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146_9599B1A2.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modernComment_10E_835B0932.xml" ContentType="application/vnd.ms-powerpoint.comment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modernComment_10F_51DD2D3.xml" ContentType="application/vnd.ms-powerpoint.comment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comments/modernComment_10C_84124C08.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7" r:id="rId4"/>
  </p:sldMasterIdLst>
  <p:notesMasterIdLst>
    <p:notesMasterId r:id="rId48"/>
  </p:notesMasterIdLst>
  <p:handoutMasterIdLst>
    <p:handoutMasterId r:id="rId49"/>
  </p:handoutMasterIdLst>
  <p:sldIdLst>
    <p:sldId id="317" r:id="rId5"/>
    <p:sldId id="286" r:id="rId6"/>
    <p:sldId id="283" r:id="rId7"/>
    <p:sldId id="284" r:id="rId8"/>
    <p:sldId id="288" r:id="rId9"/>
    <p:sldId id="291" r:id="rId10"/>
    <p:sldId id="292" r:id="rId11"/>
    <p:sldId id="314" r:id="rId12"/>
    <p:sldId id="290" r:id="rId13"/>
    <p:sldId id="295" r:id="rId14"/>
    <p:sldId id="279" r:id="rId15"/>
    <p:sldId id="326" r:id="rId16"/>
    <p:sldId id="327" r:id="rId17"/>
    <p:sldId id="270" r:id="rId18"/>
    <p:sldId id="271" r:id="rId19"/>
    <p:sldId id="322" r:id="rId20"/>
    <p:sldId id="300" r:id="rId21"/>
    <p:sldId id="267" r:id="rId22"/>
    <p:sldId id="330" r:id="rId23"/>
    <p:sldId id="297" r:id="rId24"/>
    <p:sldId id="272" r:id="rId25"/>
    <p:sldId id="298" r:id="rId26"/>
    <p:sldId id="323" r:id="rId27"/>
    <p:sldId id="302" r:id="rId28"/>
    <p:sldId id="268" r:id="rId29"/>
    <p:sldId id="275" r:id="rId30"/>
    <p:sldId id="315" r:id="rId31"/>
    <p:sldId id="303" r:id="rId32"/>
    <p:sldId id="329" r:id="rId33"/>
    <p:sldId id="321" r:id="rId34"/>
    <p:sldId id="304" r:id="rId35"/>
    <p:sldId id="334" r:id="rId36"/>
    <p:sldId id="309" r:id="rId37"/>
    <p:sldId id="296" r:id="rId38"/>
    <p:sldId id="305" r:id="rId39"/>
    <p:sldId id="328" r:id="rId40"/>
    <p:sldId id="280" r:id="rId41"/>
    <p:sldId id="331" r:id="rId42"/>
    <p:sldId id="312" r:id="rId43"/>
    <p:sldId id="311" r:id="rId44"/>
    <p:sldId id="324" r:id="rId45"/>
    <p:sldId id="316" r:id="rId46"/>
    <p:sldId id="318" r:id="rId47"/>
  </p:sldIdLst>
  <p:sldSz cx="12192000" cy="6858000"/>
  <p:notesSz cx="6718300" cy="98552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B6C67D-1134-468C-5CEE-A99CB98C9A2B}" name="LEYRIT Laura" initials="LL" userId="S::l.leyrit@a-i-a.fr::30545a97-639b-44b0-8957-cb92244bcc26" providerId="AD"/>
  <p188:author id="{3525ACD3-37C9-8508-C591-860606E1B994}" name="BAGAGNAN Sadia" initials="SB" userId="S::s.bagagnan@a-i-a.fr::e82c148a-df0a-4d76-90b1-da2f899c9282" providerId="AD"/>
  <p188:author id="{F16B01E9-8B9B-67B2-5309-92DEB0C446A0}" name="DAVIES Simon" initials="" userId="S::s.davies@a-i-a.fr::4f1b0d05-6bc9-46b3-be72-b382736e92d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8080"/>
    <a:srgbClr val="3E434A"/>
    <a:srgbClr val="FAFAFA"/>
    <a:srgbClr val="A02B93"/>
    <a:srgbClr val="A468BE"/>
    <a:srgbClr val="A5B592"/>
    <a:srgbClr val="EDF0E9"/>
    <a:srgbClr val="EDBA33"/>
    <a:srgbClr val="FF0000"/>
    <a:srgbClr val="D78B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867" autoAdjust="0"/>
  </p:normalViewPr>
  <p:slideViewPr>
    <p:cSldViewPr snapToGrid="0">
      <p:cViewPr>
        <p:scale>
          <a:sx n="100" d="100"/>
          <a:sy n="100" d="100"/>
        </p:scale>
        <p:origin x="954" y="-18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YRIT Laura" userId="30545a97-639b-44b0-8957-cb92244bcc26" providerId="ADAL" clId="{23D34CA8-D4D8-4DA5-867A-D92B3A0E9D05}"/>
    <pc:docChg chg="undo custSel addSld delSld modSld sldOrd">
      <pc:chgData name="LEYRIT Laura" userId="30545a97-639b-44b0-8957-cb92244bcc26" providerId="ADAL" clId="{23D34CA8-D4D8-4DA5-867A-D92B3A0E9D05}" dt="2025-12-16T09:41:04.051" v="727" actId="14100"/>
      <pc:docMkLst>
        <pc:docMk/>
      </pc:docMkLst>
      <pc:sldChg chg="mod modShow">
        <pc:chgData name="LEYRIT Laura" userId="30545a97-639b-44b0-8957-cb92244bcc26" providerId="ADAL" clId="{23D34CA8-D4D8-4DA5-867A-D92B3A0E9D05}" dt="2025-11-24T13:51:26.762" v="388" actId="729"/>
        <pc:sldMkLst>
          <pc:docMk/>
          <pc:sldMk cId="2203781426" sldId="270"/>
        </pc:sldMkLst>
      </pc:sldChg>
      <pc:sldChg chg="mod modShow">
        <pc:chgData name="LEYRIT Laura" userId="30545a97-639b-44b0-8957-cb92244bcc26" providerId="ADAL" clId="{23D34CA8-D4D8-4DA5-867A-D92B3A0E9D05}" dt="2025-11-24T13:51:26.762" v="388" actId="729"/>
        <pc:sldMkLst>
          <pc:docMk/>
          <pc:sldMk cId="85840595" sldId="271"/>
        </pc:sldMkLst>
      </pc:sldChg>
      <pc:sldChg chg="addSp delSp modSp mod addAnim delAnim modAnim">
        <pc:chgData name="LEYRIT Laura" userId="30545a97-639b-44b0-8957-cb92244bcc26" providerId="ADAL" clId="{23D34CA8-D4D8-4DA5-867A-D92B3A0E9D05}" dt="2025-11-24T13:40:05.534" v="310" actId="688"/>
        <pc:sldMkLst>
          <pc:docMk/>
          <pc:sldMk cId="401798614" sldId="286"/>
        </pc:sldMkLst>
        <pc:spChg chg="mod">
          <ac:chgData name="LEYRIT Laura" userId="30545a97-639b-44b0-8957-cb92244bcc26" providerId="ADAL" clId="{23D34CA8-D4D8-4DA5-867A-D92B3A0E9D05}" dt="2025-11-24T13:37:36.219" v="293" actId="1076"/>
          <ac:spMkLst>
            <pc:docMk/>
            <pc:sldMk cId="401798614" sldId="286"/>
            <ac:spMk id="12" creationId="{344FAE06-ECE9-5AD8-2B30-C7E40F3DE19B}"/>
          </ac:spMkLst>
        </pc:spChg>
        <pc:spChg chg="mod">
          <ac:chgData name="LEYRIT Laura" userId="30545a97-639b-44b0-8957-cb92244bcc26" providerId="ADAL" clId="{23D34CA8-D4D8-4DA5-867A-D92B3A0E9D05}" dt="2025-11-24T13:37:36.219" v="293" actId="1076"/>
          <ac:spMkLst>
            <pc:docMk/>
            <pc:sldMk cId="401798614" sldId="286"/>
            <ac:spMk id="14" creationId="{A6B67A0D-BDCB-0106-6758-D92AF8D628EE}"/>
          </ac:spMkLst>
        </pc:spChg>
        <pc:spChg chg="mod">
          <ac:chgData name="LEYRIT Laura" userId="30545a97-639b-44b0-8957-cb92244bcc26" providerId="ADAL" clId="{23D34CA8-D4D8-4DA5-867A-D92B3A0E9D05}" dt="2025-11-24T13:32:03.816" v="216" actId="1076"/>
          <ac:spMkLst>
            <pc:docMk/>
            <pc:sldMk cId="401798614" sldId="286"/>
            <ac:spMk id="16" creationId="{D143D810-2551-9123-380F-4382075B1940}"/>
          </ac:spMkLst>
        </pc:spChg>
        <pc:spChg chg="mod">
          <ac:chgData name="LEYRIT Laura" userId="30545a97-639b-44b0-8957-cb92244bcc26" providerId="ADAL" clId="{23D34CA8-D4D8-4DA5-867A-D92B3A0E9D05}" dt="2025-11-24T13:37:08.081" v="286" actId="1076"/>
          <ac:spMkLst>
            <pc:docMk/>
            <pc:sldMk cId="401798614" sldId="286"/>
            <ac:spMk id="20" creationId="{A1B57593-FF61-32A3-454C-D5FB2AA3A284}"/>
          </ac:spMkLst>
        </pc:spChg>
        <pc:spChg chg="mod">
          <ac:chgData name="LEYRIT Laura" userId="30545a97-639b-44b0-8957-cb92244bcc26" providerId="ADAL" clId="{23D34CA8-D4D8-4DA5-867A-D92B3A0E9D05}" dt="2025-11-24T13:37:36.219" v="293" actId="1076"/>
          <ac:spMkLst>
            <pc:docMk/>
            <pc:sldMk cId="401798614" sldId="286"/>
            <ac:spMk id="21" creationId="{AA32B47A-B999-47DA-58A7-28D472406E87}"/>
          </ac:spMkLst>
        </pc:spChg>
        <pc:spChg chg="mod">
          <ac:chgData name="LEYRIT Laura" userId="30545a97-639b-44b0-8957-cb92244bcc26" providerId="ADAL" clId="{23D34CA8-D4D8-4DA5-867A-D92B3A0E9D05}" dt="2025-11-24T13:31:41.557" v="209" actId="20577"/>
          <ac:spMkLst>
            <pc:docMk/>
            <pc:sldMk cId="401798614" sldId="286"/>
            <ac:spMk id="22" creationId="{74804134-6FF5-EA2F-E7B6-0F39F9139641}"/>
          </ac:spMkLst>
        </pc:spChg>
        <pc:spChg chg="mod topLvl">
          <ac:chgData name="LEYRIT Laura" userId="30545a97-639b-44b0-8957-cb92244bcc26" providerId="ADAL" clId="{23D34CA8-D4D8-4DA5-867A-D92B3A0E9D05}" dt="2025-11-24T13:34:13.942" v="277" actId="165"/>
          <ac:spMkLst>
            <pc:docMk/>
            <pc:sldMk cId="401798614" sldId="286"/>
            <ac:spMk id="26" creationId="{CC57756F-8CC2-9756-04EE-8EABE096BC0A}"/>
          </ac:spMkLst>
        </pc:spChg>
        <pc:spChg chg="mod topLvl">
          <ac:chgData name="LEYRIT Laura" userId="30545a97-639b-44b0-8957-cb92244bcc26" providerId="ADAL" clId="{23D34CA8-D4D8-4DA5-867A-D92B3A0E9D05}" dt="2025-11-24T13:37:36.219" v="293" actId="1076"/>
          <ac:spMkLst>
            <pc:docMk/>
            <pc:sldMk cId="401798614" sldId="286"/>
            <ac:spMk id="27" creationId="{FEA74D8F-C5B2-9D56-E94C-B5F91D6A9AB9}"/>
          </ac:spMkLst>
        </pc:spChg>
        <pc:spChg chg="mod">
          <ac:chgData name="LEYRIT Laura" userId="30545a97-639b-44b0-8957-cb92244bcc26" providerId="ADAL" clId="{23D34CA8-D4D8-4DA5-867A-D92B3A0E9D05}" dt="2025-11-24T13:37:36.219" v="293" actId="1076"/>
          <ac:spMkLst>
            <pc:docMk/>
            <pc:sldMk cId="401798614" sldId="286"/>
            <ac:spMk id="29" creationId="{E25A0801-390B-D528-028E-FCF8C4D288BC}"/>
          </ac:spMkLst>
        </pc:spChg>
        <pc:spChg chg="mod topLvl">
          <ac:chgData name="LEYRIT Laura" userId="30545a97-639b-44b0-8957-cb92244bcc26" providerId="ADAL" clId="{23D34CA8-D4D8-4DA5-867A-D92B3A0E9D05}" dt="2025-11-24T13:37:36.219" v="293" actId="1076"/>
          <ac:spMkLst>
            <pc:docMk/>
            <pc:sldMk cId="401798614" sldId="286"/>
            <ac:spMk id="31" creationId="{0B202CEC-C559-C459-6739-FF4F0583E074}"/>
          </ac:spMkLst>
        </pc:spChg>
        <pc:spChg chg="mod">
          <ac:chgData name="LEYRIT Laura" userId="30545a97-639b-44b0-8957-cb92244bcc26" providerId="ADAL" clId="{23D34CA8-D4D8-4DA5-867A-D92B3A0E9D05}" dt="2025-11-24T13:34:13.942" v="277" actId="165"/>
          <ac:spMkLst>
            <pc:docMk/>
            <pc:sldMk cId="401798614" sldId="286"/>
            <ac:spMk id="32" creationId="{47B659AC-AE38-17B9-960A-5D3EC5DA2254}"/>
          </ac:spMkLst>
        </pc:spChg>
        <pc:spChg chg="mod topLvl">
          <ac:chgData name="LEYRIT Laura" userId="30545a97-639b-44b0-8957-cb92244bcc26" providerId="ADAL" clId="{23D34CA8-D4D8-4DA5-867A-D92B3A0E9D05}" dt="2025-11-24T13:34:13.942" v="277" actId="165"/>
          <ac:spMkLst>
            <pc:docMk/>
            <pc:sldMk cId="401798614" sldId="286"/>
            <ac:spMk id="33" creationId="{66E53627-32EF-A0F7-E7C3-7C6DC161B960}"/>
          </ac:spMkLst>
        </pc:spChg>
        <pc:spChg chg="mod topLvl">
          <ac:chgData name="LEYRIT Laura" userId="30545a97-639b-44b0-8957-cb92244bcc26" providerId="ADAL" clId="{23D34CA8-D4D8-4DA5-867A-D92B3A0E9D05}" dt="2025-11-24T13:37:36.219" v="293" actId="1076"/>
          <ac:spMkLst>
            <pc:docMk/>
            <pc:sldMk cId="401798614" sldId="286"/>
            <ac:spMk id="40" creationId="{DFE3BB92-9F0A-8572-27C4-82B0CF0294C7}"/>
          </ac:spMkLst>
        </pc:spChg>
        <pc:spChg chg="mod">
          <ac:chgData name="LEYRIT Laura" userId="30545a97-639b-44b0-8957-cb92244bcc26" providerId="ADAL" clId="{23D34CA8-D4D8-4DA5-867A-D92B3A0E9D05}" dt="2025-11-24T13:38:03.715" v="299" actId="1076"/>
          <ac:spMkLst>
            <pc:docMk/>
            <pc:sldMk cId="401798614" sldId="286"/>
            <ac:spMk id="43" creationId="{2954BBA0-6557-4A34-B8E6-C77C34EB00E0}"/>
          </ac:spMkLst>
        </pc:spChg>
        <pc:spChg chg="mod">
          <ac:chgData name="LEYRIT Laura" userId="30545a97-639b-44b0-8957-cb92244bcc26" providerId="ADAL" clId="{23D34CA8-D4D8-4DA5-867A-D92B3A0E9D05}" dt="2025-11-24T13:38:32.173" v="303" actId="1076"/>
          <ac:spMkLst>
            <pc:docMk/>
            <pc:sldMk cId="401798614" sldId="286"/>
            <ac:spMk id="45" creationId="{BD95ABE2-3723-3B28-7A1D-F029391C6EA9}"/>
          </ac:spMkLst>
        </pc:spChg>
        <pc:spChg chg="mod">
          <ac:chgData name="LEYRIT Laura" userId="30545a97-639b-44b0-8957-cb92244bcc26" providerId="ADAL" clId="{23D34CA8-D4D8-4DA5-867A-D92B3A0E9D05}" dt="2025-11-24T13:37:43.952" v="294"/>
          <ac:spMkLst>
            <pc:docMk/>
            <pc:sldMk cId="401798614" sldId="286"/>
            <ac:spMk id="50" creationId="{9805D565-06D2-835B-843E-14AC364FC885}"/>
          </ac:spMkLst>
        </pc:spChg>
        <pc:spChg chg="mod">
          <ac:chgData name="LEYRIT Laura" userId="30545a97-639b-44b0-8957-cb92244bcc26" providerId="ADAL" clId="{23D34CA8-D4D8-4DA5-867A-D92B3A0E9D05}" dt="2025-11-24T13:37:58.900" v="297" actId="1076"/>
          <ac:spMkLst>
            <pc:docMk/>
            <pc:sldMk cId="401798614" sldId="286"/>
            <ac:spMk id="52" creationId="{F1CF908D-960B-52E8-9652-86C672738D4C}"/>
          </ac:spMkLst>
        </pc:spChg>
        <pc:spChg chg="mod">
          <ac:chgData name="LEYRIT Laura" userId="30545a97-639b-44b0-8957-cb92244bcc26" providerId="ADAL" clId="{23D34CA8-D4D8-4DA5-867A-D92B3A0E9D05}" dt="2025-11-24T13:37:36.219" v="293" actId="1076"/>
          <ac:spMkLst>
            <pc:docMk/>
            <pc:sldMk cId="401798614" sldId="286"/>
            <ac:spMk id="1046" creationId="{CF0D2E77-EF49-3CA0-7979-236FE0FC6047}"/>
          </ac:spMkLst>
        </pc:spChg>
        <pc:spChg chg="mod">
          <ac:chgData name="LEYRIT Laura" userId="30545a97-639b-44b0-8957-cb92244bcc26" providerId="ADAL" clId="{23D34CA8-D4D8-4DA5-867A-D92B3A0E9D05}" dt="2025-11-24T13:37:36.219" v="293" actId="1076"/>
          <ac:spMkLst>
            <pc:docMk/>
            <pc:sldMk cId="401798614" sldId="286"/>
            <ac:spMk id="1053" creationId="{DA5CCED7-EB74-1090-D1EA-21F869FCD54F}"/>
          </ac:spMkLst>
        </pc:spChg>
        <pc:spChg chg="mod">
          <ac:chgData name="LEYRIT Laura" userId="30545a97-639b-44b0-8957-cb92244bcc26" providerId="ADAL" clId="{23D34CA8-D4D8-4DA5-867A-D92B3A0E9D05}" dt="2025-11-24T13:39:45.711" v="308" actId="688"/>
          <ac:spMkLst>
            <pc:docMk/>
            <pc:sldMk cId="401798614" sldId="286"/>
            <ac:spMk id="1079" creationId="{B1F73E23-69C7-B2CF-E034-7FF51D4243C0}"/>
          </ac:spMkLst>
        </pc:spChg>
        <pc:grpChg chg="add del mod">
          <ac:chgData name="LEYRIT Laura" userId="30545a97-639b-44b0-8957-cb92244bcc26" providerId="ADAL" clId="{23D34CA8-D4D8-4DA5-867A-D92B3A0E9D05}" dt="2025-11-24T13:40:05.534" v="310" actId="688"/>
          <ac:grpSpMkLst>
            <pc:docMk/>
            <pc:sldMk cId="401798614" sldId="286"/>
            <ac:grpSpMk id="2" creationId="{20E7CCC6-B0CD-B028-92EA-90AE82641E29}"/>
          </ac:grpSpMkLst>
        </pc:grpChg>
        <pc:grpChg chg="add mod">
          <ac:chgData name="LEYRIT Laura" userId="30545a97-639b-44b0-8957-cb92244bcc26" providerId="ADAL" clId="{23D34CA8-D4D8-4DA5-867A-D92B3A0E9D05}" dt="2025-11-24T13:36:59.576" v="284" actId="1076"/>
          <ac:grpSpMkLst>
            <pc:docMk/>
            <pc:sldMk cId="401798614" sldId="286"/>
            <ac:grpSpMk id="9" creationId="{B3406904-D06F-EBA0-4777-4AB0D9D05F0B}"/>
          </ac:grpSpMkLst>
        </pc:grpChg>
        <pc:grpChg chg="mod">
          <ac:chgData name="LEYRIT Laura" userId="30545a97-639b-44b0-8957-cb92244bcc26" providerId="ADAL" clId="{23D34CA8-D4D8-4DA5-867A-D92B3A0E9D05}" dt="2025-11-24T13:30:50.055" v="161"/>
          <ac:grpSpMkLst>
            <pc:docMk/>
            <pc:sldMk cId="401798614" sldId="286"/>
            <ac:grpSpMk id="19" creationId="{15615E37-47B0-B75E-52DF-3B2D84C4574D}"/>
          </ac:grpSpMkLst>
        </pc:grpChg>
        <pc:grpChg chg="add mod">
          <ac:chgData name="LEYRIT Laura" userId="30545a97-639b-44b0-8957-cb92244bcc26" providerId="ADAL" clId="{23D34CA8-D4D8-4DA5-867A-D92B3A0E9D05}" dt="2025-11-24T13:34:42.958" v="279" actId="1076"/>
          <ac:grpSpMkLst>
            <pc:docMk/>
            <pc:sldMk cId="401798614" sldId="286"/>
            <ac:grpSpMk id="36" creationId="{FBA2B008-5A93-10D0-F0E4-8ABD54D85CD3}"/>
          </ac:grpSpMkLst>
        </pc:grpChg>
        <pc:grpChg chg="add mod">
          <ac:chgData name="LEYRIT Laura" userId="30545a97-639b-44b0-8957-cb92244bcc26" providerId="ADAL" clId="{23D34CA8-D4D8-4DA5-867A-D92B3A0E9D05}" dt="2025-11-24T13:39:26.424" v="304" actId="1076"/>
          <ac:grpSpMkLst>
            <pc:docMk/>
            <pc:sldMk cId="401798614" sldId="286"/>
            <ac:grpSpMk id="38" creationId="{A7524528-284D-C64A-5A49-95AFC8032636}"/>
          </ac:grpSpMkLst>
        </pc:grpChg>
        <pc:grpChg chg="mod">
          <ac:chgData name="LEYRIT Laura" userId="30545a97-639b-44b0-8957-cb92244bcc26" providerId="ADAL" clId="{23D34CA8-D4D8-4DA5-867A-D92B3A0E9D05}" dt="2025-11-24T13:37:43.952" v="294"/>
          <ac:grpSpMkLst>
            <pc:docMk/>
            <pc:sldMk cId="401798614" sldId="286"/>
            <ac:grpSpMk id="49" creationId="{6540319D-8606-F696-7FCB-291D0740C7BC}"/>
          </ac:grpSpMkLst>
        </pc:grpChg>
        <pc:picChg chg="add mod">
          <ac:chgData name="LEYRIT Laura" userId="30545a97-639b-44b0-8957-cb92244bcc26" providerId="ADAL" clId="{23D34CA8-D4D8-4DA5-867A-D92B3A0E9D05}" dt="2025-11-24T13:36:52.849" v="283" actId="1076"/>
          <ac:picMkLst>
            <pc:docMk/>
            <pc:sldMk cId="401798614" sldId="286"/>
            <ac:picMk id="8" creationId="{BECDD953-727B-1717-08FB-1A7C6C1BF479}"/>
          </ac:picMkLst>
        </pc:picChg>
        <pc:picChg chg="mod">
          <ac:chgData name="LEYRIT Laura" userId="30545a97-639b-44b0-8957-cb92244bcc26" providerId="ADAL" clId="{23D34CA8-D4D8-4DA5-867A-D92B3A0E9D05}" dt="2025-11-24T13:36:47.938" v="282" actId="1076"/>
          <ac:picMkLst>
            <pc:docMk/>
            <pc:sldMk cId="401798614" sldId="286"/>
            <ac:picMk id="30" creationId="{65708012-249A-0B78-3E9F-B5E59552A9D7}"/>
          </ac:picMkLst>
        </pc:picChg>
        <pc:picChg chg="add mod">
          <ac:chgData name="LEYRIT Laura" userId="30545a97-639b-44b0-8957-cb92244bcc26" providerId="ADAL" clId="{23D34CA8-D4D8-4DA5-867A-D92B3A0E9D05}" dt="2025-11-24T13:31:57.760" v="214" actId="1076"/>
          <ac:picMkLst>
            <pc:docMk/>
            <pc:sldMk cId="401798614" sldId="286"/>
            <ac:picMk id="35" creationId="{AA242E56-78E3-2CEB-E11A-973A2A5F8616}"/>
          </ac:picMkLst>
        </pc:picChg>
        <pc:picChg chg="mod topLvl">
          <ac:chgData name="LEYRIT Laura" userId="30545a97-639b-44b0-8957-cb92244bcc26" providerId="ADAL" clId="{23D34CA8-D4D8-4DA5-867A-D92B3A0E9D05}" dt="2025-11-24T13:34:13.942" v="277" actId="165"/>
          <ac:picMkLst>
            <pc:docMk/>
            <pc:sldMk cId="401798614" sldId="286"/>
            <ac:picMk id="37" creationId="{72E8AC56-DD10-A4FA-4C77-67B8EE8D2479}"/>
          </ac:picMkLst>
        </pc:picChg>
        <pc:picChg chg="add mod">
          <ac:chgData name="LEYRIT Laura" userId="30545a97-639b-44b0-8957-cb92244bcc26" providerId="ADAL" clId="{23D34CA8-D4D8-4DA5-867A-D92B3A0E9D05}" dt="2025-11-24T13:31:57.760" v="214" actId="1076"/>
          <ac:picMkLst>
            <pc:docMk/>
            <pc:sldMk cId="401798614" sldId="286"/>
            <ac:picMk id="41" creationId="{4901DB41-48B0-BCAA-B894-3B9456B30790}"/>
          </ac:picMkLst>
        </pc:picChg>
        <pc:picChg chg="add mod">
          <ac:chgData name="LEYRIT Laura" userId="30545a97-639b-44b0-8957-cb92244bcc26" providerId="ADAL" clId="{23D34CA8-D4D8-4DA5-867A-D92B3A0E9D05}" dt="2025-11-24T13:31:57.760" v="214" actId="1076"/>
          <ac:picMkLst>
            <pc:docMk/>
            <pc:sldMk cId="401798614" sldId="286"/>
            <ac:picMk id="42" creationId="{16E49538-FF89-1ACA-AFF2-50D158E71E07}"/>
          </ac:picMkLst>
        </pc:picChg>
        <pc:picChg chg="mod">
          <ac:chgData name="LEYRIT Laura" userId="30545a97-639b-44b0-8957-cb92244bcc26" providerId="ADAL" clId="{23D34CA8-D4D8-4DA5-867A-D92B3A0E9D05}" dt="2025-11-24T13:38:08.486" v="300" actId="1076"/>
          <ac:picMkLst>
            <pc:docMk/>
            <pc:sldMk cId="401798614" sldId="286"/>
            <ac:picMk id="46" creationId="{1A574670-EFDD-1E95-4F40-813FC84834CC}"/>
          </ac:picMkLst>
        </pc:picChg>
        <pc:picChg chg="mod">
          <ac:chgData name="LEYRIT Laura" userId="30545a97-639b-44b0-8957-cb92244bcc26" providerId="ADAL" clId="{23D34CA8-D4D8-4DA5-867A-D92B3A0E9D05}" dt="2025-11-24T13:38:23.795" v="302" actId="1076"/>
          <ac:picMkLst>
            <pc:docMk/>
            <pc:sldMk cId="401798614" sldId="286"/>
            <ac:picMk id="47" creationId="{10ED431E-30F4-F7E3-57E8-91F6C8F091B2}"/>
          </ac:picMkLst>
        </pc:picChg>
        <pc:picChg chg="mod">
          <ac:chgData name="LEYRIT Laura" userId="30545a97-639b-44b0-8957-cb92244bcc26" providerId="ADAL" clId="{23D34CA8-D4D8-4DA5-867A-D92B3A0E9D05}" dt="2025-11-24T13:38:19.620" v="301" actId="1076"/>
          <ac:picMkLst>
            <pc:docMk/>
            <pc:sldMk cId="401798614" sldId="286"/>
            <ac:picMk id="48" creationId="{CB5427D7-794A-C93F-56ED-A5EC467D7127}"/>
          </ac:picMkLst>
        </pc:picChg>
        <pc:picChg chg="mod">
          <ac:chgData name="LEYRIT Laura" userId="30545a97-639b-44b0-8957-cb92244bcc26" providerId="ADAL" clId="{23D34CA8-D4D8-4DA5-867A-D92B3A0E9D05}" dt="2025-11-24T13:37:43.952" v="294"/>
          <ac:picMkLst>
            <pc:docMk/>
            <pc:sldMk cId="401798614" sldId="286"/>
            <ac:picMk id="51" creationId="{46980E98-8C2C-263E-9B51-2757AFB47E62}"/>
          </ac:picMkLst>
        </pc:picChg>
        <pc:picChg chg="mod">
          <ac:chgData name="LEYRIT Laura" userId="30545a97-639b-44b0-8957-cb92244bcc26" providerId="ADAL" clId="{23D34CA8-D4D8-4DA5-867A-D92B3A0E9D05}" dt="2025-11-24T13:34:42.958" v="279" actId="1076"/>
          <ac:picMkLst>
            <pc:docMk/>
            <pc:sldMk cId="401798614" sldId="286"/>
            <ac:picMk id="2050" creationId="{7F795251-DD42-F709-24DF-89F28CFE93F9}"/>
          </ac:picMkLst>
        </pc:picChg>
        <pc:picChg chg="mod topLvl">
          <ac:chgData name="LEYRIT Laura" userId="30545a97-639b-44b0-8957-cb92244bcc26" providerId="ADAL" clId="{23D34CA8-D4D8-4DA5-867A-D92B3A0E9D05}" dt="2025-11-24T13:34:13.942" v="277" actId="165"/>
          <ac:picMkLst>
            <pc:docMk/>
            <pc:sldMk cId="401798614" sldId="286"/>
            <ac:picMk id="2052" creationId="{6B631E10-CC7C-0562-DA82-3A56EFBF11E4}"/>
          </ac:picMkLst>
        </pc:picChg>
      </pc:sldChg>
      <pc:sldChg chg="addSp delSp modSp mod">
        <pc:chgData name="LEYRIT Laura" userId="30545a97-639b-44b0-8957-cb92244bcc26" providerId="ADAL" clId="{23D34CA8-D4D8-4DA5-867A-D92B3A0E9D05}" dt="2025-11-24T13:50:57.713" v="385" actId="478"/>
        <pc:sldMkLst>
          <pc:docMk/>
          <pc:sldMk cId="1289125500" sldId="288"/>
        </pc:sldMkLst>
        <pc:picChg chg="add mod modCrop">
          <ac:chgData name="LEYRIT Laura" userId="30545a97-639b-44b0-8957-cb92244bcc26" providerId="ADAL" clId="{23D34CA8-D4D8-4DA5-867A-D92B3A0E9D05}" dt="2025-11-24T13:43:14.651" v="325" actId="1076"/>
          <ac:picMkLst>
            <pc:docMk/>
            <pc:sldMk cId="1289125500" sldId="288"/>
            <ac:picMk id="2" creationId="{03B89AAF-C748-56EE-110E-008E4273D645}"/>
          </ac:picMkLst>
        </pc:picChg>
      </pc:sldChg>
      <pc:sldChg chg="addSp delSp modSp mod">
        <pc:chgData name="LEYRIT Laura" userId="30545a97-639b-44b0-8957-cb92244bcc26" providerId="ADAL" clId="{23D34CA8-D4D8-4DA5-867A-D92B3A0E9D05}" dt="2025-11-24T13:50:53.007" v="384" actId="478"/>
        <pc:sldMkLst>
          <pc:docMk/>
          <pc:sldMk cId="1295489227" sldId="291"/>
        </pc:sldMkLst>
        <pc:spChg chg="add mod">
          <ac:chgData name="LEYRIT Laura" userId="30545a97-639b-44b0-8957-cb92244bcc26" providerId="ADAL" clId="{23D34CA8-D4D8-4DA5-867A-D92B3A0E9D05}" dt="2025-11-24T13:50:04.867" v="377" actId="1076"/>
          <ac:spMkLst>
            <pc:docMk/>
            <pc:sldMk cId="1295489227" sldId="291"/>
            <ac:spMk id="5" creationId="{224939EC-A918-CF72-139A-38236576B735}"/>
          </ac:spMkLst>
        </pc:spChg>
        <pc:spChg chg="mod">
          <ac:chgData name="LEYRIT Laura" userId="30545a97-639b-44b0-8957-cb92244bcc26" providerId="ADAL" clId="{23D34CA8-D4D8-4DA5-867A-D92B3A0E9D05}" dt="2025-11-24T13:50:51.237" v="383" actId="1076"/>
          <ac:spMkLst>
            <pc:docMk/>
            <pc:sldMk cId="1295489227" sldId="291"/>
            <ac:spMk id="23" creationId="{C4B47178-123B-0C64-4EC4-1C09E47954E1}"/>
          </ac:spMkLst>
        </pc:spChg>
        <pc:picChg chg="add mod">
          <ac:chgData name="LEYRIT Laura" userId="30545a97-639b-44b0-8957-cb92244bcc26" providerId="ADAL" clId="{23D34CA8-D4D8-4DA5-867A-D92B3A0E9D05}" dt="2025-11-24T13:43:35.909" v="328"/>
          <ac:picMkLst>
            <pc:docMk/>
            <pc:sldMk cId="1295489227" sldId="291"/>
            <ac:picMk id="4" creationId="{D24BCB73-2DE3-08D0-C54C-BE208B128177}"/>
          </ac:picMkLst>
        </pc:picChg>
      </pc:sldChg>
      <pc:sldChg chg="delSp modSp mod">
        <pc:chgData name="LEYRIT Laura" userId="30545a97-639b-44b0-8957-cb92244bcc26" providerId="ADAL" clId="{23D34CA8-D4D8-4DA5-867A-D92B3A0E9D05}" dt="2025-11-24T13:51:03.714" v="387" actId="478"/>
        <pc:sldMkLst>
          <pc:docMk/>
          <pc:sldMk cId="1505405390" sldId="292"/>
        </pc:sldMkLst>
      </pc:sldChg>
      <pc:sldChg chg="add del">
        <pc:chgData name="LEYRIT Laura" userId="30545a97-639b-44b0-8957-cb92244bcc26" providerId="ADAL" clId="{23D34CA8-D4D8-4DA5-867A-D92B3A0E9D05}" dt="2025-11-24T13:50:44.426" v="381" actId="47"/>
        <pc:sldMkLst>
          <pc:docMk/>
          <pc:sldMk cId="2692610187" sldId="295"/>
        </pc:sldMkLst>
      </pc:sldChg>
      <pc:sldChg chg="modSp mod">
        <pc:chgData name="LEYRIT Laura" userId="30545a97-639b-44b0-8957-cb92244bcc26" providerId="ADAL" clId="{23D34CA8-D4D8-4DA5-867A-D92B3A0E9D05}" dt="2025-12-16T09:41:04.051" v="727" actId="14100"/>
        <pc:sldMkLst>
          <pc:docMk/>
          <pc:sldMk cId="2332700532" sldId="314"/>
        </pc:sldMkLst>
        <pc:spChg chg="mod">
          <ac:chgData name="LEYRIT Laura" userId="30545a97-639b-44b0-8957-cb92244bcc26" providerId="ADAL" clId="{23D34CA8-D4D8-4DA5-867A-D92B3A0E9D05}" dt="2025-12-16T09:41:04.051" v="727" actId="14100"/>
          <ac:spMkLst>
            <pc:docMk/>
            <pc:sldMk cId="2332700532" sldId="314"/>
            <ac:spMk id="32" creationId="{04637113-0A0A-A261-17FF-38277B118DE2}"/>
          </ac:spMkLst>
        </pc:spChg>
      </pc:sldChg>
      <pc:sldChg chg="addSp delSp modSp mod">
        <pc:chgData name="LEYRIT Laura" userId="30545a97-639b-44b0-8957-cb92244bcc26" providerId="ADAL" clId="{23D34CA8-D4D8-4DA5-867A-D92B3A0E9D05}" dt="2025-11-24T13:16:32.954" v="108" actId="1076"/>
        <pc:sldMkLst>
          <pc:docMk/>
          <pc:sldMk cId="4285079429" sldId="317"/>
        </pc:sldMkLst>
        <pc:spChg chg="mod">
          <ac:chgData name="LEYRIT Laura" userId="30545a97-639b-44b0-8957-cb92244bcc26" providerId="ADAL" clId="{23D34CA8-D4D8-4DA5-867A-D92B3A0E9D05}" dt="2025-11-24T13:16:10.515" v="99" actId="1038"/>
          <ac:spMkLst>
            <pc:docMk/>
            <pc:sldMk cId="4285079429" sldId="317"/>
            <ac:spMk id="3" creationId="{67C61BB1-699A-A825-3A3C-8684BE1A61E4}"/>
          </ac:spMkLst>
        </pc:spChg>
        <pc:picChg chg="mod">
          <ac:chgData name="LEYRIT Laura" userId="30545a97-639b-44b0-8957-cb92244bcc26" providerId="ADAL" clId="{23D34CA8-D4D8-4DA5-867A-D92B3A0E9D05}" dt="2025-11-24T13:16:24.157" v="104" actId="1076"/>
          <ac:picMkLst>
            <pc:docMk/>
            <pc:sldMk cId="4285079429" sldId="317"/>
            <ac:picMk id="8" creationId="{8521099D-6D1D-7F3E-8054-898612B08A78}"/>
          </ac:picMkLst>
        </pc:picChg>
        <pc:picChg chg="add mod">
          <ac:chgData name="LEYRIT Laura" userId="30545a97-639b-44b0-8957-cb92244bcc26" providerId="ADAL" clId="{23D34CA8-D4D8-4DA5-867A-D92B3A0E9D05}" dt="2025-11-24T13:15:45.818" v="84" actId="1076"/>
          <ac:picMkLst>
            <pc:docMk/>
            <pc:sldMk cId="4285079429" sldId="317"/>
            <ac:picMk id="9" creationId="{6FFEE0A4-F6EC-C9C3-7494-9B28DF0004CE}"/>
          </ac:picMkLst>
        </pc:picChg>
        <pc:picChg chg="mod">
          <ac:chgData name="LEYRIT Laura" userId="30545a97-639b-44b0-8957-cb92244bcc26" providerId="ADAL" clId="{23D34CA8-D4D8-4DA5-867A-D92B3A0E9D05}" dt="2025-11-24T13:16:32.954" v="108" actId="1076"/>
          <ac:picMkLst>
            <pc:docMk/>
            <pc:sldMk cId="4285079429" sldId="317"/>
            <ac:picMk id="12" creationId="{EC0ADDDE-6841-7FE4-E891-9C70F0AD4394}"/>
          </ac:picMkLst>
        </pc:picChg>
        <pc:picChg chg="mod">
          <ac:chgData name="LEYRIT Laura" userId="30545a97-639b-44b0-8957-cb92244bcc26" providerId="ADAL" clId="{23D34CA8-D4D8-4DA5-867A-D92B3A0E9D05}" dt="2025-11-24T13:16:25.637" v="105" actId="1076"/>
          <ac:picMkLst>
            <pc:docMk/>
            <pc:sldMk cId="4285079429" sldId="317"/>
            <ac:picMk id="13" creationId="{797545BC-5DDF-6157-F5AB-EBD3759D932A}"/>
          </ac:picMkLst>
        </pc:picChg>
      </pc:sldChg>
      <pc:sldChg chg="mod modShow">
        <pc:chgData name="LEYRIT Laura" userId="30545a97-639b-44b0-8957-cb92244bcc26" providerId="ADAL" clId="{23D34CA8-D4D8-4DA5-867A-D92B3A0E9D05}" dt="2025-11-24T13:51:26.762" v="388" actId="729"/>
        <pc:sldMkLst>
          <pc:docMk/>
          <pc:sldMk cId="2509877666" sldId="326"/>
        </pc:sldMkLst>
      </pc:sldChg>
      <pc:sldChg chg="mod modShow">
        <pc:chgData name="LEYRIT Laura" userId="30545a97-639b-44b0-8957-cb92244bcc26" providerId="ADAL" clId="{23D34CA8-D4D8-4DA5-867A-D92B3A0E9D05}" dt="2025-11-24T13:51:26.762" v="388" actId="729"/>
        <pc:sldMkLst>
          <pc:docMk/>
          <pc:sldMk cId="2805569341" sldId="327"/>
        </pc:sldMkLst>
      </pc:sldChg>
      <pc:sldChg chg="modNotesTx">
        <pc:chgData name="LEYRIT Laura" userId="30545a97-639b-44b0-8957-cb92244bcc26" providerId="ADAL" clId="{23D34CA8-D4D8-4DA5-867A-D92B3A0E9D05}" dt="2025-12-16T09:36:23.086" v="725" actId="20577"/>
        <pc:sldMkLst>
          <pc:docMk/>
          <pc:sldMk cId="3317317366" sldId="328"/>
        </pc:sldMkLst>
      </pc:sldChg>
    </pc:docChg>
  </pc:docChgLst>
</pc:chgInfo>
</file>

<file path=ppt/comments/modernComment_10C_84124C08.xml><?xml version="1.0" encoding="utf-8"?>
<p188:cmLst xmlns:a="http://schemas.openxmlformats.org/drawingml/2006/main" xmlns:r="http://schemas.openxmlformats.org/officeDocument/2006/relationships" xmlns:p188="http://schemas.microsoft.com/office/powerpoint/2018/8/main">
  <p188:cm id="{0A6460CF-CCCE-4A14-BDC9-96E3C190C30D}" authorId="{1CB6C67D-1134-468C-5CEE-A99CB98C9A2B}" created="2025-05-23T06:48:21.251">
    <ac:deMkLst xmlns:ac="http://schemas.microsoft.com/office/drawing/2013/main/command">
      <pc:docMk xmlns:pc="http://schemas.microsoft.com/office/powerpoint/2013/main/command"/>
      <pc:sldMk xmlns:pc="http://schemas.microsoft.com/office/powerpoint/2013/main/command" cId="2215791624" sldId="268"/>
      <ac:spMk id="9" creationId="{165D8F2C-1FE8-47E5-9B71-C2B825B12422}"/>
    </ac:deMkLst>
    <p188:txBody>
      <a:bodyPr/>
      <a:lstStyle/>
      <a:p>
        <a:r>
          <a:rPr lang="fr-FR"/>
          <a:t>La note de cadrage viendrait explicité les sources de données et leurs limites d’exploitation, ainsi que les lacunes des sources et méthodes de calcul potentielles. </a:t>
        </a:r>
      </a:p>
    </p188:txBody>
  </p188:cm>
</p188:cmLst>
</file>

<file path=ppt/comments/modernComment_10E_835B0932.xml><?xml version="1.0" encoding="utf-8"?>
<p188:cmLst xmlns:a="http://schemas.openxmlformats.org/drawingml/2006/main" xmlns:r="http://schemas.openxmlformats.org/officeDocument/2006/relationships" xmlns:p188="http://schemas.microsoft.com/office/powerpoint/2018/8/main">
  <p188:cm id="{EAE3B4A1-F81C-4ACD-8590-F0A6BB3561F2}" authorId="{1CB6C67D-1134-468C-5CEE-A99CB98C9A2B}" created="2025-05-20T15:58:07.005">
    <pc:sldMkLst xmlns:pc="http://schemas.microsoft.com/office/powerpoint/2013/main/command">
      <pc:docMk/>
      <pc:sldMk cId="2203781426" sldId="270"/>
    </pc:sldMkLst>
    <p188:txBody>
      <a:bodyPr/>
      <a:lstStyle/>
      <a:p>
        <a:r>
          <a:rPr lang="fr-FR"/>
          <a:t>À compléter</a:t>
        </a:r>
      </a:p>
    </p188:txBody>
  </p188:cm>
</p188:cmLst>
</file>

<file path=ppt/comments/modernComment_10F_51DD2D3.xml><?xml version="1.0" encoding="utf-8"?>
<p188:cmLst xmlns:a="http://schemas.openxmlformats.org/drawingml/2006/main" xmlns:r="http://schemas.openxmlformats.org/officeDocument/2006/relationships" xmlns:p188="http://schemas.microsoft.com/office/powerpoint/2018/8/main">
  <p188:cm id="{1194E083-4C11-4D4B-B266-C43A70DD3267}" authorId="{1CB6C67D-1134-468C-5CEE-A99CB98C9A2B}" created="2025-05-20T15:58:02.493">
    <pc:sldMkLst xmlns:pc="http://schemas.microsoft.com/office/powerpoint/2013/main/command">
      <pc:docMk/>
      <pc:sldMk cId="85840595" sldId="271"/>
    </pc:sldMkLst>
    <p188:txBody>
      <a:bodyPr/>
      <a:lstStyle/>
      <a:p>
        <a:r>
          <a:rPr lang="fr-FR"/>
          <a:t>À compléter</a:t>
        </a:r>
      </a:p>
    </p188:txBody>
  </p188:cm>
</p188:cmLst>
</file>

<file path=ppt/comments/modernComment_146_9599B1A2.xml><?xml version="1.0" encoding="utf-8"?>
<p188:cmLst xmlns:a="http://schemas.openxmlformats.org/drawingml/2006/main" xmlns:r="http://schemas.openxmlformats.org/officeDocument/2006/relationships" xmlns:p188="http://schemas.microsoft.com/office/powerpoint/2018/8/main">
  <p188:cm id="{0A6460CF-CCCE-4A14-BDC9-96E3C190C30D}" authorId="{1CB6C67D-1134-468C-5CEE-A99CB98C9A2B}" created="2025-05-23T06:48:21.251">
    <ac:deMkLst xmlns:ac="http://schemas.microsoft.com/office/drawing/2013/main/command">
      <pc:docMk xmlns:pc="http://schemas.microsoft.com/office/powerpoint/2013/main/command"/>
      <pc:sldMk xmlns:pc="http://schemas.microsoft.com/office/powerpoint/2013/main/command" cId="2215791624" sldId="268"/>
      <ac:spMk id="9" creationId="{165D8F2C-1FE8-47E5-9B71-C2B825B12422}"/>
    </ac:deMkLst>
    <p188:txBody>
      <a:bodyPr/>
      <a:lstStyle/>
      <a:p>
        <a:r>
          <a:rPr lang="fr-FR"/>
          <a:t>La note de cadrage viendrait explicité les sources de données et leurs limites d’exploitation, ainsi que les lacunes des sources et méthodes de calcul potentielles. </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D02B7-CD23-4360-97BE-F5A3CC3695C0}" type="doc">
      <dgm:prSet loTypeId="urn:microsoft.com/office/officeart/2005/8/layout/hChevron3" loCatId="process" qsTypeId="urn:microsoft.com/office/officeart/2005/8/quickstyle/simple1" qsCatId="simple" csTypeId="urn:microsoft.com/office/officeart/2005/8/colors/accent1_2" csCatId="accent1" phldr="1"/>
      <dgm:spPr/>
    </dgm:pt>
    <dgm:pt modelId="{10F50CA6-5448-4D07-AC3D-0D860A9C203F}">
      <dgm:prSet phldrT="[Texte]"/>
      <dgm:spPr>
        <a:solidFill>
          <a:srgbClr val="EDF0E9"/>
        </a:solidFill>
      </dgm:spPr>
      <dgm:t>
        <a:bodyPr/>
        <a:lstStyle/>
        <a:p>
          <a:r>
            <a:rPr lang="fr-FR">
              <a:latin typeface="Abadi" panose="020B0604020104020204" pitchFamily="34" charset="0"/>
            </a:rPr>
            <a:t>COORDINATION</a:t>
          </a:r>
        </a:p>
        <a:p>
          <a:r>
            <a:rPr lang="fr-FR">
              <a:latin typeface="Abadi" panose="020B0604020104020204" pitchFamily="34" charset="0"/>
            </a:rPr>
            <a:t>COMMUNICATION</a:t>
          </a:r>
          <a:endParaRPr lang="fr-FR"/>
        </a:p>
      </dgm:t>
    </dgm:pt>
    <dgm:pt modelId="{7968EC4D-0388-4B7F-B319-DC79E73939DB}" type="parTrans" cxnId="{26C941A2-4F29-4AB5-8EEC-CCC41BBE8C6B}">
      <dgm:prSet/>
      <dgm:spPr/>
      <dgm:t>
        <a:bodyPr/>
        <a:lstStyle/>
        <a:p>
          <a:endParaRPr lang="fr-FR"/>
        </a:p>
      </dgm:t>
    </dgm:pt>
    <dgm:pt modelId="{FB0B0F63-22B3-46F8-BE77-C36877269C43}" type="sibTrans" cxnId="{26C941A2-4F29-4AB5-8EEC-CCC41BBE8C6B}">
      <dgm:prSet/>
      <dgm:spPr/>
      <dgm:t>
        <a:bodyPr/>
        <a:lstStyle/>
        <a:p>
          <a:endParaRPr lang="fr-FR"/>
        </a:p>
      </dgm:t>
    </dgm:pt>
    <dgm:pt modelId="{1F34B621-3034-4977-A77A-C6897622C1C9}">
      <dgm:prSet phldrT="[Texte]"/>
      <dgm:spPr>
        <a:solidFill>
          <a:srgbClr val="EDF0E9"/>
        </a:solidFill>
      </dgm:spPr>
      <dgm:t>
        <a:bodyPr/>
        <a:lstStyle/>
        <a:p>
          <a:r>
            <a:rPr lang="fr-FR">
              <a:latin typeface="Abadi" panose="020B0604020104020204" pitchFamily="34" charset="0"/>
            </a:rPr>
            <a:t>CONSOLIDATION DES</a:t>
          </a:r>
          <a:br>
            <a:rPr lang="fr-FR">
              <a:latin typeface="Abadi" panose="020B0604020104020204" pitchFamily="34" charset="0"/>
            </a:rPr>
          </a:br>
          <a:r>
            <a:rPr lang="fr-FR">
              <a:latin typeface="Abadi" panose="020B0604020104020204" pitchFamily="34" charset="0"/>
            </a:rPr>
            <a:t>MÉTHODES DE CALCUL</a:t>
          </a:r>
          <a:endParaRPr lang="fr-FR"/>
        </a:p>
      </dgm:t>
    </dgm:pt>
    <dgm:pt modelId="{786BF97D-C085-4466-B452-2AB481E4E802}" type="parTrans" cxnId="{F937EDA2-1675-4964-AA57-CE2F80439588}">
      <dgm:prSet/>
      <dgm:spPr/>
      <dgm:t>
        <a:bodyPr/>
        <a:lstStyle/>
        <a:p>
          <a:endParaRPr lang="fr-FR"/>
        </a:p>
      </dgm:t>
    </dgm:pt>
    <dgm:pt modelId="{B17A4EC2-7DE6-4F00-8B29-010C6C73D9B3}" type="sibTrans" cxnId="{F937EDA2-1675-4964-AA57-CE2F80439588}">
      <dgm:prSet/>
      <dgm:spPr/>
      <dgm:t>
        <a:bodyPr/>
        <a:lstStyle/>
        <a:p>
          <a:endParaRPr lang="fr-FR"/>
        </a:p>
      </dgm:t>
    </dgm:pt>
    <dgm:pt modelId="{8165AE7D-3695-4FAA-8A95-524E45BCFDC7}">
      <dgm:prSet/>
      <dgm:spPr>
        <a:solidFill>
          <a:srgbClr val="EDF0E9"/>
        </a:solidFill>
      </dgm:spPr>
      <dgm:t>
        <a:bodyPr/>
        <a:lstStyle/>
        <a:p>
          <a:r>
            <a:rPr lang="fr-FR"/>
            <a:t>CONCEPTION ET</a:t>
          </a:r>
        </a:p>
        <a:p>
          <a:r>
            <a:rPr lang="fr-FR"/>
            <a:t>DEVELOPPEMENT</a:t>
          </a:r>
        </a:p>
      </dgm:t>
    </dgm:pt>
    <dgm:pt modelId="{AFCD8FC2-EB84-4246-A772-26C7D7B5E476}" type="parTrans" cxnId="{1F0494D1-A80C-45A4-853D-F615721E5583}">
      <dgm:prSet/>
      <dgm:spPr/>
      <dgm:t>
        <a:bodyPr/>
        <a:lstStyle/>
        <a:p>
          <a:endParaRPr lang="fr-FR"/>
        </a:p>
      </dgm:t>
    </dgm:pt>
    <dgm:pt modelId="{EBE542A7-7218-4C95-A139-6313C2F1B99D}" type="sibTrans" cxnId="{1F0494D1-A80C-45A4-853D-F615721E5583}">
      <dgm:prSet/>
      <dgm:spPr/>
      <dgm:t>
        <a:bodyPr/>
        <a:lstStyle/>
        <a:p>
          <a:endParaRPr lang="fr-FR"/>
        </a:p>
      </dgm:t>
    </dgm:pt>
    <dgm:pt modelId="{721D1497-FFEC-4939-BA92-902F6C29FAEE}">
      <dgm:prSet phldrT="[Texte]"/>
      <dgm:spPr>
        <a:solidFill>
          <a:srgbClr val="A5B592"/>
        </a:solidFill>
      </dgm:spPr>
      <dgm:t>
        <a:bodyPr/>
        <a:lstStyle/>
        <a:p>
          <a:r>
            <a:rPr lang="fr-FR">
              <a:latin typeface="Abadi" panose="020B0604020104020204" pitchFamily="34" charset="0"/>
            </a:rPr>
            <a:t>METHODE</a:t>
          </a:r>
        </a:p>
        <a:p>
          <a:r>
            <a:rPr lang="fr-FR">
              <a:latin typeface="Abadi" panose="020B0604020104020204" pitchFamily="34" charset="0"/>
            </a:rPr>
            <a:t>ET PROTOTYPAGE</a:t>
          </a:r>
          <a:br>
            <a:rPr lang="fr-FR">
              <a:latin typeface="Abadi" panose="020B0604020104020204" pitchFamily="34" charset="0"/>
            </a:rPr>
          </a:br>
          <a:r>
            <a:rPr lang="fr-FR">
              <a:latin typeface="Abadi" panose="020B0604020104020204" pitchFamily="34" charset="0"/>
            </a:rPr>
            <a:t>DE L’OUTIL</a:t>
          </a:r>
          <a:endParaRPr lang="fr-FR"/>
        </a:p>
      </dgm:t>
    </dgm:pt>
    <dgm:pt modelId="{FBA4F4D4-063E-48D9-878F-B139A6C75497}" type="sibTrans" cxnId="{3296782C-5CFB-47E0-B753-77913EA28606}">
      <dgm:prSet/>
      <dgm:spPr/>
      <dgm:t>
        <a:bodyPr/>
        <a:lstStyle/>
        <a:p>
          <a:endParaRPr lang="fr-FR"/>
        </a:p>
      </dgm:t>
    </dgm:pt>
    <dgm:pt modelId="{49208BEA-ABF8-4AFA-B28C-85CF848965CA}" type="parTrans" cxnId="{3296782C-5CFB-47E0-B753-77913EA28606}">
      <dgm:prSet/>
      <dgm:spPr/>
      <dgm:t>
        <a:bodyPr/>
        <a:lstStyle/>
        <a:p>
          <a:endParaRPr lang="fr-FR"/>
        </a:p>
      </dgm:t>
    </dgm:pt>
    <dgm:pt modelId="{35851B01-1DB9-45F7-9A54-2D9BEED04805}" type="pres">
      <dgm:prSet presAssocID="{CEAD02B7-CD23-4360-97BE-F5A3CC3695C0}" presName="Name0" presStyleCnt="0">
        <dgm:presLayoutVars>
          <dgm:dir val="rev"/>
          <dgm:resizeHandles val="exact"/>
        </dgm:presLayoutVars>
      </dgm:prSet>
      <dgm:spPr/>
    </dgm:pt>
    <dgm:pt modelId="{402858DD-FBE7-40E7-A776-26214AE594CC}" type="pres">
      <dgm:prSet presAssocID="{10F50CA6-5448-4D07-AC3D-0D860A9C203F}" presName="parTxOnly" presStyleLbl="node1" presStyleIdx="0" presStyleCnt="4">
        <dgm:presLayoutVars>
          <dgm:bulletEnabled val="1"/>
        </dgm:presLayoutVars>
      </dgm:prSet>
      <dgm:spPr/>
    </dgm:pt>
    <dgm:pt modelId="{2FC52C5F-C81C-4228-9DCD-BDD133781730}" type="pres">
      <dgm:prSet presAssocID="{FB0B0F63-22B3-46F8-BE77-C36877269C43}" presName="parSpace" presStyleCnt="0"/>
      <dgm:spPr/>
    </dgm:pt>
    <dgm:pt modelId="{E611E0C0-7907-493C-9805-D1DB4058CB5B}" type="pres">
      <dgm:prSet presAssocID="{8165AE7D-3695-4FAA-8A95-524E45BCFDC7}" presName="parTxOnly" presStyleLbl="node1" presStyleIdx="1" presStyleCnt="4">
        <dgm:presLayoutVars>
          <dgm:bulletEnabled val="1"/>
        </dgm:presLayoutVars>
      </dgm:prSet>
      <dgm:spPr/>
    </dgm:pt>
    <dgm:pt modelId="{9BC1F822-F9E0-4733-A32B-352C6475DCE4}" type="pres">
      <dgm:prSet presAssocID="{EBE542A7-7218-4C95-A139-6313C2F1B99D}" presName="parSpace" presStyleCnt="0"/>
      <dgm:spPr/>
    </dgm:pt>
    <dgm:pt modelId="{13C1207E-1431-40DC-91A6-2C418DA730D6}" type="pres">
      <dgm:prSet presAssocID="{1F34B621-3034-4977-A77A-C6897622C1C9}" presName="parTxOnly" presStyleLbl="node1" presStyleIdx="2" presStyleCnt="4">
        <dgm:presLayoutVars>
          <dgm:bulletEnabled val="1"/>
        </dgm:presLayoutVars>
      </dgm:prSet>
      <dgm:spPr/>
    </dgm:pt>
    <dgm:pt modelId="{A0EEA353-A6B7-4D94-81D2-2DE60D185BB4}" type="pres">
      <dgm:prSet presAssocID="{B17A4EC2-7DE6-4F00-8B29-010C6C73D9B3}" presName="parSpace" presStyleCnt="0"/>
      <dgm:spPr/>
    </dgm:pt>
    <dgm:pt modelId="{2DA1CDC8-989B-43D6-A4B6-4B78A91DCFDC}" type="pres">
      <dgm:prSet presAssocID="{721D1497-FFEC-4939-BA92-902F6C29FAEE}" presName="parTxOnly" presStyleLbl="node1" presStyleIdx="3" presStyleCnt="4">
        <dgm:presLayoutVars>
          <dgm:bulletEnabled val="1"/>
        </dgm:presLayoutVars>
      </dgm:prSet>
      <dgm:spPr/>
    </dgm:pt>
  </dgm:ptLst>
  <dgm:cxnLst>
    <dgm:cxn modelId="{90D16513-18D5-4F6E-A128-D511833444F0}" type="presOf" srcId="{CEAD02B7-CD23-4360-97BE-F5A3CC3695C0}" destId="{35851B01-1DB9-45F7-9A54-2D9BEED04805}" srcOrd="0" destOrd="0" presId="urn:microsoft.com/office/officeart/2005/8/layout/hChevron3"/>
    <dgm:cxn modelId="{3296782C-5CFB-47E0-B753-77913EA28606}" srcId="{CEAD02B7-CD23-4360-97BE-F5A3CC3695C0}" destId="{721D1497-FFEC-4939-BA92-902F6C29FAEE}" srcOrd="3" destOrd="0" parTransId="{49208BEA-ABF8-4AFA-B28C-85CF848965CA}" sibTransId="{FBA4F4D4-063E-48D9-878F-B139A6C75497}"/>
    <dgm:cxn modelId="{532FB288-0EBA-482D-8F9D-F801BC47B70C}" type="presOf" srcId="{721D1497-FFEC-4939-BA92-902F6C29FAEE}" destId="{2DA1CDC8-989B-43D6-A4B6-4B78A91DCFDC}" srcOrd="0" destOrd="0" presId="urn:microsoft.com/office/officeart/2005/8/layout/hChevron3"/>
    <dgm:cxn modelId="{26C941A2-4F29-4AB5-8EEC-CCC41BBE8C6B}" srcId="{CEAD02B7-CD23-4360-97BE-F5A3CC3695C0}" destId="{10F50CA6-5448-4D07-AC3D-0D860A9C203F}" srcOrd="0" destOrd="0" parTransId="{7968EC4D-0388-4B7F-B319-DC79E73939DB}" sibTransId="{FB0B0F63-22B3-46F8-BE77-C36877269C43}"/>
    <dgm:cxn modelId="{1CCDB8A2-98D7-4B67-8169-BF5904E8626C}" type="presOf" srcId="{1F34B621-3034-4977-A77A-C6897622C1C9}" destId="{13C1207E-1431-40DC-91A6-2C418DA730D6}" srcOrd="0" destOrd="0" presId="urn:microsoft.com/office/officeart/2005/8/layout/hChevron3"/>
    <dgm:cxn modelId="{F937EDA2-1675-4964-AA57-CE2F80439588}" srcId="{CEAD02B7-CD23-4360-97BE-F5A3CC3695C0}" destId="{1F34B621-3034-4977-A77A-C6897622C1C9}" srcOrd="2" destOrd="0" parTransId="{786BF97D-C085-4466-B452-2AB481E4E802}" sibTransId="{B17A4EC2-7DE6-4F00-8B29-010C6C73D9B3}"/>
    <dgm:cxn modelId="{B7F541CC-29E3-46D5-9073-BE949B022C5B}" type="presOf" srcId="{10F50CA6-5448-4D07-AC3D-0D860A9C203F}" destId="{402858DD-FBE7-40E7-A776-26214AE594CC}" srcOrd="0" destOrd="0" presId="urn:microsoft.com/office/officeart/2005/8/layout/hChevron3"/>
    <dgm:cxn modelId="{1F0494D1-A80C-45A4-853D-F615721E5583}" srcId="{CEAD02B7-CD23-4360-97BE-F5A3CC3695C0}" destId="{8165AE7D-3695-4FAA-8A95-524E45BCFDC7}" srcOrd="1" destOrd="0" parTransId="{AFCD8FC2-EB84-4246-A772-26C7D7B5E476}" sibTransId="{EBE542A7-7218-4C95-A139-6313C2F1B99D}"/>
    <dgm:cxn modelId="{7DEEBEDA-A1BD-4C99-9416-34484E3E6083}" type="presOf" srcId="{8165AE7D-3695-4FAA-8A95-524E45BCFDC7}" destId="{E611E0C0-7907-493C-9805-D1DB4058CB5B}" srcOrd="0" destOrd="0" presId="urn:microsoft.com/office/officeart/2005/8/layout/hChevron3"/>
    <dgm:cxn modelId="{298678BA-3BC7-4962-BE0E-25515AC3627A}" type="presParOf" srcId="{35851B01-1DB9-45F7-9A54-2D9BEED04805}" destId="{402858DD-FBE7-40E7-A776-26214AE594CC}" srcOrd="0" destOrd="0" presId="urn:microsoft.com/office/officeart/2005/8/layout/hChevron3"/>
    <dgm:cxn modelId="{77FD151A-E953-4E4F-AD6E-62E4F0E0AE7F}" type="presParOf" srcId="{35851B01-1DB9-45F7-9A54-2D9BEED04805}" destId="{2FC52C5F-C81C-4228-9DCD-BDD133781730}" srcOrd="1" destOrd="0" presId="urn:microsoft.com/office/officeart/2005/8/layout/hChevron3"/>
    <dgm:cxn modelId="{6048871C-0B90-45C4-B5BA-E91747CC4515}" type="presParOf" srcId="{35851B01-1DB9-45F7-9A54-2D9BEED04805}" destId="{E611E0C0-7907-493C-9805-D1DB4058CB5B}" srcOrd="2" destOrd="0" presId="urn:microsoft.com/office/officeart/2005/8/layout/hChevron3"/>
    <dgm:cxn modelId="{C46BB226-3A51-409A-A7BF-21F444F6937B}" type="presParOf" srcId="{35851B01-1DB9-45F7-9A54-2D9BEED04805}" destId="{9BC1F822-F9E0-4733-A32B-352C6475DCE4}" srcOrd="3" destOrd="0" presId="urn:microsoft.com/office/officeart/2005/8/layout/hChevron3"/>
    <dgm:cxn modelId="{F029B521-0A22-4F45-A0DD-1594D48C4A5E}" type="presParOf" srcId="{35851B01-1DB9-45F7-9A54-2D9BEED04805}" destId="{13C1207E-1431-40DC-91A6-2C418DA730D6}" srcOrd="4" destOrd="0" presId="urn:microsoft.com/office/officeart/2005/8/layout/hChevron3"/>
    <dgm:cxn modelId="{652748C4-EB8F-4C51-9600-2363C4AED04B}" type="presParOf" srcId="{35851B01-1DB9-45F7-9A54-2D9BEED04805}" destId="{A0EEA353-A6B7-4D94-81D2-2DE60D185BB4}" srcOrd="5" destOrd="0" presId="urn:microsoft.com/office/officeart/2005/8/layout/hChevron3"/>
    <dgm:cxn modelId="{310D2119-D54C-4578-8438-1F1C655161DB}" type="presParOf" srcId="{35851B01-1DB9-45F7-9A54-2D9BEED04805}" destId="{2DA1CDC8-989B-43D6-A4B6-4B78A91DCFDC}"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D02B7-CD23-4360-97BE-F5A3CC3695C0}" type="doc">
      <dgm:prSet loTypeId="urn:microsoft.com/office/officeart/2005/8/layout/hChevron3" loCatId="process" qsTypeId="urn:microsoft.com/office/officeart/2005/8/quickstyle/simple1" qsCatId="simple" csTypeId="urn:microsoft.com/office/officeart/2005/8/colors/accent1_2" csCatId="accent1" phldr="1"/>
      <dgm:spPr/>
    </dgm:pt>
    <dgm:pt modelId="{10F50CA6-5448-4D07-AC3D-0D860A9C203F}">
      <dgm:prSet phldrT="[Texte]"/>
      <dgm:spPr>
        <a:solidFill>
          <a:srgbClr val="EDF0E9"/>
        </a:solidFill>
      </dgm:spPr>
      <dgm:t>
        <a:bodyPr/>
        <a:lstStyle/>
        <a:p>
          <a:r>
            <a:rPr lang="fr-FR">
              <a:latin typeface="Abadi" panose="020B0604020104020204" pitchFamily="34" charset="0"/>
            </a:rPr>
            <a:t>COORDINATION</a:t>
          </a:r>
        </a:p>
        <a:p>
          <a:r>
            <a:rPr lang="fr-FR">
              <a:latin typeface="Abadi" panose="020B0604020104020204" pitchFamily="34" charset="0"/>
            </a:rPr>
            <a:t>COMMUNICATION</a:t>
          </a:r>
          <a:endParaRPr lang="fr-FR"/>
        </a:p>
      </dgm:t>
    </dgm:pt>
    <dgm:pt modelId="{7968EC4D-0388-4B7F-B319-DC79E73939DB}" type="parTrans" cxnId="{26C941A2-4F29-4AB5-8EEC-CCC41BBE8C6B}">
      <dgm:prSet/>
      <dgm:spPr/>
      <dgm:t>
        <a:bodyPr/>
        <a:lstStyle/>
        <a:p>
          <a:endParaRPr lang="fr-FR"/>
        </a:p>
      </dgm:t>
    </dgm:pt>
    <dgm:pt modelId="{FB0B0F63-22B3-46F8-BE77-C36877269C43}" type="sibTrans" cxnId="{26C941A2-4F29-4AB5-8EEC-CCC41BBE8C6B}">
      <dgm:prSet/>
      <dgm:spPr/>
      <dgm:t>
        <a:bodyPr/>
        <a:lstStyle/>
        <a:p>
          <a:endParaRPr lang="fr-FR"/>
        </a:p>
      </dgm:t>
    </dgm:pt>
    <dgm:pt modelId="{1F34B621-3034-4977-A77A-C6897622C1C9}">
      <dgm:prSet phldrT="[Texte]"/>
      <dgm:spPr>
        <a:solidFill>
          <a:srgbClr val="A5B592"/>
        </a:solidFill>
      </dgm:spPr>
      <dgm:t>
        <a:bodyPr/>
        <a:lstStyle/>
        <a:p>
          <a:r>
            <a:rPr lang="fr-FR">
              <a:latin typeface="Abadi" panose="020B0604020104020204" pitchFamily="34" charset="0"/>
            </a:rPr>
            <a:t>CONSOLIDATION DES</a:t>
          </a:r>
          <a:br>
            <a:rPr lang="fr-FR">
              <a:latin typeface="Abadi" panose="020B0604020104020204" pitchFamily="34" charset="0"/>
            </a:rPr>
          </a:br>
          <a:r>
            <a:rPr lang="fr-FR">
              <a:latin typeface="Abadi" panose="020B0604020104020204" pitchFamily="34" charset="0"/>
            </a:rPr>
            <a:t>MÉTHODES DE CALCUL</a:t>
          </a:r>
          <a:endParaRPr lang="fr-FR"/>
        </a:p>
      </dgm:t>
    </dgm:pt>
    <dgm:pt modelId="{786BF97D-C085-4466-B452-2AB481E4E802}" type="parTrans" cxnId="{F937EDA2-1675-4964-AA57-CE2F80439588}">
      <dgm:prSet/>
      <dgm:spPr/>
      <dgm:t>
        <a:bodyPr/>
        <a:lstStyle/>
        <a:p>
          <a:endParaRPr lang="fr-FR"/>
        </a:p>
      </dgm:t>
    </dgm:pt>
    <dgm:pt modelId="{B17A4EC2-7DE6-4F00-8B29-010C6C73D9B3}" type="sibTrans" cxnId="{F937EDA2-1675-4964-AA57-CE2F80439588}">
      <dgm:prSet/>
      <dgm:spPr/>
      <dgm:t>
        <a:bodyPr/>
        <a:lstStyle/>
        <a:p>
          <a:endParaRPr lang="fr-FR"/>
        </a:p>
      </dgm:t>
    </dgm:pt>
    <dgm:pt modelId="{8165AE7D-3695-4FAA-8A95-524E45BCFDC7}">
      <dgm:prSet/>
      <dgm:spPr>
        <a:solidFill>
          <a:srgbClr val="EDF0E9"/>
        </a:solidFill>
      </dgm:spPr>
      <dgm:t>
        <a:bodyPr/>
        <a:lstStyle/>
        <a:p>
          <a:r>
            <a:rPr lang="fr-FR"/>
            <a:t>CONCEPTION ET</a:t>
          </a:r>
        </a:p>
        <a:p>
          <a:r>
            <a:rPr lang="fr-FR"/>
            <a:t>DEVELOPPEMENT</a:t>
          </a:r>
        </a:p>
      </dgm:t>
    </dgm:pt>
    <dgm:pt modelId="{AFCD8FC2-EB84-4246-A772-26C7D7B5E476}" type="parTrans" cxnId="{1F0494D1-A80C-45A4-853D-F615721E5583}">
      <dgm:prSet/>
      <dgm:spPr/>
      <dgm:t>
        <a:bodyPr/>
        <a:lstStyle/>
        <a:p>
          <a:endParaRPr lang="fr-FR"/>
        </a:p>
      </dgm:t>
    </dgm:pt>
    <dgm:pt modelId="{EBE542A7-7218-4C95-A139-6313C2F1B99D}" type="sibTrans" cxnId="{1F0494D1-A80C-45A4-853D-F615721E5583}">
      <dgm:prSet/>
      <dgm:spPr/>
      <dgm:t>
        <a:bodyPr/>
        <a:lstStyle/>
        <a:p>
          <a:endParaRPr lang="fr-FR"/>
        </a:p>
      </dgm:t>
    </dgm:pt>
    <dgm:pt modelId="{721D1497-FFEC-4939-BA92-902F6C29FAEE}">
      <dgm:prSet phldrT="[Texte]"/>
      <dgm:spPr>
        <a:solidFill>
          <a:srgbClr val="EDF0E9"/>
        </a:solidFill>
      </dgm:spPr>
      <dgm:t>
        <a:bodyPr/>
        <a:lstStyle/>
        <a:p>
          <a:r>
            <a:rPr lang="fr-FR">
              <a:latin typeface="Abadi" panose="020B0604020104020204" pitchFamily="34" charset="0"/>
            </a:rPr>
            <a:t>METHODE</a:t>
          </a:r>
        </a:p>
        <a:p>
          <a:r>
            <a:rPr lang="fr-FR">
              <a:latin typeface="Abadi" panose="020B0604020104020204" pitchFamily="34" charset="0"/>
            </a:rPr>
            <a:t>ET PROTOTYPAGE</a:t>
          </a:r>
          <a:br>
            <a:rPr lang="fr-FR">
              <a:latin typeface="Abadi" panose="020B0604020104020204" pitchFamily="34" charset="0"/>
            </a:rPr>
          </a:br>
          <a:r>
            <a:rPr lang="fr-FR">
              <a:latin typeface="Abadi" panose="020B0604020104020204" pitchFamily="34" charset="0"/>
            </a:rPr>
            <a:t>DE L’OUTIL</a:t>
          </a:r>
          <a:endParaRPr lang="fr-FR"/>
        </a:p>
      </dgm:t>
    </dgm:pt>
    <dgm:pt modelId="{FBA4F4D4-063E-48D9-878F-B139A6C75497}" type="sibTrans" cxnId="{3296782C-5CFB-47E0-B753-77913EA28606}">
      <dgm:prSet/>
      <dgm:spPr/>
      <dgm:t>
        <a:bodyPr/>
        <a:lstStyle/>
        <a:p>
          <a:endParaRPr lang="fr-FR"/>
        </a:p>
      </dgm:t>
    </dgm:pt>
    <dgm:pt modelId="{49208BEA-ABF8-4AFA-B28C-85CF848965CA}" type="parTrans" cxnId="{3296782C-5CFB-47E0-B753-77913EA28606}">
      <dgm:prSet/>
      <dgm:spPr/>
      <dgm:t>
        <a:bodyPr/>
        <a:lstStyle/>
        <a:p>
          <a:endParaRPr lang="fr-FR"/>
        </a:p>
      </dgm:t>
    </dgm:pt>
    <dgm:pt modelId="{35851B01-1DB9-45F7-9A54-2D9BEED04805}" type="pres">
      <dgm:prSet presAssocID="{CEAD02B7-CD23-4360-97BE-F5A3CC3695C0}" presName="Name0" presStyleCnt="0">
        <dgm:presLayoutVars>
          <dgm:dir val="rev"/>
          <dgm:resizeHandles val="exact"/>
        </dgm:presLayoutVars>
      </dgm:prSet>
      <dgm:spPr/>
    </dgm:pt>
    <dgm:pt modelId="{402858DD-FBE7-40E7-A776-26214AE594CC}" type="pres">
      <dgm:prSet presAssocID="{10F50CA6-5448-4D07-AC3D-0D860A9C203F}" presName="parTxOnly" presStyleLbl="node1" presStyleIdx="0" presStyleCnt="4">
        <dgm:presLayoutVars>
          <dgm:bulletEnabled val="1"/>
        </dgm:presLayoutVars>
      </dgm:prSet>
      <dgm:spPr/>
    </dgm:pt>
    <dgm:pt modelId="{2FC52C5F-C81C-4228-9DCD-BDD133781730}" type="pres">
      <dgm:prSet presAssocID="{FB0B0F63-22B3-46F8-BE77-C36877269C43}" presName="parSpace" presStyleCnt="0"/>
      <dgm:spPr/>
    </dgm:pt>
    <dgm:pt modelId="{E611E0C0-7907-493C-9805-D1DB4058CB5B}" type="pres">
      <dgm:prSet presAssocID="{8165AE7D-3695-4FAA-8A95-524E45BCFDC7}" presName="parTxOnly" presStyleLbl="node1" presStyleIdx="1" presStyleCnt="4">
        <dgm:presLayoutVars>
          <dgm:bulletEnabled val="1"/>
        </dgm:presLayoutVars>
      </dgm:prSet>
      <dgm:spPr/>
    </dgm:pt>
    <dgm:pt modelId="{9BC1F822-F9E0-4733-A32B-352C6475DCE4}" type="pres">
      <dgm:prSet presAssocID="{EBE542A7-7218-4C95-A139-6313C2F1B99D}" presName="parSpace" presStyleCnt="0"/>
      <dgm:spPr/>
    </dgm:pt>
    <dgm:pt modelId="{13C1207E-1431-40DC-91A6-2C418DA730D6}" type="pres">
      <dgm:prSet presAssocID="{1F34B621-3034-4977-A77A-C6897622C1C9}" presName="parTxOnly" presStyleLbl="node1" presStyleIdx="2" presStyleCnt="4">
        <dgm:presLayoutVars>
          <dgm:bulletEnabled val="1"/>
        </dgm:presLayoutVars>
      </dgm:prSet>
      <dgm:spPr/>
    </dgm:pt>
    <dgm:pt modelId="{A0EEA353-A6B7-4D94-81D2-2DE60D185BB4}" type="pres">
      <dgm:prSet presAssocID="{B17A4EC2-7DE6-4F00-8B29-010C6C73D9B3}" presName="parSpace" presStyleCnt="0"/>
      <dgm:spPr/>
    </dgm:pt>
    <dgm:pt modelId="{2DA1CDC8-989B-43D6-A4B6-4B78A91DCFDC}" type="pres">
      <dgm:prSet presAssocID="{721D1497-FFEC-4939-BA92-902F6C29FAEE}" presName="parTxOnly" presStyleLbl="node1" presStyleIdx="3" presStyleCnt="4">
        <dgm:presLayoutVars>
          <dgm:bulletEnabled val="1"/>
        </dgm:presLayoutVars>
      </dgm:prSet>
      <dgm:spPr/>
    </dgm:pt>
  </dgm:ptLst>
  <dgm:cxnLst>
    <dgm:cxn modelId="{90D16513-18D5-4F6E-A128-D511833444F0}" type="presOf" srcId="{CEAD02B7-CD23-4360-97BE-F5A3CC3695C0}" destId="{35851B01-1DB9-45F7-9A54-2D9BEED04805}" srcOrd="0" destOrd="0" presId="urn:microsoft.com/office/officeart/2005/8/layout/hChevron3"/>
    <dgm:cxn modelId="{3296782C-5CFB-47E0-B753-77913EA28606}" srcId="{CEAD02B7-CD23-4360-97BE-F5A3CC3695C0}" destId="{721D1497-FFEC-4939-BA92-902F6C29FAEE}" srcOrd="3" destOrd="0" parTransId="{49208BEA-ABF8-4AFA-B28C-85CF848965CA}" sibTransId="{FBA4F4D4-063E-48D9-878F-B139A6C75497}"/>
    <dgm:cxn modelId="{532FB288-0EBA-482D-8F9D-F801BC47B70C}" type="presOf" srcId="{721D1497-FFEC-4939-BA92-902F6C29FAEE}" destId="{2DA1CDC8-989B-43D6-A4B6-4B78A91DCFDC}" srcOrd="0" destOrd="0" presId="urn:microsoft.com/office/officeart/2005/8/layout/hChevron3"/>
    <dgm:cxn modelId="{26C941A2-4F29-4AB5-8EEC-CCC41BBE8C6B}" srcId="{CEAD02B7-CD23-4360-97BE-F5A3CC3695C0}" destId="{10F50CA6-5448-4D07-AC3D-0D860A9C203F}" srcOrd="0" destOrd="0" parTransId="{7968EC4D-0388-4B7F-B319-DC79E73939DB}" sibTransId="{FB0B0F63-22B3-46F8-BE77-C36877269C43}"/>
    <dgm:cxn modelId="{1CCDB8A2-98D7-4B67-8169-BF5904E8626C}" type="presOf" srcId="{1F34B621-3034-4977-A77A-C6897622C1C9}" destId="{13C1207E-1431-40DC-91A6-2C418DA730D6}" srcOrd="0" destOrd="0" presId="urn:microsoft.com/office/officeart/2005/8/layout/hChevron3"/>
    <dgm:cxn modelId="{F937EDA2-1675-4964-AA57-CE2F80439588}" srcId="{CEAD02B7-CD23-4360-97BE-F5A3CC3695C0}" destId="{1F34B621-3034-4977-A77A-C6897622C1C9}" srcOrd="2" destOrd="0" parTransId="{786BF97D-C085-4466-B452-2AB481E4E802}" sibTransId="{B17A4EC2-7DE6-4F00-8B29-010C6C73D9B3}"/>
    <dgm:cxn modelId="{B7F541CC-29E3-46D5-9073-BE949B022C5B}" type="presOf" srcId="{10F50CA6-5448-4D07-AC3D-0D860A9C203F}" destId="{402858DD-FBE7-40E7-A776-26214AE594CC}" srcOrd="0" destOrd="0" presId="urn:microsoft.com/office/officeart/2005/8/layout/hChevron3"/>
    <dgm:cxn modelId="{1F0494D1-A80C-45A4-853D-F615721E5583}" srcId="{CEAD02B7-CD23-4360-97BE-F5A3CC3695C0}" destId="{8165AE7D-3695-4FAA-8A95-524E45BCFDC7}" srcOrd="1" destOrd="0" parTransId="{AFCD8FC2-EB84-4246-A772-26C7D7B5E476}" sibTransId="{EBE542A7-7218-4C95-A139-6313C2F1B99D}"/>
    <dgm:cxn modelId="{7DEEBEDA-A1BD-4C99-9416-34484E3E6083}" type="presOf" srcId="{8165AE7D-3695-4FAA-8A95-524E45BCFDC7}" destId="{E611E0C0-7907-493C-9805-D1DB4058CB5B}" srcOrd="0" destOrd="0" presId="urn:microsoft.com/office/officeart/2005/8/layout/hChevron3"/>
    <dgm:cxn modelId="{298678BA-3BC7-4962-BE0E-25515AC3627A}" type="presParOf" srcId="{35851B01-1DB9-45F7-9A54-2D9BEED04805}" destId="{402858DD-FBE7-40E7-A776-26214AE594CC}" srcOrd="0" destOrd="0" presId="urn:microsoft.com/office/officeart/2005/8/layout/hChevron3"/>
    <dgm:cxn modelId="{77FD151A-E953-4E4F-AD6E-62E4F0E0AE7F}" type="presParOf" srcId="{35851B01-1DB9-45F7-9A54-2D9BEED04805}" destId="{2FC52C5F-C81C-4228-9DCD-BDD133781730}" srcOrd="1" destOrd="0" presId="urn:microsoft.com/office/officeart/2005/8/layout/hChevron3"/>
    <dgm:cxn modelId="{6048871C-0B90-45C4-B5BA-E91747CC4515}" type="presParOf" srcId="{35851B01-1DB9-45F7-9A54-2D9BEED04805}" destId="{E611E0C0-7907-493C-9805-D1DB4058CB5B}" srcOrd="2" destOrd="0" presId="urn:microsoft.com/office/officeart/2005/8/layout/hChevron3"/>
    <dgm:cxn modelId="{C46BB226-3A51-409A-A7BF-21F444F6937B}" type="presParOf" srcId="{35851B01-1DB9-45F7-9A54-2D9BEED04805}" destId="{9BC1F822-F9E0-4733-A32B-352C6475DCE4}" srcOrd="3" destOrd="0" presId="urn:microsoft.com/office/officeart/2005/8/layout/hChevron3"/>
    <dgm:cxn modelId="{F029B521-0A22-4F45-A0DD-1594D48C4A5E}" type="presParOf" srcId="{35851B01-1DB9-45F7-9A54-2D9BEED04805}" destId="{13C1207E-1431-40DC-91A6-2C418DA730D6}" srcOrd="4" destOrd="0" presId="urn:microsoft.com/office/officeart/2005/8/layout/hChevron3"/>
    <dgm:cxn modelId="{652748C4-EB8F-4C51-9600-2363C4AED04B}" type="presParOf" srcId="{35851B01-1DB9-45F7-9A54-2D9BEED04805}" destId="{A0EEA353-A6B7-4D94-81D2-2DE60D185BB4}" srcOrd="5" destOrd="0" presId="urn:microsoft.com/office/officeart/2005/8/layout/hChevron3"/>
    <dgm:cxn modelId="{310D2119-D54C-4578-8438-1F1C655161DB}" type="presParOf" srcId="{35851B01-1DB9-45F7-9A54-2D9BEED04805}" destId="{2DA1CDC8-989B-43D6-A4B6-4B78A91DCFDC}" srcOrd="6" destOrd="0" presId="urn:microsoft.com/office/officeart/2005/8/layout/hChevro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D02B7-CD23-4360-97BE-F5A3CC3695C0}" type="doc">
      <dgm:prSet loTypeId="urn:microsoft.com/office/officeart/2005/8/layout/hChevron3" loCatId="process" qsTypeId="urn:microsoft.com/office/officeart/2005/8/quickstyle/simple1" qsCatId="simple" csTypeId="urn:microsoft.com/office/officeart/2005/8/colors/accent1_2" csCatId="accent1" phldr="1"/>
      <dgm:spPr/>
    </dgm:pt>
    <dgm:pt modelId="{10F50CA6-5448-4D07-AC3D-0D860A9C203F}">
      <dgm:prSet phldrT="[Texte]"/>
      <dgm:spPr>
        <a:solidFill>
          <a:srgbClr val="EDF0E9"/>
        </a:solidFill>
      </dgm:spPr>
      <dgm:t>
        <a:bodyPr/>
        <a:lstStyle/>
        <a:p>
          <a:r>
            <a:rPr lang="fr-FR">
              <a:latin typeface="Abadi" panose="020B0604020104020204" pitchFamily="34" charset="0"/>
            </a:rPr>
            <a:t>COORDINATION</a:t>
          </a:r>
        </a:p>
        <a:p>
          <a:r>
            <a:rPr lang="fr-FR">
              <a:latin typeface="Abadi" panose="020B0604020104020204" pitchFamily="34" charset="0"/>
            </a:rPr>
            <a:t>COMMUNICATION</a:t>
          </a:r>
          <a:endParaRPr lang="fr-FR"/>
        </a:p>
      </dgm:t>
    </dgm:pt>
    <dgm:pt modelId="{7968EC4D-0388-4B7F-B319-DC79E73939DB}" type="parTrans" cxnId="{26C941A2-4F29-4AB5-8EEC-CCC41BBE8C6B}">
      <dgm:prSet/>
      <dgm:spPr/>
      <dgm:t>
        <a:bodyPr/>
        <a:lstStyle/>
        <a:p>
          <a:endParaRPr lang="fr-FR"/>
        </a:p>
      </dgm:t>
    </dgm:pt>
    <dgm:pt modelId="{FB0B0F63-22B3-46F8-BE77-C36877269C43}" type="sibTrans" cxnId="{26C941A2-4F29-4AB5-8EEC-CCC41BBE8C6B}">
      <dgm:prSet/>
      <dgm:spPr/>
      <dgm:t>
        <a:bodyPr/>
        <a:lstStyle/>
        <a:p>
          <a:endParaRPr lang="fr-FR"/>
        </a:p>
      </dgm:t>
    </dgm:pt>
    <dgm:pt modelId="{1F34B621-3034-4977-A77A-C6897622C1C9}">
      <dgm:prSet phldrT="[Texte]"/>
      <dgm:spPr>
        <a:solidFill>
          <a:srgbClr val="EDF0E9"/>
        </a:solidFill>
      </dgm:spPr>
      <dgm:t>
        <a:bodyPr/>
        <a:lstStyle/>
        <a:p>
          <a:r>
            <a:rPr lang="fr-FR">
              <a:latin typeface="Abadi" panose="020B0604020104020204" pitchFamily="34" charset="0"/>
            </a:rPr>
            <a:t>CONSOLIDATION DES</a:t>
          </a:r>
          <a:br>
            <a:rPr lang="fr-FR">
              <a:latin typeface="Abadi" panose="020B0604020104020204" pitchFamily="34" charset="0"/>
            </a:rPr>
          </a:br>
          <a:r>
            <a:rPr lang="fr-FR">
              <a:latin typeface="Abadi" panose="020B0604020104020204" pitchFamily="34" charset="0"/>
            </a:rPr>
            <a:t>MÉTHODES DE CALCUL</a:t>
          </a:r>
          <a:endParaRPr lang="fr-FR"/>
        </a:p>
      </dgm:t>
    </dgm:pt>
    <dgm:pt modelId="{786BF97D-C085-4466-B452-2AB481E4E802}" type="parTrans" cxnId="{F937EDA2-1675-4964-AA57-CE2F80439588}">
      <dgm:prSet/>
      <dgm:spPr/>
      <dgm:t>
        <a:bodyPr/>
        <a:lstStyle/>
        <a:p>
          <a:endParaRPr lang="fr-FR"/>
        </a:p>
      </dgm:t>
    </dgm:pt>
    <dgm:pt modelId="{B17A4EC2-7DE6-4F00-8B29-010C6C73D9B3}" type="sibTrans" cxnId="{F937EDA2-1675-4964-AA57-CE2F80439588}">
      <dgm:prSet/>
      <dgm:spPr/>
      <dgm:t>
        <a:bodyPr/>
        <a:lstStyle/>
        <a:p>
          <a:endParaRPr lang="fr-FR"/>
        </a:p>
      </dgm:t>
    </dgm:pt>
    <dgm:pt modelId="{8165AE7D-3695-4FAA-8A95-524E45BCFDC7}">
      <dgm:prSet/>
      <dgm:spPr>
        <a:solidFill>
          <a:srgbClr val="A5B592"/>
        </a:solidFill>
      </dgm:spPr>
      <dgm:t>
        <a:bodyPr/>
        <a:lstStyle/>
        <a:p>
          <a:r>
            <a:rPr lang="fr-FR"/>
            <a:t>CONCEPTION ET</a:t>
          </a:r>
        </a:p>
        <a:p>
          <a:r>
            <a:rPr lang="fr-FR"/>
            <a:t>DEVELOPPEMENT</a:t>
          </a:r>
        </a:p>
      </dgm:t>
    </dgm:pt>
    <dgm:pt modelId="{AFCD8FC2-EB84-4246-A772-26C7D7B5E476}" type="parTrans" cxnId="{1F0494D1-A80C-45A4-853D-F615721E5583}">
      <dgm:prSet/>
      <dgm:spPr/>
      <dgm:t>
        <a:bodyPr/>
        <a:lstStyle/>
        <a:p>
          <a:endParaRPr lang="fr-FR"/>
        </a:p>
      </dgm:t>
    </dgm:pt>
    <dgm:pt modelId="{EBE542A7-7218-4C95-A139-6313C2F1B99D}" type="sibTrans" cxnId="{1F0494D1-A80C-45A4-853D-F615721E5583}">
      <dgm:prSet/>
      <dgm:spPr/>
      <dgm:t>
        <a:bodyPr/>
        <a:lstStyle/>
        <a:p>
          <a:endParaRPr lang="fr-FR"/>
        </a:p>
      </dgm:t>
    </dgm:pt>
    <dgm:pt modelId="{721D1497-FFEC-4939-BA92-902F6C29FAEE}">
      <dgm:prSet phldrT="[Texte]"/>
      <dgm:spPr>
        <a:solidFill>
          <a:srgbClr val="EDF0E9"/>
        </a:solidFill>
      </dgm:spPr>
      <dgm:t>
        <a:bodyPr/>
        <a:lstStyle/>
        <a:p>
          <a:r>
            <a:rPr lang="fr-FR">
              <a:latin typeface="Abadi" panose="020B0604020104020204" pitchFamily="34" charset="0"/>
            </a:rPr>
            <a:t>METHODE</a:t>
          </a:r>
        </a:p>
        <a:p>
          <a:r>
            <a:rPr lang="fr-FR">
              <a:latin typeface="Abadi" panose="020B0604020104020204" pitchFamily="34" charset="0"/>
            </a:rPr>
            <a:t>ET PROTOTYPAGE</a:t>
          </a:r>
          <a:br>
            <a:rPr lang="fr-FR">
              <a:latin typeface="Abadi" panose="020B0604020104020204" pitchFamily="34" charset="0"/>
            </a:rPr>
          </a:br>
          <a:r>
            <a:rPr lang="fr-FR">
              <a:latin typeface="Abadi" panose="020B0604020104020204" pitchFamily="34" charset="0"/>
            </a:rPr>
            <a:t>DE L’OUTIL</a:t>
          </a:r>
          <a:endParaRPr lang="fr-FR"/>
        </a:p>
      </dgm:t>
    </dgm:pt>
    <dgm:pt modelId="{FBA4F4D4-063E-48D9-878F-B139A6C75497}" type="sibTrans" cxnId="{3296782C-5CFB-47E0-B753-77913EA28606}">
      <dgm:prSet/>
      <dgm:spPr/>
      <dgm:t>
        <a:bodyPr/>
        <a:lstStyle/>
        <a:p>
          <a:endParaRPr lang="fr-FR"/>
        </a:p>
      </dgm:t>
    </dgm:pt>
    <dgm:pt modelId="{49208BEA-ABF8-4AFA-B28C-85CF848965CA}" type="parTrans" cxnId="{3296782C-5CFB-47E0-B753-77913EA28606}">
      <dgm:prSet/>
      <dgm:spPr/>
      <dgm:t>
        <a:bodyPr/>
        <a:lstStyle/>
        <a:p>
          <a:endParaRPr lang="fr-FR"/>
        </a:p>
      </dgm:t>
    </dgm:pt>
    <dgm:pt modelId="{35851B01-1DB9-45F7-9A54-2D9BEED04805}" type="pres">
      <dgm:prSet presAssocID="{CEAD02B7-CD23-4360-97BE-F5A3CC3695C0}" presName="Name0" presStyleCnt="0">
        <dgm:presLayoutVars>
          <dgm:dir val="rev"/>
          <dgm:resizeHandles val="exact"/>
        </dgm:presLayoutVars>
      </dgm:prSet>
      <dgm:spPr/>
    </dgm:pt>
    <dgm:pt modelId="{402858DD-FBE7-40E7-A776-26214AE594CC}" type="pres">
      <dgm:prSet presAssocID="{10F50CA6-5448-4D07-AC3D-0D860A9C203F}" presName="parTxOnly" presStyleLbl="node1" presStyleIdx="0" presStyleCnt="4">
        <dgm:presLayoutVars>
          <dgm:bulletEnabled val="1"/>
        </dgm:presLayoutVars>
      </dgm:prSet>
      <dgm:spPr/>
    </dgm:pt>
    <dgm:pt modelId="{2FC52C5F-C81C-4228-9DCD-BDD133781730}" type="pres">
      <dgm:prSet presAssocID="{FB0B0F63-22B3-46F8-BE77-C36877269C43}" presName="parSpace" presStyleCnt="0"/>
      <dgm:spPr/>
    </dgm:pt>
    <dgm:pt modelId="{E611E0C0-7907-493C-9805-D1DB4058CB5B}" type="pres">
      <dgm:prSet presAssocID="{8165AE7D-3695-4FAA-8A95-524E45BCFDC7}" presName="parTxOnly" presStyleLbl="node1" presStyleIdx="1" presStyleCnt="4">
        <dgm:presLayoutVars>
          <dgm:bulletEnabled val="1"/>
        </dgm:presLayoutVars>
      </dgm:prSet>
      <dgm:spPr/>
    </dgm:pt>
    <dgm:pt modelId="{9BC1F822-F9E0-4733-A32B-352C6475DCE4}" type="pres">
      <dgm:prSet presAssocID="{EBE542A7-7218-4C95-A139-6313C2F1B99D}" presName="parSpace" presStyleCnt="0"/>
      <dgm:spPr/>
    </dgm:pt>
    <dgm:pt modelId="{13C1207E-1431-40DC-91A6-2C418DA730D6}" type="pres">
      <dgm:prSet presAssocID="{1F34B621-3034-4977-A77A-C6897622C1C9}" presName="parTxOnly" presStyleLbl="node1" presStyleIdx="2" presStyleCnt="4">
        <dgm:presLayoutVars>
          <dgm:bulletEnabled val="1"/>
        </dgm:presLayoutVars>
      </dgm:prSet>
      <dgm:spPr/>
    </dgm:pt>
    <dgm:pt modelId="{A0EEA353-A6B7-4D94-81D2-2DE60D185BB4}" type="pres">
      <dgm:prSet presAssocID="{B17A4EC2-7DE6-4F00-8B29-010C6C73D9B3}" presName="parSpace" presStyleCnt="0"/>
      <dgm:spPr/>
    </dgm:pt>
    <dgm:pt modelId="{2DA1CDC8-989B-43D6-A4B6-4B78A91DCFDC}" type="pres">
      <dgm:prSet presAssocID="{721D1497-FFEC-4939-BA92-902F6C29FAEE}" presName="parTxOnly" presStyleLbl="node1" presStyleIdx="3" presStyleCnt="4">
        <dgm:presLayoutVars>
          <dgm:bulletEnabled val="1"/>
        </dgm:presLayoutVars>
      </dgm:prSet>
      <dgm:spPr/>
    </dgm:pt>
  </dgm:ptLst>
  <dgm:cxnLst>
    <dgm:cxn modelId="{90D16513-18D5-4F6E-A128-D511833444F0}" type="presOf" srcId="{CEAD02B7-CD23-4360-97BE-F5A3CC3695C0}" destId="{35851B01-1DB9-45F7-9A54-2D9BEED04805}" srcOrd="0" destOrd="0" presId="urn:microsoft.com/office/officeart/2005/8/layout/hChevron3"/>
    <dgm:cxn modelId="{3296782C-5CFB-47E0-B753-77913EA28606}" srcId="{CEAD02B7-CD23-4360-97BE-F5A3CC3695C0}" destId="{721D1497-FFEC-4939-BA92-902F6C29FAEE}" srcOrd="3" destOrd="0" parTransId="{49208BEA-ABF8-4AFA-B28C-85CF848965CA}" sibTransId="{FBA4F4D4-063E-48D9-878F-B139A6C75497}"/>
    <dgm:cxn modelId="{532FB288-0EBA-482D-8F9D-F801BC47B70C}" type="presOf" srcId="{721D1497-FFEC-4939-BA92-902F6C29FAEE}" destId="{2DA1CDC8-989B-43D6-A4B6-4B78A91DCFDC}" srcOrd="0" destOrd="0" presId="urn:microsoft.com/office/officeart/2005/8/layout/hChevron3"/>
    <dgm:cxn modelId="{26C941A2-4F29-4AB5-8EEC-CCC41BBE8C6B}" srcId="{CEAD02B7-CD23-4360-97BE-F5A3CC3695C0}" destId="{10F50CA6-5448-4D07-AC3D-0D860A9C203F}" srcOrd="0" destOrd="0" parTransId="{7968EC4D-0388-4B7F-B319-DC79E73939DB}" sibTransId="{FB0B0F63-22B3-46F8-BE77-C36877269C43}"/>
    <dgm:cxn modelId="{1CCDB8A2-98D7-4B67-8169-BF5904E8626C}" type="presOf" srcId="{1F34B621-3034-4977-A77A-C6897622C1C9}" destId="{13C1207E-1431-40DC-91A6-2C418DA730D6}" srcOrd="0" destOrd="0" presId="urn:microsoft.com/office/officeart/2005/8/layout/hChevron3"/>
    <dgm:cxn modelId="{F937EDA2-1675-4964-AA57-CE2F80439588}" srcId="{CEAD02B7-CD23-4360-97BE-F5A3CC3695C0}" destId="{1F34B621-3034-4977-A77A-C6897622C1C9}" srcOrd="2" destOrd="0" parTransId="{786BF97D-C085-4466-B452-2AB481E4E802}" sibTransId="{B17A4EC2-7DE6-4F00-8B29-010C6C73D9B3}"/>
    <dgm:cxn modelId="{B7F541CC-29E3-46D5-9073-BE949B022C5B}" type="presOf" srcId="{10F50CA6-5448-4D07-AC3D-0D860A9C203F}" destId="{402858DD-FBE7-40E7-A776-26214AE594CC}" srcOrd="0" destOrd="0" presId="urn:microsoft.com/office/officeart/2005/8/layout/hChevron3"/>
    <dgm:cxn modelId="{1F0494D1-A80C-45A4-853D-F615721E5583}" srcId="{CEAD02B7-CD23-4360-97BE-F5A3CC3695C0}" destId="{8165AE7D-3695-4FAA-8A95-524E45BCFDC7}" srcOrd="1" destOrd="0" parTransId="{AFCD8FC2-EB84-4246-A772-26C7D7B5E476}" sibTransId="{EBE542A7-7218-4C95-A139-6313C2F1B99D}"/>
    <dgm:cxn modelId="{7DEEBEDA-A1BD-4C99-9416-34484E3E6083}" type="presOf" srcId="{8165AE7D-3695-4FAA-8A95-524E45BCFDC7}" destId="{E611E0C0-7907-493C-9805-D1DB4058CB5B}" srcOrd="0" destOrd="0" presId="urn:microsoft.com/office/officeart/2005/8/layout/hChevron3"/>
    <dgm:cxn modelId="{298678BA-3BC7-4962-BE0E-25515AC3627A}" type="presParOf" srcId="{35851B01-1DB9-45F7-9A54-2D9BEED04805}" destId="{402858DD-FBE7-40E7-A776-26214AE594CC}" srcOrd="0" destOrd="0" presId="urn:microsoft.com/office/officeart/2005/8/layout/hChevron3"/>
    <dgm:cxn modelId="{77FD151A-E953-4E4F-AD6E-62E4F0E0AE7F}" type="presParOf" srcId="{35851B01-1DB9-45F7-9A54-2D9BEED04805}" destId="{2FC52C5F-C81C-4228-9DCD-BDD133781730}" srcOrd="1" destOrd="0" presId="urn:microsoft.com/office/officeart/2005/8/layout/hChevron3"/>
    <dgm:cxn modelId="{6048871C-0B90-45C4-B5BA-E91747CC4515}" type="presParOf" srcId="{35851B01-1DB9-45F7-9A54-2D9BEED04805}" destId="{E611E0C0-7907-493C-9805-D1DB4058CB5B}" srcOrd="2" destOrd="0" presId="urn:microsoft.com/office/officeart/2005/8/layout/hChevron3"/>
    <dgm:cxn modelId="{C46BB226-3A51-409A-A7BF-21F444F6937B}" type="presParOf" srcId="{35851B01-1DB9-45F7-9A54-2D9BEED04805}" destId="{9BC1F822-F9E0-4733-A32B-352C6475DCE4}" srcOrd="3" destOrd="0" presId="urn:microsoft.com/office/officeart/2005/8/layout/hChevron3"/>
    <dgm:cxn modelId="{F029B521-0A22-4F45-A0DD-1594D48C4A5E}" type="presParOf" srcId="{35851B01-1DB9-45F7-9A54-2D9BEED04805}" destId="{13C1207E-1431-40DC-91A6-2C418DA730D6}" srcOrd="4" destOrd="0" presId="urn:microsoft.com/office/officeart/2005/8/layout/hChevron3"/>
    <dgm:cxn modelId="{652748C4-EB8F-4C51-9600-2363C4AED04B}" type="presParOf" srcId="{35851B01-1DB9-45F7-9A54-2D9BEED04805}" destId="{A0EEA353-A6B7-4D94-81D2-2DE60D185BB4}" srcOrd="5" destOrd="0" presId="urn:microsoft.com/office/officeart/2005/8/layout/hChevron3"/>
    <dgm:cxn modelId="{310D2119-D54C-4578-8438-1F1C655161DB}" type="presParOf" srcId="{35851B01-1DB9-45F7-9A54-2D9BEED04805}" destId="{2DA1CDC8-989B-43D6-A4B6-4B78A91DCFDC}" srcOrd="6" destOrd="0" presId="urn:microsoft.com/office/officeart/2005/8/layout/hChevro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7218F61-4003-4449-B254-D204B57DA1C4}"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fr-FR"/>
        </a:p>
      </dgm:t>
    </dgm:pt>
    <dgm:pt modelId="{D9BD6567-5C80-4502-89E9-6E1457A58DFC}">
      <dgm:prSet phldrT="[Texte]" custT="1"/>
      <dgm:spPr>
        <a:solidFill>
          <a:srgbClr val="8FAADC"/>
        </a:solidFill>
        <a:ln>
          <a:solidFill>
            <a:schemeClr val="tx1"/>
          </a:solidFill>
        </a:ln>
      </dgm:spPr>
      <dgm:t>
        <a:bodyPr/>
        <a:lstStyle/>
        <a:p>
          <a:pPr algn="ctr"/>
          <a:r>
            <a:rPr lang="fr-FR" sz="1100" b="1">
              <a:solidFill>
                <a:schemeClr val="tx1"/>
              </a:solidFill>
            </a:rPr>
            <a:t>Lot 4 </a:t>
          </a:r>
          <a:r>
            <a:rPr lang="fr-FR" sz="1100">
              <a:solidFill>
                <a:schemeClr val="tx1"/>
              </a:solidFill>
            </a:rPr>
            <a:t>: Coordination et Communication</a:t>
          </a:r>
        </a:p>
      </dgm:t>
    </dgm:pt>
    <dgm:pt modelId="{8458AD33-6FF8-4EED-ACB8-8A865F6F4F60}" type="parTrans" cxnId="{0EA597FC-D910-4095-8CCC-69ED01B191D9}">
      <dgm:prSet/>
      <dgm:spPr/>
      <dgm:t>
        <a:bodyPr/>
        <a:lstStyle/>
        <a:p>
          <a:pPr algn="ctr"/>
          <a:endParaRPr lang="fr-FR"/>
        </a:p>
      </dgm:t>
    </dgm:pt>
    <dgm:pt modelId="{1EE0C8C3-E74B-4885-A2E9-4DA0805F2201}" type="sibTrans" cxnId="{0EA597FC-D910-4095-8CCC-69ED01B191D9}">
      <dgm:prSet/>
      <dgm:spPr/>
      <dgm:t>
        <a:bodyPr/>
        <a:lstStyle/>
        <a:p>
          <a:pPr algn="ctr"/>
          <a:endParaRPr lang="fr-FR"/>
        </a:p>
      </dgm:t>
    </dgm:pt>
    <dgm:pt modelId="{4CC0CD26-CA70-47A7-A0E0-4F820838A5DE}">
      <dgm:prSet phldrT="[Texte]" custT="1"/>
      <dgm:spPr>
        <a:solidFill>
          <a:srgbClr val="E4DFD6">
            <a:alpha val="90000"/>
          </a:srgbClr>
        </a:solidFill>
        <a:ln w="12700" cap="flat" cmpd="sng" algn="ctr">
          <a:solidFill>
            <a:schemeClr val="tx1"/>
          </a:solidFill>
          <a:prstDash val="solid"/>
          <a:miter lim="800000"/>
        </a:ln>
        <a:effectLst/>
      </dgm:spPr>
      <dgm:t>
        <a:bodyPr spcFirstLastPara="0" vert="horz" wrap="square" lIns="20955" tIns="13970" rIns="20955" bIns="13970" numCol="1" spcCol="1270" anchor="ctr" anchorCtr="0"/>
        <a:lstStyle/>
        <a:p>
          <a:pPr marL="0" lvl="0" indent="0" algn="ctr" defTabSz="488950">
            <a:lnSpc>
              <a:spcPct val="90000"/>
            </a:lnSpc>
            <a:spcBef>
              <a:spcPct val="0"/>
            </a:spcBef>
            <a:spcAft>
              <a:spcPct val="35000"/>
            </a:spcAft>
            <a:buNone/>
          </a:pPr>
          <a:r>
            <a:rPr lang="fr-FR" sz="900" kern="1200">
              <a:solidFill>
                <a:srgbClr val="000000">
                  <a:hueOff val="0"/>
                  <a:satOff val="0"/>
                  <a:lumOff val="0"/>
                  <a:alphaOff val="0"/>
                </a:srgbClr>
              </a:solidFill>
              <a:latin typeface="Abadi Extra Light" panose="020B0204020104020204" pitchFamily="34" charset="0"/>
              <a:ea typeface="+mn-ea"/>
              <a:cs typeface="+mn-cs"/>
            </a:rPr>
            <a:t>Tâche 4.1 : Coordination</a:t>
          </a:r>
        </a:p>
      </dgm:t>
    </dgm:pt>
    <dgm:pt modelId="{DEF5E08E-4B3F-4344-B34F-3D5127EEAE08}" type="parTrans" cxnId="{E3510D73-36D9-402A-8ADE-E0D14AACA9DC}">
      <dgm:prSet/>
      <dgm:spPr/>
      <dgm:t>
        <a:bodyPr/>
        <a:lstStyle/>
        <a:p>
          <a:pPr algn="ctr"/>
          <a:endParaRPr lang="fr-FR"/>
        </a:p>
      </dgm:t>
    </dgm:pt>
    <dgm:pt modelId="{DBC3EB32-A380-47BE-937E-36A5938E5498}" type="sibTrans" cxnId="{E3510D73-36D9-402A-8ADE-E0D14AACA9DC}">
      <dgm:prSet/>
      <dgm:spPr/>
      <dgm:t>
        <a:bodyPr/>
        <a:lstStyle/>
        <a:p>
          <a:pPr algn="ctr"/>
          <a:endParaRPr lang="fr-FR"/>
        </a:p>
      </dgm:t>
    </dgm:pt>
    <dgm:pt modelId="{AAAD1423-3BE5-43D3-8403-500516F1A6B5}">
      <dgm:prSet phldrT="[Texte]" custT="1"/>
      <dgm:spPr>
        <a:solidFill>
          <a:srgbClr val="E4DFD6">
            <a:alpha val="90000"/>
          </a:srgbClr>
        </a:solidFill>
        <a:ln w="12700" cap="flat" cmpd="sng" algn="ctr">
          <a:solidFill>
            <a:srgbClr val="000000"/>
          </a:solidFill>
          <a:prstDash val="solid"/>
          <a:miter lim="800000"/>
        </a:ln>
        <a:effectLst/>
      </dgm:spPr>
      <dgm:t>
        <a:bodyPr spcFirstLastPara="0" vert="horz" wrap="square" lIns="20955" tIns="13970" rIns="20955" bIns="13970" numCol="1" spcCol="1270" anchor="ctr" anchorCtr="0"/>
        <a:lstStyle/>
        <a:p>
          <a:pPr algn="ctr"/>
          <a:r>
            <a:rPr lang="fr-FR" sz="900" kern="1200">
              <a:solidFill>
                <a:srgbClr val="000000">
                  <a:hueOff val="0"/>
                  <a:satOff val="0"/>
                  <a:lumOff val="0"/>
                  <a:alphaOff val="0"/>
                </a:srgbClr>
              </a:solidFill>
              <a:latin typeface="Abadi Extra Light" panose="020B0204020104020204" pitchFamily="34" charset="0"/>
              <a:ea typeface="+mn-ea"/>
              <a:cs typeface="+mn-cs"/>
            </a:rPr>
            <a:t>Tâche 4.3 : Evaluation environnementale du projet</a:t>
          </a:r>
        </a:p>
      </dgm:t>
    </dgm:pt>
    <dgm:pt modelId="{72F60C59-0E2A-4406-B5BA-0FF358BCD28B}" type="parTrans" cxnId="{11CC23AF-DA41-4A70-BBEB-3EFF2C0D725C}">
      <dgm:prSet/>
      <dgm:spPr>
        <a:ln>
          <a:solidFill>
            <a:schemeClr val="tx1"/>
          </a:solidFill>
        </a:ln>
      </dgm:spPr>
      <dgm:t>
        <a:bodyPr/>
        <a:lstStyle/>
        <a:p>
          <a:pPr algn="ctr"/>
          <a:endParaRPr lang="fr-FR"/>
        </a:p>
      </dgm:t>
    </dgm:pt>
    <dgm:pt modelId="{E455EB86-C729-42AB-8CDC-9F5E7D94D017}" type="sibTrans" cxnId="{11CC23AF-DA41-4A70-BBEB-3EFF2C0D725C}">
      <dgm:prSet/>
      <dgm:spPr/>
      <dgm:t>
        <a:bodyPr/>
        <a:lstStyle/>
        <a:p>
          <a:pPr algn="ctr"/>
          <a:endParaRPr lang="fr-FR"/>
        </a:p>
      </dgm:t>
    </dgm:pt>
    <dgm:pt modelId="{D5916A70-3F46-4647-B21A-64F35D3E5A20}">
      <dgm:prSet custT="1"/>
      <dgm:spPr>
        <a:solidFill>
          <a:srgbClr val="E4DFD6">
            <a:alpha val="90000"/>
          </a:srgbClr>
        </a:solidFill>
        <a:ln w="12700" cap="flat" cmpd="sng" algn="ctr">
          <a:solidFill>
            <a:srgbClr val="000000"/>
          </a:solidFill>
          <a:prstDash val="solid"/>
          <a:miter lim="800000"/>
        </a:ln>
        <a:effectLst/>
      </dgm:spPr>
      <dgm:t>
        <a:bodyPr spcFirstLastPara="0" vert="horz" wrap="square" lIns="20955" tIns="13970" rIns="20955" bIns="13970" numCol="1" spcCol="1270" anchor="ctr" anchorCtr="0"/>
        <a:lstStyle/>
        <a:p>
          <a:pPr marL="0" lvl="0" indent="0" algn="ctr" defTabSz="488950">
            <a:lnSpc>
              <a:spcPct val="90000"/>
            </a:lnSpc>
            <a:spcBef>
              <a:spcPct val="0"/>
            </a:spcBef>
            <a:spcAft>
              <a:spcPct val="35000"/>
            </a:spcAft>
            <a:buNone/>
          </a:pPr>
          <a:r>
            <a:rPr lang="fr-FR" sz="900" kern="1200">
              <a:solidFill>
                <a:srgbClr val="000000">
                  <a:hueOff val="0"/>
                  <a:satOff val="0"/>
                  <a:lumOff val="0"/>
                  <a:alphaOff val="0"/>
                </a:srgbClr>
              </a:solidFill>
              <a:latin typeface="Abadi Extra Light" panose="020B0204020104020204" pitchFamily="34" charset="0"/>
              <a:ea typeface="+mn-ea"/>
              <a:cs typeface="+mn-cs"/>
            </a:rPr>
            <a:t>Tâche 4.2 : Communication</a:t>
          </a:r>
        </a:p>
      </dgm:t>
    </dgm:pt>
    <dgm:pt modelId="{2A707B9D-6F6B-4C93-ACCC-D8340485C6C1}" type="parTrans" cxnId="{DCD7B1B8-F099-467C-AD7C-510540F96C07}">
      <dgm:prSet/>
      <dgm:spPr/>
      <dgm:t>
        <a:bodyPr/>
        <a:lstStyle/>
        <a:p>
          <a:pPr algn="ctr"/>
          <a:endParaRPr lang="fr-FR"/>
        </a:p>
      </dgm:t>
    </dgm:pt>
    <dgm:pt modelId="{043B4680-6ABA-4BEF-B94F-B94435CBBCA7}" type="sibTrans" cxnId="{DCD7B1B8-F099-467C-AD7C-510540F96C07}">
      <dgm:prSet/>
      <dgm:spPr/>
      <dgm:t>
        <a:bodyPr/>
        <a:lstStyle/>
        <a:p>
          <a:pPr algn="ctr"/>
          <a:endParaRPr lang="fr-FR"/>
        </a:p>
      </dgm:t>
    </dgm:pt>
    <dgm:pt modelId="{251CD69B-A5CF-4575-991F-6A413FC29AEB}" type="pres">
      <dgm:prSet presAssocID="{27218F61-4003-4449-B254-D204B57DA1C4}" presName="diagram" presStyleCnt="0">
        <dgm:presLayoutVars>
          <dgm:chPref val="1"/>
          <dgm:dir/>
          <dgm:animOne val="branch"/>
          <dgm:animLvl val="lvl"/>
          <dgm:resizeHandles/>
        </dgm:presLayoutVars>
      </dgm:prSet>
      <dgm:spPr/>
    </dgm:pt>
    <dgm:pt modelId="{EC4BE267-CF24-495F-91DE-13024E91F356}" type="pres">
      <dgm:prSet presAssocID="{D9BD6567-5C80-4502-89E9-6E1457A58DFC}" presName="root" presStyleCnt="0"/>
      <dgm:spPr/>
    </dgm:pt>
    <dgm:pt modelId="{E9087400-3B30-42F1-A22F-BA964BF438FF}" type="pres">
      <dgm:prSet presAssocID="{D9BD6567-5C80-4502-89E9-6E1457A58DFC}" presName="rootComposite" presStyleCnt="0"/>
      <dgm:spPr/>
    </dgm:pt>
    <dgm:pt modelId="{351659C8-2656-4253-813C-FBD9FF43C77B}" type="pres">
      <dgm:prSet presAssocID="{D9BD6567-5C80-4502-89E9-6E1457A58DFC}" presName="rootText" presStyleLbl="node1" presStyleIdx="0" presStyleCnt="1" custScaleX="63816" custScaleY="31208" custLinFactNeighborX="-811" custLinFactNeighborY="-2803"/>
      <dgm:spPr/>
    </dgm:pt>
    <dgm:pt modelId="{194FE565-C73E-45B4-B74A-C071C8198762}" type="pres">
      <dgm:prSet presAssocID="{D9BD6567-5C80-4502-89E9-6E1457A58DFC}" presName="rootConnector" presStyleLbl="node1" presStyleIdx="0" presStyleCnt="1"/>
      <dgm:spPr/>
    </dgm:pt>
    <dgm:pt modelId="{156C708D-E9AE-4FEC-B573-C3F8D957EDC8}" type="pres">
      <dgm:prSet presAssocID="{D9BD6567-5C80-4502-89E9-6E1457A58DFC}" presName="childShape" presStyleCnt="0"/>
      <dgm:spPr/>
    </dgm:pt>
    <dgm:pt modelId="{E23130B1-FC52-4AB6-8503-DE39762FE8D4}" type="pres">
      <dgm:prSet presAssocID="{DEF5E08E-4B3F-4344-B34F-3D5127EEAE08}" presName="Name13" presStyleLbl="parChTrans1D2" presStyleIdx="0" presStyleCnt="3"/>
      <dgm:spPr/>
    </dgm:pt>
    <dgm:pt modelId="{E6AE6826-3015-47B9-A2F7-3F7DC672E301}" type="pres">
      <dgm:prSet presAssocID="{4CC0CD26-CA70-47A7-A0E0-4F820838A5DE}" presName="childText" presStyleLbl="bgAcc1" presStyleIdx="0" presStyleCnt="3" custScaleX="52736" custScaleY="14956" custLinFactNeighborX="-311" custLinFactNeighborY="-18029">
        <dgm:presLayoutVars>
          <dgm:bulletEnabled val="1"/>
        </dgm:presLayoutVars>
      </dgm:prSet>
      <dgm:spPr>
        <a:xfrm>
          <a:off x="2770997" y="957777"/>
          <a:ext cx="3133725" cy="1958578"/>
        </a:xfrm>
        <a:prstGeom prst="roundRect">
          <a:avLst>
            <a:gd name="adj" fmla="val 10000"/>
          </a:avLst>
        </a:prstGeom>
      </dgm:spPr>
    </dgm:pt>
    <dgm:pt modelId="{E83E82EF-9EBA-43FE-9962-D7C8FEB62413}" type="pres">
      <dgm:prSet presAssocID="{2A707B9D-6F6B-4C93-ACCC-D8340485C6C1}" presName="Name13" presStyleLbl="parChTrans1D2" presStyleIdx="1" presStyleCnt="3"/>
      <dgm:spPr/>
    </dgm:pt>
    <dgm:pt modelId="{8B0FFE6D-C4D9-4EE7-A3D9-2879F7721B02}" type="pres">
      <dgm:prSet presAssocID="{D5916A70-3F46-4647-B21A-64F35D3E5A20}" presName="childText" presStyleLbl="bgAcc1" presStyleIdx="1" presStyleCnt="3" custScaleX="52186" custScaleY="16531" custLinFactNeighborX="196" custLinFactNeighborY="-36553">
        <dgm:presLayoutVars>
          <dgm:bulletEnabled val="1"/>
        </dgm:presLayoutVars>
      </dgm:prSet>
      <dgm:spPr>
        <a:xfrm>
          <a:off x="1386938" y="1687769"/>
          <a:ext cx="1867116" cy="369654"/>
        </a:xfrm>
        <a:prstGeom prst="roundRect">
          <a:avLst>
            <a:gd name="adj" fmla="val 10000"/>
          </a:avLst>
        </a:prstGeom>
      </dgm:spPr>
    </dgm:pt>
    <dgm:pt modelId="{EA89236F-55BE-4FF2-9FCF-0CCBFA3FE6F5}" type="pres">
      <dgm:prSet presAssocID="{72F60C59-0E2A-4406-B5BA-0FF358BCD28B}" presName="Name13" presStyleLbl="parChTrans1D2" presStyleIdx="2" presStyleCnt="3"/>
      <dgm:spPr/>
    </dgm:pt>
    <dgm:pt modelId="{38F03680-4E83-46E2-90B4-51485AE668A3}" type="pres">
      <dgm:prSet presAssocID="{AAAD1423-3BE5-43D3-8403-500516F1A6B5}" presName="childText" presStyleLbl="bgAcc1" presStyleIdx="2" presStyleCnt="3" custScaleX="52512" custScaleY="19108" custLinFactNeighborX="302" custLinFactNeighborY="-55439">
        <dgm:presLayoutVars>
          <dgm:bulletEnabled val="1"/>
        </dgm:presLayoutVars>
      </dgm:prSet>
      <dgm:spPr>
        <a:xfrm>
          <a:off x="1364427" y="2384224"/>
          <a:ext cx="1548644" cy="426862"/>
        </a:xfrm>
        <a:prstGeom prst="roundRect">
          <a:avLst>
            <a:gd name="adj" fmla="val 10000"/>
          </a:avLst>
        </a:prstGeom>
      </dgm:spPr>
    </dgm:pt>
  </dgm:ptLst>
  <dgm:cxnLst>
    <dgm:cxn modelId="{018DD714-BC52-4116-A30B-B8894B8A75B4}" type="presOf" srcId="{27218F61-4003-4449-B254-D204B57DA1C4}" destId="{251CD69B-A5CF-4575-991F-6A413FC29AEB}" srcOrd="0" destOrd="0" presId="urn:microsoft.com/office/officeart/2005/8/layout/hierarchy3"/>
    <dgm:cxn modelId="{FDE8E630-E328-457F-8711-EFFEFAC5CD64}" type="presOf" srcId="{2A707B9D-6F6B-4C93-ACCC-D8340485C6C1}" destId="{E83E82EF-9EBA-43FE-9962-D7C8FEB62413}" srcOrd="0" destOrd="0" presId="urn:microsoft.com/office/officeart/2005/8/layout/hierarchy3"/>
    <dgm:cxn modelId="{18E78034-E226-4791-9C9A-CF90A03EA359}" type="presOf" srcId="{D9BD6567-5C80-4502-89E9-6E1457A58DFC}" destId="{351659C8-2656-4253-813C-FBD9FF43C77B}" srcOrd="0" destOrd="0" presId="urn:microsoft.com/office/officeart/2005/8/layout/hierarchy3"/>
    <dgm:cxn modelId="{626D404B-AEC9-4CD6-8E4A-0129D661BCAA}" type="presOf" srcId="{DEF5E08E-4B3F-4344-B34F-3D5127EEAE08}" destId="{E23130B1-FC52-4AB6-8503-DE39762FE8D4}" srcOrd="0" destOrd="0" presId="urn:microsoft.com/office/officeart/2005/8/layout/hierarchy3"/>
    <dgm:cxn modelId="{0C2C2D50-96B4-47A0-91A9-09E68AA33EC6}" type="presOf" srcId="{72F60C59-0E2A-4406-B5BA-0FF358BCD28B}" destId="{EA89236F-55BE-4FF2-9FCF-0CCBFA3FE6F5}" srcOrd="0" destOrd="0" presId="urn:microsoft.com/office/officeart/2005/8/layout/hierarchy3"/>
    <dgm:cxn modelId="{E3510D73-36D9-402A-8ADE-E0D14AACA9DC}" srcId="{D9BD6567-5C80-4502-89E9-6E1457A58DFC}" destId="{4CC0CD26-CA70-47A7-A0E0-4F820838A5DE}" srcOrd="0" destOrd="0" parTransId="{DEF5E08E-4B3F-4344-B34F-3D5127EEAE08}" sibTransId="{DBC3EB32-A380-47BE-937E-36A5938E5498}"/>
    <dgm:cxn modelId="{11CC23AF-DA41-4A70-BBEB-3EFF2C0D725C}" srcId="{D9BD6567-5C80-4502-89E9-6E1457A58DFC}" destId="{AAAD1423-3BE5-43D3-8403-500516F1A6B5}" srcOrd="2" destOrd="0" parTransId="{72F60C59-0E2A-4406-B5BA-0FF358BCD28B}" sibTransId="{E455EB86-C729-42AB-8CDC-9F5E7D94D017}"/>
    <dgm:cxn modelId="{DCD7B1B8-F099-467C-AD7C-510540F96C07}" srcId="{D9BD6567-5C80-4502-89E9-6E1457A58DFC}" destId="{D5916A70-3F46-4647-B21A-64F35D3E5A20}" srcOrd="1" destOrd="0" parTransId="{2A707B9D-6F6B-4C93-ACCC-D8340485C6C1}" sibTransId="{043B4680-6ABA-4BEF-B94F-B94435CBBCA7}"/>
    <dgm:cxn modelId="{950F1EC3-AB1E-41FF-85DF-0D01648313F9}" type="presOf" srcId="{4CC0CD26-CA70-47A7-A0E0-4F820838A5DE}" destId="{E6AE6826-3015-47B9-A2F7-3F7DC672E301}" srcOrd="0" destOrd="0" presId="urn:microsoft.com/office/officeart/2005/8/layout/hierarchy3"/>
    <dgm:cxn modelId="{AC07BFE9-9A53-4036-A265-C68CEB5617F4}" type="presOf" srcId="{AAAD1423-3BE5-43D3-8403-500516F1A6B5}" destId="{38F03680-4E83-46E2-90B4-51485AE668A3}" srcOrd="0" destOrd="0" presId="urn:microsoft.com/office/officeart/2005/8/layout/hierarchy3"/>
    <dgm:cxn modelId="{24E3F6EC-77E4-4F05-B431-DA0A1933C7B4}" type="presOf" srcId="{D5916A70-3F46-4647-B21A-64F35D3E5A20}" destId="{8B0FFE6D-C4D9-4EE7-A3D9-2879F7721B02}" srcOrd="0" destOrd="0" presId="urn:microsoft.com/office/officeart/2005/8/layout/hierarchy3"/>
    <dgm:cxn modelId="{382057F4-9BBA-47B2-AEB1-99EE82CAC758}" type="presOf" srcId="{D9BD6567-5C80-4502-89E9-6E1457A58DFC}" destId="{194FE565-C73E-45B4-B74A-C071C8198762}" srcOrd="1" destOrd="0" presId="urn:microsoft.com/office/officeart/2005/8/layout/hierarchy3"/>
    <dgm:cxn modelId="{0EA597FC-D910-4095-8CCC-69ED01B191D9}" srcId="{27218F61-4003-4449-B254-D204B57DA1C4}" destId="{D9BD6567-5C80-4502-89E9-6E1457A58DFC}" srcOrd="0" destOrd="0" parTransId="{8458AD33-6FF8-4EED-ACB8-8A865F6F4F60}" sibTransId="{1EE0C8C3-E74B-4885-A2E9-4DA0805F2201}"/>
    <dgm:cxn modelId="{A576E267-AB34-4B55-8E5C-3538E0BFF648}" type="presParOf" srcId="{251CD69B-A5CF-4575-991F-6A413FC29AEB}" destId="{EC4BE267-CF24-495F-91DE-13024E91F356}" srcOrd="0" destOrd="0" presId="urn:microsoft.com/office/officeart/2005/8/layout/hierarchy3"/>
    <dgm:cxn modelId="{A2D438FE-85C4-4015-8E7C-3CC7C24C73B7}" type="presParOf" srcId="{EC4BE267-CF24-495F-91DE-13024E91F356}" destId="{E9087400-3B30-42F1-A22F-BA964BF438FF}" srcOrd="0" destOrd="0" presId="urn:microsoft.com/office/officeart/2005/8/layout/hierarchy3"/>
    <dgm:cxn modelId="{FE2EBE3C-B6CE-4F55-8D10-3990F412B327}" type="presParOf" srcId="{E9087400-3B30-42F1-A22F-BA964BF438FF}" destId="{351659C8-2656-4253-813C-FBD9FF43C77B}" srcOrd="0" destOrd="0" presId="urn:microsoft.com/office/officeart/2005/8/layout/hierarchy3"/>
    <dgm:cxn modelId="{3D167B52-AB1D-45C7-A663-ED3BE467F2BA}" type="presParOf" srcId="{E9087400-3B30-42F1-A22F-BA964BF438FF}" destId="{194FE565-C73E-45B4-B74A-C071C8198762}" srcOrd="1" destOrd="0" presId="urn:microsoft.com/office/officeart/2005/8/layout/hierarchy3"/>
    <dgm:cxn modelId="{8E728B63-FC75-4C0F-890E-79B1CBDE5B1E}" type="presParOf" srcId="{EC4BE267-CF24-495F-91DE-13024E91F356}" destId="{156C708D-E9AE-4FEC-B573-C3F8D957EDC8}" srcOrd="1" destOrd="0" presId="urn:microsoft.com/office/officeart/2005/8/layout/hierarchy3"/>
    <dgm:cxn modelId="{C60D6EEF-C84D-409A-8715-A7DC26454782}" type="presParOf" srcId="{156C708D-E9AE-4FEC-B573-C3F8D957EDC8}" destId="{E23130B1-FC52-4AB6-8503-DE39762FE8D4}" srcOrd="0" destOrd="0" presId="urn:microsoft.com/office/officeart/2005/8/layout/hierarchy3"/>
    <dgm:cxn modelId="{BBB1F4F7-0F61-4253-AF3C-A23E628C12C9}" type="presParOf" srcId="{156C708D-E9AE-4FEC-B573-C3F8D957EDC8}" destId="{E6AE6826-3015-47B9-A2F7-3F7DC672E301}" srcOrd="1" destOrd="0" presId="urn:microsoft.com/office/officeart/2005/8/layout/hierarchy3"/>
    <dgm:cxn modelId="{46B31296-6766-4623-9C8E-640452977F9F}" type="presParOf" srcId="{156C708D-E9AE-4FEC-B573-C3F8D957EDC8}" destId="{E83E82EF-9EBA-43FE-9962-D7C8FEB62413}" srcOrd="2" destOrd="0" presId="urn:microsoft.com/office/officeart/2005/8/layout/hierarchy3"/>
    <dgm:cxn modelId="{52867070-6BB9-4863-8B9A-797B6B5AC506}" type="presParOf" srcId="{156C708D-E9AE-4FEC-B573-C3F8D957EDC8}" destId="{8B0FFE6D-C4D9-4EE7-A3D9-2879F7721B02}" srcOrd="3" destOrd="0" presId="urn:microsoft.com/office/officeart/2005/8/layout/hierarchy3"/>
    <dgm:cxn modelId="{A5F097E1-33A9-4D83-BC51-E4B780A8CC5F}" type="presParOf" srcId="{156C708D-E9AE-4FEC-B573-C3F8D957EDC8}" destId="{EA89236F-55BE-4FF2-9FCF-0CCBFA3FE6F5}" srcOrd="4" destOrd="0" presId="urn:microsoft.com/office/officeart/2005/8/layout/hierarchy3"/>
    <dgm:cxn modelId="{8593FD2B-EA9E-4442-A765-EB5D15E9BBBB}" type="presParOf" srcId="{156C708D-E9AE-4FEC-B573-C3F8D957EDC8}" destId="{38F03680-4E83-46E2-90B4-51485AE668A3}" srcOrd="5"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AD02B7-CD23-4360-97BE-F5A3CC3695C0}" type="doc">
      <dgm:prSet loTypeId="urn:microsoft.com/office/officeart/2005/8/layout/hChevron3" loCatId="process" qsTypeId="urn:microsoft.com/office/officeart/2005/8/quickstyle/simple1" qsCatId="simple" csTypeId="urn:microsoft.com/office/officeart/2005/8/colors/accent1_2" csCatId="accent1" phldr="1"/>
      <dgm:spPr/>
    </dgm:pt>
    <dgm:pt modelId="{10F50CA6-5448-4D07-AC3D-0D860A9C203F}">
      <dgm:prSet phldrT="[Texte]"/>
      <dgm:spPr>
        <a:solidFill>
          <a:srgbClr val="A5B592"/>
        </a:solidFill>
      </dgm:spPr>
      <dgm:t>
        <a:bodyPr/>
        <a:lstStyle/>
        <a:p>
          <a:r>
            <a:rPr lang="fr-FR">
              <a:latin typeface="Abadi" panose="020B0604020104020204" pitchFamily="34" charset="0"/>
            </a:rPr>
            <a:t>COORDINATION</a:t>
          </a:r>
        </a:p>
        <a:p>
          <a:r>
            <a:rPr lang="fr-FR">
              <a:latin typeface="Abadi" panose="020B0604020104020204" pitchFamily="34" charset="0"/>
            </a:rPr>
            <a:t>COMMUNICATION</a:t>
          </a:r>
          <a:endParaRPr lang="fr-FR"/>
        </a:p>
      </dgm:t>
    </dgm:pt>
    <dgm:pt modelId="{7968EC4D-0388-4B7F-B319-DC79E73939DB}" type="parTrans" cxnId="{26C941A2-4F29-4AB5-8EEC-CCC41BBE8C6B}">
      <dgm:prSet/>
      <dgm:spPr/>
      <dgm:t>
        <a:bodyPr/>
        <a:lstStyle/>
        <a:p>
          <a:endParaRPr lang="fr-FR"/>
        </a:p>
      </dgm:t>
    </dgm:pt>
    <dgm:pt modelId="{FB0B0F63-22B3-46F8-BE77-C36877269C43}" type="sibTrans" cxnId="{26C941A2-4F29-4AB5-8EEC-CCC41BBE8C6B}">
      <dgm:prSet/>
      <dgm:spPr/>
      <dgm:t>
        <a:bodyPr/>
        <a:lstStyle/>
        <a:p>
          <a:endParaRPr lang="fr-FR"/>
        </a:p>
      </dgm:t>
    </dgm:pt>
    <dgm:pt modelId="{1F34B621-3034-4977-A77A-C6897622C1C9}">
      <dgm:prSet phldrT="[Texte]"/>
      <dgm:spPr>
        <a:solidFill>
          <a:srgbClr val="EDF0E9"/>
        </a:solidFill>
      </dgm:spPr>
      <dgm:t>
        <a:bodyPr/>
        <a:lstStyle/>
        <a:p>
          <a:r>
            <a:rPr lang="fr-FR">
              <a:latin typeface="Abadi" panose="020B0604020104020204" pitchFamily="34" charset="0"/>
            </a:rPr>
            <a:t>CONSOLIDATION DES</a:t>
          </a:r>
          <a:br>
            <a:rPr lang="fr-FR">
              <a:latin typeface="Abadi" panose="020B0604020104020204" pitchFamily="34" charset="0"/>
            </a:rPr>
          </a:br>
          <a:r>
            <a:rPr lang="fr-FR">
              <a:latin typeface="Abadi" panose="020B0604020104020204" pitchFamily="34" charset="0"/>
            </a:rPr>
            <a:t>MÉTHODES DE CALCUL</a:t>
          </a:r>
          <a:endParaRPr lang="fr-FR"/>
        </a:p>
      </dgm:t>
    </dgm:pt>
    <dgm:pt modelId="{786BF97D-C085-4466-B452-2AB481E4E802}" type="parTrans" cxnId="{F937EDA2-1675-4964-AA57-CE2F80439588}">
      <dgm:prSet/>
      <dgm:spPr/>
      <dgm:t>
        <a:bodyPr/>
        <a:lstStyle/>
        <a:p>
          <a:endParaRPr lang="fr-FR"/>
        </a:p>
      </dgm:t>
    </dgm:pt>
    <dgm:pt modelId="{B17A4EC2-7DE6-4F00-8B29-010C6C73D9B3}" type="sibTrans" cxnId="{F937EDA2-1675-4964-AA57-CE2F80439588}">
      <dgm:prSet/>
      <dgm:spPr/>
      <dgm:t>
        <a:bodyPr/>
        <a:lstStyle/>
        <a:p>
          <a:endParaRPr lang="fr-FR"/>
        </a:p>
      </dgm:t>
    </dgm:pt>
    <dgm:pt modelId="{8165AE7D-3695-4FAA-8A95-524E45BCFDC7}">
      <dgm:prSet/>
      <dgm:spPr>
        <a:solidFill>
          <a:srgbClr val="EDF0E9"/>
        </a:solidFill>
      </dgm:spPr>
      <dgm:t>
        <a:bodyPr/>
        <a:lstStyle/>
        <a:p>
          <a:r>
            <a:rPr lang="fr-FR"/>
            <a:t>CONCEPTION ET</a:t>
          </a:r>
        </a:p>
        <a:p>
          <a:r>
            <a:rPr lang="fr-FR"/>
            <a:t>DEVELOPPEMENT</a:t>
          </a:r>
        </a:p>
      </dgm:t>
    </dgm:pt>
    <dgm:pt modelId="{AFCD8FC2-EB84-4246-A772-26C7D7B5E476}" type="parTrans" cxnId="{1F0494D1-A80C-45A4-853D-F615721E5583}">
      <dgm:prSet/>
      <dgm:spPr/>
      <dgm:t>
        <a:bodyPr/>
        <a:lstStyle/>
        <a:p>
          <a:endParaRPr lang="fr-FR"/>
        </a:p>
      </dgm:t>
    </dgm:pt>
    <dgm:pt modelId="{EBE542A7-7218-4C95-A139-6313C2F1B99D}" type="sibTrans" cxnId="{1F0494D1-A80C-45A4-853D-F615721E5583}">
      <dgm:prSet/>
      <dgm:spPr/>
      <dgm:t>
        <a:bodyPr/>
        <a:lstStyle/>
        <a:p>
          <a:endParaRPr lang="fr-FR"/>
        </a:p>
      </dgm:t>
    </dgm:pt>
    <dgm:pt modelId="{721D1497-FFEC-4939-BA92-902F6C29FAEE}">
      <dgm:prSet phldrT="[Texte]"/>
      <dgm:spPr>
        <a:solidFill>
          <a:srgbClr val="EDF0E9"/>
        </a:solidFill>
      </dgm:spPr>
      <dgm:t>
        <a:bodyPr/>
        <a:lstStyle/>
        <a:p>
          <a:r>
            <a:rPr lang="fr-FR">
              <a:latin typeface="Abadi" panose="020B0604020104020204" pitchFamily="34" charset="0"/>
            </a:rPr>
            <a:t>METHODE</a:t>
          </a:r>
        </a:p>
        <a:p>
          <a:r>
            <a:rPr lang="fr-FR">
              <a:latin typeface="Abadi" panose="020B0604020104020204" pitchFamily="34" charset="0"/>
            </a:rPr>
            <a:t>ET PROTOTYPAGE</a:t>
          </a:r>
          <a:br>
            <a:rPr lang="fr-FR">
              <a:latin typeface="Abadi" panose="020B0604020104020204" pitchFamily="34" charset="0"/>
            </a:rPr>
          </a:br>
          <a:r>
            <a:rPr lang="fr-FR">
              <a:latin typeface="Abadi" panose="020B0604020104020204" pitchFamily="34" charset="0"/>
            </a:rPr>
            <a:t>DE L’OUTIL</a:t>
          </a:r>
          <a:endParaRPr lang="fr-FR"/>
        </a:p>
      </dgm:t>
    </dgm:pt>
    <dgm:pt modelId="{FBA4F4D4-063E-48D9-878F-B139A6C75497}" type="sibTrans" cxnId="{3296782C-5CFB-47E0-B753-77913EA28606}">
      <dgm:prSet/>
      <dgm:spPr/>
      <dgm:t>
        <a:bodyPr/>
        <a:lstStyle/>
        <a:p>
          <a:endParaRPr lang="fr-FR"/>
        </a:p>
      </dgm:t>
    </dgm:pt>
    <dgm:pt modelId="{49208BEA-ABF8-4AFA-B28C-85CF848965CA}" type="parTrans" cxnId="{3296782C-5CFB-47E0-B753-77913EA28606}">
      <dgm:prSet/>
      <dgm:spPr/>
      <dgm:t>
        <a:bodyPr/>
        <a:lstStyle/>
        <a:p>
          <a:endParaRPr lang="fr-FR"/>
        </a:p>
      </dgm:t>
    </dgm:pt>
    <dgm:pt modelId="{35851B01-1DB9-45F7-9A54-2D9BEED04805}" type="pres">
      <dgm:prSet presAssocID="{CEAD02B7-CD23-4360-97BE-F5A3CC3695C0}" presName="Name0" presStyleCnt="0">
        <dgm:presLayoutVars>
          <dgm:dir val="rev"/>
          <dgm:resizeHandles val="exact"/>
        </dgm:presLayoutVars>
      </dgm:prSet>
      <dgm:spPr/>
    </dgm:pt>
    <dgm:pt modelId="{402858DD-FBE7-40E7-A776-26214AE594CC}" type="pres">
      <dgm:prSet presAssocID="{10F50CA6-5448-4D07-AC3D-0D860A9C203F}" presName="parTxOnly" presStyleLbl="node1" presStyleIdx="0" presStyleCnt="4">
        <dgm:presLayoutVars>
          <dgm:bulletEnabled val="1"/>
        </dgm:presLayoutVars>
      </dgm:prSet>
      <dgm:spPr/>
    </dgm:pt>
    <dgm:pt modelId="{2FC52C5F-C81C-4228-9DCD-BDD133781730}" type="pres">
      <dgm:prSet presAssocID="{FB0B0F63-22B3-46F8-BE77-C36877269C43}" presName="parSpace" presStyleCnt="0"/>
      <dgm:spPr/>
    </dgm:pt>
    <dgm:pt modelId="{E611E0C0-7907-493C-9805-D1DB4058CB5B}" type="pres">
      <dgm:prSet presAssocID="{8165AE7D-3695-4FAA-8A95-524E45BCFDC7}" presName="parTxOnly" presStyleLbl="node1" presStyleIdx="1" presStyleCnt="4">
        <dgm:presLayoutVars>
          <dgm:bulletEnabled val="1"/>
        </dgm:presLayoutVars>
      </dgm:prSet>
      <dgm:spPr/>
    </dgm:pt>
    <dgm:pt modelId="{9BC1F822-F9E0-4733-A32B-352C6475DCE4}" type="pres">
      <dgm:prSet presAssocID="{EBE542A7-7218-4C95-A139-6313C2F1B99D}" presName="parSpace" presStyleCnt="0"/>
      <dgm:spPr/>
    </dgm:pt>
    <dgm:pt modelId="{13C1207E-1431-40DC-91A6-2C418DA730D6}" type="pres">
      <dgm:prSet presAssocID="{1F34B621-3034-4977-A77A-C6897622C1C9}" presName="parTxOnly" presStyleLbl="node1" presStyleIdx="2" presStyleCnt="4">
        <dgm:presLayoutVars>
          <dgm:bulletEnabled val="1"/>
        </dgm:presLayoutVars>
      </dgm:prSet>
      <dgm:spPr/>
    </dgm:pt>
    <dgm:pt modelId="{A0EEA353-A6B7-4D94-81D2-2DE60D185BB4}" type="pres">
      <dgm:prSet presAssocID="{B17A4EC2-7DE6-4F00-8B29-010C6C73D9B3}" presName="parSpace" presStyleCnt="0"/>
      <dgm:spPr/>
    </dgm:pt>
    <dgm:pt modelId="{2DA1CDC8-989B-43D6-A4B6-4B78A91DCFDC}" type="pres">
      <dgm:prSet presAssocID="{721D1497-FFEC-4939-BA92-902F6C29FAEE}" presName="parTxOnly" presStyleLbl="node1" presStyleIdx="3" presStyleCnt="4">
        <dgm:presLayoutVars>
          <dgm:bulletEnabled val="1"/>
        </dgm:presLayoutVars>
      </dgm:prSet>
      <dgm:spPr/>
    </dgm:pt>
  </dgm:ptLst>
  <dgm:cxnLst>
    <dgm:cxn modelId="{90D16513-18D5-4F6E-A128-D511833444F0}" type="presOf" srcId="{CEAD02B7-CD23-4360-97BE-F5A3CC3695C0}" destId="{35851B01-1DB9-45F7-9A54-2D9BEED04805}" srcOrd="0" destOrd="0" presId="urn:microsoft.com/office/officeart/2005/8/layout/hChevron3"/>
    <dgm:cxn modelId="{3296782C-5CFB-47E0-B753-77913EA28606}" srcId="{CEAD02B7-CD23-4360-97BE-F5A3CC3695C0}" destId="{721D1497-FFEC-4939-BA92-902F6C29FAEE}" srcOrd="3" destOrd="0" parTransId="{49208BEA-ABF8-4AFA-B28C-85CF848965CA}" sibTransId="{FBA4F4D4-063E-48D9-878F-B139A6C75497}"/>
    <dgm:cxn modelId="{532FB288-0EBA-482D-8F9D-F801BC47B70C}" type="presOf" srcId="{721D1497-FFEC-4939-BA92-902F6C29FAEE}" destId="{2DA1CDC8-989B-43D6-A4B6-4B78A91DCFDC}" srcOrd="0" destOrd="0" presId="urn:microsoft.com/office/officeart/2005/8/layout/hChevron3"/>
    <dgm:cxn modelId="{26C941A2-4F29-4AB5-8EEC-CCC41BBE8C6B}" srcId="{CEAD02B7-CD23-4360-97BE-F5A3CC3695C0}" destId="{10F50CA6-5448-4D07-AC3D-0D860A9C203F}" srcOrd="0" destOrd="0" parTransId="{7968EC4D-0388-4B7F-B319-DC79E73939DB}" sibTransId="{FB0B0F63-22B3-46F8-BE77-C36877269C43}"/>
    <dgm:cxn modelId="{1CCDB8A2-98D7-4B67-8169-BF5904E8626C}" type="presOf" srcId="{1F34B621-3034-4977-A77A-C6897622C1C9}" destId="{13C1207E-1431-40DC-91A6-2C418DA730D6}" srcOrd="0" destOrd="0" presId="urn:microsoft.com/office/officeart/2005/8/layout/hChevron3"/>
    <dgm:cxn modelId="{F937EDA2-1675-4964-AA57-CE2F80439588}" srcId="{CEAD02B7-CD23-4360-97BE-F5A3CC3695C0}" destId="{1F34B621-3034-4977-A77A-C6897622C1C9}" srcOrd="2" destOrd="0" parTransId="{786BF97D-C085-4466-B452-2AB481E4E802}" sibTransId="{B17A4EC2-7DE6-4F00-8B29-010C6C73D9B3}"/>
    <dgm:cxn modelId="{B7F541CC-29E3-46D5-9073-BE949B022C5B}" type="presOf" srcId="{10F50CA6-5448-4D07-AC3D-0D860A9C203F}" destId="{402858DD-FBE7-40E7-A776-26214AE594CC}" srcOrd="0" destOrd="0" presId="urn:microsoft.com/office/officeart/2005/8/layout/hChevron3"/>
    <dgm:cxn modelId="{1F0494D1-A80C-45A4-853D-F615721E5583}" srcId="{CEAD02B7-CD23-4360-97BE-F5A3CC3695C0}" destId="{8165AE7D-3695-4FAA-8A95-524E45BCFDC7}" srcOrd="1" destOrd="0" parTransId="{AFCD8FC2-EB84-4246-A772-26C7D7B5E476}" sibTransId="{EBE542A7-7218-4C95-A139-6313C2F1B99D}"/>
    <dgm:cxn modelId="{7DEEBEDA-A1BD-4C99-9416-34484E3E6083}" type="presOf" srcId="{8165AE7D-3695-4FAA-8A95-524E45BCFDC7}" destId="{E611E0C0-7907-493C-9805-D1DB4058CB5B}" srcOrd="0" destOrd="0" presId="urn:microsoft.com/office/officeart/2005/8/layout/hChevron3"/>
    <dgm:cxn modelId="{298678BA-3BC7-4962-BE0E-25515AC3627A}" type="presParOf" srcId="{35851B01-1DB9-45F7-9A54-2D9BEED04805}" destId="{402858DD-FBE7-40E7-A776-26214AE594CC}" srcOrd="0" destOrd="0" presId="urn:microsoft.com/office/officeart/2005/8/layout/hChevron3"/>
    <dgm:cxn modelId="{77FD151A-E953-4E4F-AD6E-62E4F0E0AE7F}" type="presParOf" srcId="{35851B01-1DB9-45F7-9A54-2D9BEED04805}" destId="{2FC52C5F-C81C-4228-9DCD-BDD133781730}" srcOrd="1" destOrd="0" presId="urn:microsoft.com/office/officeart/2005/8/layout/hChevron3"/>
    <dgm:cxn modelId="{6048871C-0B90-45C4-B5BA-E91747CC4515}" type="presParOf" srcId="{35851B01-1DB9-45F7-9A54-2D9BEED04805}" destId="{E611E0C0-7907-493C-9805-D1DB4058CB5B}" srcOrd="2" destOrd="0" presId="urn:microsoft.com/office/officeart/2005/8/layout/hChevron3"/>
    <dgm:cxn modelId="{C46BB226-3A51-409A-A7BF-21F444F6937B}" type="presParOf" srcId="{35851B01-1DB9-45F7-9A54-2D9BEED04805}" destId="{9BC1F822-F9E0-4733-A32B-352C6475DCE4}" srcOrd="3" destOrd="0" presId="urn:microsoft.com/office/officeart/2005/8/layout/hChevron3"/>
    <dgm:cxn modelId="{F029B521-0A22-4F45-A0DD-1594D48C4A5E}" type="presParOf" srcId="{35851B01-1DB9-45F7-9A54-2D9BEED04805}" destId="{13C1207E-1431-40DC-91A6-2C418DA730D6}" srcOrd="4" destOrd="0" presId="urn:microsoft.com/office/officeart/2005/8/layout/hChevron3"/>
    <dgm:cxn modelId="{652748C4-EB8F-4C51-9600-2363C4AED04B}" type="presParOf" srcId="{35851B01-1DB9-45F7-9A54-2D9BEED04805}" destId="{A0EEA353-A6B7-4D94-81D2-2DE60D185BB4}" srcOrd="5" destOrd="0" presId="urn:microsoft.com/office/officeart/2005/8/layout/hChevron3"/>
    <dgm:cxn modelId="{310D2119-D54C-4578-8438-1F1C655161DB}" type="presParOf" srcId="{35851B01-1DB9-45F7-9A54-2D9BEED04805}" destId="{2DA1CDC8-989B-43D6-A4B6-4B78A91DCFDC}" srcOrd="6" destOrd="0" presId="urn:microsoft.com/office/officeart/2005/8/layout/hChevron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16824CC-FC2F-4F7D-BF93-7DB5D8892687}"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fr-FR"/>
        </a:p>
      </dgm:t>
    </dgm:pt>
    <dgm:pt modelId="{17D39A6A-E8DC-45BF-B56B-210939AAE222}">
      <dgm:prSet phldrT="[Texte]" custT="1"/>
      <dgm:spPr>
        <a:solidFill>
          <a:srgbClr val="156082">
            <a:alpha val="69804"/>
          </a:srgbClr>
        </a:solidFill>
      </dgm:spPr>
      <dgm:t>
        <a:bodyPr/>
        <a:lstStyle/>
        <a:p>
          <a:pPr algn="ctr"/>
          <a:r>
            <a:rPr lang="fr-FR" sz="1000">
              <a:latin typeface="Abadi Extra Light" panose="020B0204020104020204" pitchFamily="34" charset="0"/>
            </a:rPr>
            <a:t>Centralisation des données existantes</a:t>
          </a:r>
        </a:p>
      </dgm:t>
    </dgm:pt>
    <dgm:pt modelId="{B20E7E9F-38B6-4CBD-9BEA-6284F21FA4C0}" type="parTrans" cxnId="{A1EFF4C6-843C-43FE-949A-E698BAF46F5B}">
      <dgm:prSet/>
      <dgm:spPr/>
      <dgm:t>
        <a:bodyPr/>
        <a:lstStyle/>
        <a:p>
          <a:endParaRPr lang="fr-FR"/>
        </a:p>
      </dgm:t>
    </dgm:pt>
    <dgm:pt modelId="{5BDC6EFB-EB7E-444A-85B3-53F99252ED1F}" type="sibTrans" cxnId="{A1EFF4C6-843C-43FE-949A-E698BAF46F5B}">
      <dgm:prSet/>
      <dgm:spPr>
        <a:solidFill>
          <a:srgbClr val="EDE7DB"/>
        </a:solidFill>
      </dgm:spPr>
      <dgm:t>
        <a:bodyPr/>
        <a:lstStyle/>
        <a:p>
          <a:endParaRPr lang="fr-FR"/>
        </a:p>
      </dgm:t>
    </dgm:pt>
    <dgm:pt modelId="{29B3954E-4B42-410F-88CF-9CAF9FAE89B2}">
      <dgm:prSet phldrT="[Texte]" custT="1"/>
      <dgm:spPr>
        <a:solidFill>
          <a:srgbClr val="FFFFFF"/>
        </a:solidFill>
        <a:ln>
          <a:solidFill>
            <a:srgbClr val="E2D8C4"/>
          </a:solidFill>
        </a:ln>
      </dgm:spPr>
      <dgm:t>
        <a:bodyPr/>
        <a:lstStyle/>
        <a:p>
          <a:r>
            <a:rPr lang="fr-FR" sz="900">
              <a:latin typeface="Abadi Extra Light" panose="020B0204020104020204" pitchFamily="34" charset="0"/>
            </a:rPr>
            <a:t>Issues de bibliographies, fiches FDES, REX AIA et CSTB, bases de données métiers, …</a:t>
          </a:r>
        </a:p>
      </dgm:t>
    </dgm:pt>
    <dgm:pt modelId="{DBB80901-BDD9-47A8-8DCC-E0A9E7C3C38B}" type="parTrans" cxnId="{64CE2BF5-CE1F-40CF-968F-E3BD8D57CB24}">
      <dgm:prSet/>
      <dgm:spPr/>
      <dgm:t>
        <a:bodyPr/>
        <a:lstStyle/>
        <a:p>
          <a:endParaRPr lang="fr-FR"/>
        </a:p>
      </dgm:t>
    </dgm:pt>
    <dgm:pt modelId="{DB0EB33A-52FC-4437-9221-A3CA9EB472AB}" type="sibTrans" cxnId="{64CE2BF5-CE1F-40CF-968F-E3BD8D57CB24}">
      <dgm:prSet/>
      <dgm:spPr/>
      <dgm:t>
        <a:bodyPr/>
        <a:lstStyle/>
        <a:p>
          <a:endParaRPr lang="fr-FR"/>
        </a:p>
      </dgm:t>
    </dgm:pt>
    <dgm:pt modelId="{EFB225C6-939A-4C70-BA0E-A91C7E23845D}">
      <dgm:prSet phldrT="[Texte]" custT="1"/>
      <dgm:spPr>
        <a:solidFill>
          <a:srgbClr val="156082">
            <a:alpha val="69804"/>
          </a:srgbClr>
        </a:solidFill>
        <a:ln w="12700" cap="flat" cmpd="sng" algn="ctr">
          <a:solidFill>
            <a:srgbClr val="FFFFFF">
              <a:hueOff val="0"/>
              <a:satOff val="0"/>
              <a:lumOff val="0"/>
              <a:alphaOff val="0"/>
            </a:srgbClr>
          </a:solidFill>
          <a:prstDash val="solid"/>
          <a:miter lim="800000"/>
        </a:ln>
        <a:effectLst/>
      </dgm:spPr>
      <dgm:t>
        <a:bodyPr spcFirstLastPara="0" vert="horz" wrap="square" lIns="64008" tIns="64008" rIns="64008" bIns="34290" numCol="1" spcCol="1270" anchor="t" anchorCtr="0"/>
        <a:lstStyle/>
        <a:p>
          <a:pPr marL="0" lvl="0" indent="0" algn="ctr" defTabSz="400050">
            <a:lnSpc>
              <a:spcPct val="90000"/>
            </a:lnSpc>
            <a:spcBef>
              <a:spcPct val="0"/>
            </a:spcBef>
            <a:spcAft>
              <a:spcPct val="35000"/>
            </a:spcAft>
            <a:buNone/>
          </a:pPr>
          <a:r>
            <a:rPr lang="fr-FR" sz="1000" kern="1200">
              <a:solidFill>
                <a:srgbClr val="FFFFFF"/>
              </a:solidFill>
              <a:latin typeface="Abadi Extra Light" panose="020B0204020104020204" pitchFamily="34" charset="0"/>
              <a:ea typeface="+mn-ea"/>
              <a:cs typeface="+mn-cs"/>
            </a:rPr>
            <a:t>Si données manquantes </a:t>
          </a:r>
        </a:p>
      </dgm:t>
    </dgm:pt>
    <dgm:pt modelId="{611FC1CE-92DD-46E8-9D24-76DCA443972B}" type="parTrans" cxnId="{E66B4F59-640D-4E1C-9BAA-CA5FFEF35C5A}">
      <dgm:prSet/>
      <dgm:spPr/>
      <dgm:t>
        <a:bodyPr/>
        <a:lstStyle/>
        <a:p>
          <a:endParaRPr lang="fr-FR"/>
        </a:p>
      </dgm:t>
    </dgm:pt>
    <dgm:pt modelId="{0E778044-5B5A-4E0C-A54D-66B2BEC7BB58}" type="sibTrans" cxnId="{E66B4F59-640D-4E1C-9BAA-CA5FFEF35C5A}">
      <dgm:prSet/>
      <dgm:spPr/>
      <dgm:t>
        <a:bodyPr/>
        <a:lstStyle/>
        <a:p>
          <a:endParaRPr lang="fr-FR"/>
        </a:p>
      </dgm:t>
    </dgm:pt>
    <dgm:pt modelId="{F9FD8726-A964-4CC8-BBA7-E0069C8EE4D9}">
      <dgm:prSet phldrT="[Texte]" custT="1"/>
      <dgm:spPr>
        <a:solidFill>
          <a:srgbClr val="FFFFFF"/>
        </a:solidFill>
        <a:ln>
          <a:solidFill>
            <a:srgbClr val="E2D8C4"/>
          </a:solidFill>
        </a:ln>
      </dgm:spPr>
      <dgm:t>
        <a:bodyPr/>
        <a:lstStyle/>
        <a:p>
          <a:r>
            <a:rPr lang="fr-FR" sz="900">
              <a:latin typeface="Abadi Extra Light" panose="020B0204020104020204" pitchFamily="34" charset="0"/>
            </a:rPr>
            <a:t>Réalisation d’hypothèses forfaitaires explicites et documentées, assorties d’un degré d’incertitude évalué</a:t>
          </a:r>
        </a:p>
      </dgm:t>
    </dgm:pt>
    <dgm:pt modelId="{10A17048-8930-4454-A8A6-7A40F4C6630E}" type="parTrans" cxnId="{201E92BC-AB6B-47FC-8118-1224B4B92A06}">
      <dgm:prSet/>
      <dgm:spPr/>
      <dgm:t>
        <a:bodyPr/>
        <a:lstStyle/>
        <a:p>
          <a:endParaRPr lang="fr-FR"/>
        </a:p>
      </dgm:t>
    </dgm:pt>
    <dgm:pt modelId="{C5B6E1DD-6D86-4F5E-996B-D47B1A0E5B34}" type="sibTrans" cxnId="{201E92BC-AB6B-47FC-8118-1224B4B92A06}">
      <dgm:prSet/>
      <dgm:spPr/>
      <dgm:t>
        <a:bodyPr/>
        <a:lstStyle/>
        <a:p>
          <a:endParaRPr lang="fr-FR"/>
        </a:p>
      </dgm:t>
    </dgm:pt>
    <dgm:pt modelId="{DD32B419-71D9-4DA0-AE67-D55C118F05F1}" type="pres">
      <dgm:prSet presAssocID="{616824CC-FC2F-4F7D-BF93-7DB5D8892687}" presName="linearFlow" presStyleCnt="0">
        <dgm:presLayoutVars>
          <dgm:dir/>
          <dgm:animLvl val="lvl"/>
          <dgm:resizeHandles val="exact"/>
        </dgm:presLayoutVars>
      </dgm:prSet>
      <dgm:spPr/>
    </dgm:pt>
    <dgm:pt modelId="{B1C50D4B-1822-4BBA-9824-64E2F959CF0C}" type="pres">
      <dgm:prSet presAssocID="{17D39A6A-E8DC-45BF-B56B-210939AAE222}" presName="composite" presStyleCnt="0"/>
      <dgm:spPr/>
    </dgm:pt>
    <dgm:pt modelId="{50EFFD49-A5B1-4D1C-972A-D5F28D06432B}" type="pres">
      <dgm:prSet presAssocID="{17D39A6A-E8DC-45BF-B56B-210939AAE222}" presName="parTx" presStyleLbl="node1" presStyleIdx="0" presStyleCnt="2">
        <dgm:presLayoutVars>
          <dgm:chMax val="0"/>
          <dgm:chPref val="0"/>
          <dgm:bulletEnabled val="1"/>
        </dgm:presLayoutVars>
      </dgm:prSet>
      <dgm:spPr/>
    </dgm:pt>
    <dgm:pt modelId="{16AE43DC-2C9A-4D6E-8F99-1E9B684CF8B3}" type="pres">
      <dgm:prSet presAssocID="{17D39A6A-E8DC-45BF-B56B-210939AAE222}" presName="parSh" presStyleLbl="node1" presStyleIdx="0" presStyleCnt="2" custScaleX="77667" custScaleY="31465" custLinFactNeighborX="-60" custLinFactNeighborY="12256"/>
      <dgm:spPr/>
    </dgm:pt>
    <dgm:pt modelId="{2A2A5019-DC0C-45E6-906D-E14821C6096D}" type="pres">
      <dgm:prSet presAssocID="{17D39A6A-E8DC-45BF-B56B-210939AAE222}" presName="desTx" presStyleLbl="fgAcc1" presStyleIdx="0" presStyleCnt="2" custScaleX="64671" custScaleY="24714" custLinFactNeighborX="-12113" custLinFactNeighborY="-2630">
        <dgm:presLayoutVars>
          <dgm:bulletEnabled val="1"/>
        </dgm:presLayoutVars>
      </dgm:prSet>
      <dgm:spPr/>
    </dgm:pt>
    <dgm:pt modelId="{34CCCF4C-BBE4-43ED-92CA-56B570BCD691}" type="pres">
      <dgm:prSet presAssocID="{5BDC6EFB-EB7E-444A-85B3-53F99252ED1F}" presName="sibTrans" presStyleLbl="sibTrans2D1" presStyleIdx="0" presStyleCnt="1" custAng="13744" custScaleX="99903" custScaleY="42594" custLinFactNeighborX="3678" custLinFactNeighborY="3031"/>
      <dgm:spPr/>
    </dgm:pt>
    <dgm:pt modelId="{8BC3016C-18F0-4F63-83C4-3C779FF815E6}" type="pres">
      <dgm:prSet presAssocID="{5BDC6EFB-EB7E-444A-85B3-53F99252ED1F}" presName="connTx" presStyleLbl="sibTrans2D1" presStyleIdx="0" presStyleCnt="1"/>
      <dgm:spPr/>
    </dgm:pt>
    <dgm:pt modelId="{B988A3D9-F4E4-4E41-B882-472085C19199}" type="pres">
      <dgm:prSet presAssocID="{EFB225C6-939A-4C70-BA0E-A91C7E23845D}" presName="composite" presStyleCnt="0"/>
      <dgm:spPr/>
    </dgm:pt>
    <dgm:pt modelId="{5581583C-557F-4B4E-9D1D-5F509D8039D5}" type="pres">
      <dgm:prSet presAssocID="{EFB225C6-939A-4C70-BA0E-A91C7E23845D}" presName="parTx" presStyleLbl="node1" presStyleIdx="0" presStyleCnt="2">
        <dgm:presLayoutVars>
          <dgm:chMax val="0"/>
          <dgm:chPref val="0"/>
          <dgm:bulletEnabled val="1"/>
        </dgm:presLayoutVars>
      </dgm:prSet>
      <dgm:spPr/>
    </dgm:pt>
    <dgm:pt modelId="{97703361-1C63-4F15-8505-7866B7C21014}" type="pres">
      <dgm:prSet presAssocID="{EFB225C6-939A-4C70-BA0E-A91C7E23845D}" presName="parSh" presStyleLbl="node1" presStyleIdx="1" presStyleCnt="2" custScaleX="67679" custScaleY="30721" custLinFactNeighborX="-24508" custLinFactNeighborY="11234"/>
      <dgm:spPr>
        <a:xfrm>
          <a:off x="2859304" y="425646"/>
          <a:ext cx="2289633" cy="432259"/>
        </a:xfrm>
        <a:prstGeom prst="roundRect">
          <a:avLst>
            <a:gd name="adj" fmla="val 10000"/>
          </a:avLst>
        </a:prstGeom>
      </dgm:spPr>
    </dgm:pt>
    <dgm:pt modelId="{545AB4B6-9833-4762-BC6C-24A16F410484}" type="pres">
      <dgm:prSet presAssocID="{EFB225C6-939A-4C70-BA0E-A91C7E23845D}" presName="desTx" presStyleLbl="fgAcc1" presStyleIdx="1" presStyleCnt="2" custScaleX="65006" custScaleY="27810" custLinFactNeighborX="-37139" custLinFactNeighborY="-1895">
        <dgm:presLayoutVars>
          <dgm:bulletEnabled val="1"/>
        </dgm:presLayoutVars>
      </dgm:prSet>
      <dgm:spPr/>
    </dgm:pt>
  </dgm:ptLst>
  <dgm:cxnLst>
    <dgm:cxn modelId="{B7065937-3230-4467-9E28-CF9F57226FD9}" type="presOf" srcId="{17D39A6A-E8DC-45BF-B56B-210939AAE222}" destId="{50EFFD49-A5B1-4D1C-972A-D5F28D06432B}" srcOrd="0" destOrd="0" presId="urn:microsoft.com/office/officeart/2005/8/layout/process3"/>
    <dgm:cxn modelId="{39EDDA5C-D0B2-4E1F-86E6-B0D9796D6E7E}" type="presOf" srcId="{5BDC6EFB-EB7E-444A-85B3-53F99252ED1F}" destId="{34CCCF4C-BBE4-43ED-92CA-56B570BCD691}" srcOrd="0" destOrd="0" presId="urn:microsoft.com/office/officeart/2005/8/layout/process3"/>
    <dgm:cxn modelId="{39122466-D122-4595-9C4C-DF785C003DCF}" type="presOf" srcId="{EFB225C6-939A-4C70-BA0E-A91C7E23845D}" destId="{5581583C-557F-4B4E-9D1D-5F509D8039D5}" srcOrd="0" destOrd="0" presId="urn:microsoft.com/office/officeart/2005/8/layout/process3"/>
    <dgm:cxn modelId="{E519E968-0DB1-4B25-A2CD-7096BC4CC7C0}" type="presOf" srcId="{29B3954E-4B42-410F-88CF-9CAF9FAE89B2}" destId="{2A2A5019-DC0C-45E6-906D-E14821C6096D}" srcOrd="0" destOrd="0" presId="urn:microsoft.com/office/officeart/2005/8/layout/process3"/>
    <dgm:cxn modelId="{3FFA614E-42F8-49D7-AD94-C7FB38B0FB39}" type="presOf" srcId="{EFB225C6-939A-4C70-BA0E-A91C7E23845D}" destId="{97703361-1C63-4F15-8505-7866B7C21014}" srcOrd="1" destOrd="0" presId="urn:microsoft.com/office/officeart/2005/8/layout/process3"/>
    <dgm:cxn modelId="{A5C6DA51-F09F-4B27-A4F3-471A839E4BB4}" type="presOf" srcId="{616824CC-FC2F-4F7D-BF93-7DB5D8892687}" destId="{DD32B419-71D9-4DA0-AE67-D55C118F05F1}" srcOrd="0" destOrd="0" presId="urn:microsoft.com/office/officeart/2005/8/layout/process3"/>
    <dgm:cxn modelId="{E66B4F59-640D-4E1C-9BAA-CA5FFEF35C5A}" srcId="{616824CC-FC2F-4F7D-BF93-7DB5D8892687}" destId="{EFB225C6-939A-4C70-BA0E-A91C7E23845D}" srcOrd="1" destOrd="0" parTransId="{611FC1CE-92DD-46E8-9D24-76DCA443972B}" sibTransId="{0E778044-5B5A-4E0C-A54D-66B2BEC7BB58}"/>
    <dgm:cxn modelId="{201E92BC-AB6B-47FC-8118-1224B4B92A06}" srcId="{EFB225C6-939A-4C70-BA0E-A91C7E23845D}" destId="{F9FD8726-A964-4CC8-BBA7-E0069C8EE4D9}" srcOrd="0" destOrd="0" parTransId="{10A17048-8930-4454-A8A6-7A40F4C6630E}" sibTransId="{C5B6E1DD-6D86-4F5E-996B-D47B1A0E5B34}"/>
    <dgm:cxn modelId="{C6DCBFC2-5511-41EE-BA3D-0966A1807A7C}" type="presOf" srcId="{17D39A6A-E8DC-45BF-B56B-210939AAE222}" destId="{16AE43DC-2C9A-4D6E-8F99-1E9B684CF8B3}" srcOrd="1" destOrd="0" presId="urn:microsoft.com/office/officeart/2005/8/layout/process3"/>
    <dgm:cxn modelId="{5FFCADC4-DED0-495A-8A52-BC2B8D3B54B3}" type="presOf" srcId="{F9FD8726-A964-4CC8-BBA7-E0069C8EE4D9}" destId="{545AB4B6-9833-4762-BC6C-24A16F410484}" srcOrd="0" destOrd="0" presId="urn:microsoft.com/office/officeart/2005/8/layout/process3"/>
    <dgm:cxn modelId="{A1EFF4C6-843C-43FE-949A-E698BAF46F5B}" srcId="{616824CC-FC2F-4F7D-BF93-7DB5D8892687}" destId="{17D39A6A-E8DC-45BF-B56B-210939AAE222}" srcOrd="0" destOrd="0" parTransId="{B20E7E9F-38B6-4CBD-9BEA-6284F21FA4C0}" sibTransId="{5BDC6EFB-EB7E-444A-85B3-53F99252ED1F}"/>
    <dgm:cxn modelId="{ECD846ED-7238-46D7-BB4B-94BC4ED863F2}" type="presOf" srcId="{5BDC6EFB-EB7E-444A-85B3-53F99252ED1F}" destId="{8BC3016C-18F0-4F63-83C4-3C779FF815E6}" srcOrd="1" destOrd="0" presId="urn:microsoft.com/office/officeart/2005/8/layout/process3"/>
    <dgm:cxn modelId="{64CE2BF5-CE1F-40CF-968F-E3BD8D57CB24}" srcId="{17D39A6A-E8DC-45BF-B56B-210939AAE222}" destId="{29B3954E-4B42-410F-88CF-9CAF9FAE89B2}" srcOrd="0" destOrd="0" parTransId="{DBB80901-BDD9-47A8-8DCC-E0A9E7C3C38B}" sibTransId="{DB0EB33A-52FC-4437-9221-A3CA9EB472AB}"/>
    <dgm:cxn modelId="{B209CC35-C89B-428C-BC4A-57FF7599BCB4}" type="presParOf" srcId="{DD32B419-71D9-4DA0-AE67-D55C118F05F1}" destId="{B1C50D4B-1822-4BBA-9824-64E2F959CF0C}" srcOrd="0" destOrd="0" presId="urn:microsoft.com/office/officeart/2005/8/layout/process3"/>
    <dgm:cxn modelId="{1B6D3C87-24D2-4E79-864B-F2950C66A74C}" type="presParOf" srcId="{B1C50D4B-1822-4BBA-9824-64E2F959CF0C}" destId="{50EFFD49-A5B1-4D1C-972A-D5F28D06432B}" srcOrd="0" destOrd="0" presId="urn:microsoft.com/office/officeart/2005/8/layout/process3"/>
    <dgm:cxn modelId="{62A20D8F-6F57-4653-A6C1-EDD5F5EB14C7}" type="presParOf" srcId="{B1C50D4B-1822-4BBA-9824-64E2F959CF0C}" destId="{16AE43DC-2C9A-4D6E-8F99-1E9B684CF8B3}" srcOrd="1" destOrd="0" presId="urn:microsoft.com/office/officeart/2005/8/layout/process3"/>
    <dgm:cxn modelId="{C8EC08E0-EC74-4723-95AC-78EF4231B604}" type="presParOf" srcId="{B1C50D4B-1822-4BBA-9824-64E2F959CF0C}" destId="{2A2A5019-DC0C-45E6-906D-E14821C6096D}" srcOrd="2" destOrd="0" presId="urn:microsoft.com/office/officeart/2005/8/layout/process3"/>
    <dgm:cxn modelId="{4706051D-5953-4E32-84F5-8A693E5C3B03}" type="presParOf" srcId="{DD32B419-71D9-4DA0-AE67-D55C118F05F1}" destId="{34CCCF4C-BBE4-43ED-92CA-56B570BCD691}" srcOrd="1" destOrd="0" presId="urn:microsoft.com/office/officeart/2005/8/layout/process3"/>
    <dgm:cxn modelId="{AF381CCC-F941-411B-82BE-20321D0E5FF1}" type="presParOf" srcId="{34CCCF4C-BBE4-43ED-92CA-56B570BCD691}" destId="{8BC3016C-18F0-4F63-83C4-3C779FF815E6}" srcOrd="0" destOrd="0" presId="urn:microsoft.com/office/officeart/2005/8/layout/process3"/>
    <dgm:cxn modelId="{6A81B981-85F4-413E-8685-64055C73773A}" type="presParOf" srcId="{DD32B419-71D9-4DA0-AE67-D55C118F05F1}" destId="{B988A3D9-F4E4-4E41-B882-472085C19199}" srcOrd="2" destOrd="0" presId="urn:microsoft.com/office/officeart/2005/8/layout/process3"/>
    <dgm:cxn modelId="{B5AF789E-3D0F-4694-8E73-E8C0A3DC3BB7}" type="presParOf" srcId="{B988A3D9-F4E4-4E41-B882-472085C19199}" destId="{5581583C-557F-4B4E-9D1D-5F509D8039D5}" srcOrd="0" destOrd="0" presId="urn:microsoft.com/office/officeart/2005/8/layout/process3"/>
    <dgm:cxn modelId="{DD3F6B8D-DE8E-4E23-8EF7-2888C2C69E03}" type="presParOf" srcId="{B988A3D9-F4E4-4E41-B882-472085C19199}" destId="{97703361-1C63-4F15-8505-7866B7C21014}" srcOrd="1" destOrd="0" presId="urn:microsoft.com/office/officeart/2005/8/layout/process3"/>
    <dgm:cxn modelId="{51426EF9-16BC-466F-9F8F-BC676A5E4880}" type="presParOf" srcId="{B988A3D9-F4E4-4E41-B882-472085C19199}" destId="{545AB4B6-9833-4762-BC6C-24A16F410484}" srcOrd="2" destOrd="0" presId="urn:microsoft.com/office/officeart/2005/8/layout/process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2858DD-FBE7-40E7-A776-26214AE594CC}">
      <dsp:nvSpPr>
        <dsp:cNvPr id="0" name=""/>
        <dsp:cNvSpPr/>
      </dsp:nvSpPr>
      <dsp:spPr>
        <a:xfrm rot="10800000">
          <a:off x="2739670" y="0"/>
          <a:ext cx="1141055" cy="354369"/>
        </a:xfrm>
        <a:prstGeom prst="homePlate">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32004"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COORDINATION</a:t>
          </a:r>
        </a:p>
        <a:p>
          <a:pPr marL="0" lvl="0" indent="0" algn="ctr" defTabSz="266700">
            <a:lnSpc>
              <a:spcPct val="90000"/>
            </a:lnSpc>
            <a:spcBef>
              <a:spcPct val="0"/>
            </a:spcBef>
            <a:spcAft>
              <a:spcPct val="35000"/>
            </a:spcAft>
            <a:buNone/>
          </a:pPr>
          <a:r>
            <a:rPr lang="fr-FR" sz="600" kern="1200">
              <a:latin typeface="Abadi" panose="020B0604020104020204" pitchFamily="34" charset="0"/>
            </a:rPr>
            <a:t>COMMUNICATION</a:t>
          </a:r>
          <a:endParaRPr lang="fr-FR" sz="600" kern="1200"/>
        </a:p>
      </dsp:txBody>
      <dsp:txXfrm rot="10800000">
        <a:off x="2828262" y="0"/>
        <a:ext cx="1052463" cy="354369"/>
      </dsp:txXfrm>
    </dsp:sp>
    <dsp:sp modelId="{E611E0C0-7907-493C-9805-D1DB4058CB5B}">
      <dsp:nvSpPr>
        <dsp:cNvPr id="0" name=""/>
        <dsp:cNvSpPr/>
      </dsp:nvSpPr>
      <dsp:spPr>
        <a:xfrm rot="10800000">
          <a:off x="1826825" y="0"/>
          <a:ext cx="1141055" cy="354369"/>
        </a:xfrm>
        <a:prstGeom prst="chevron">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t>CONCEPTION ET</a:t>
          </a:r>
        </a:p>
        <a:p>
          <a:pPr marL="0" lvl="0" indent="0" algn="ctr" defTabSz="266700">
            <a:lnSpc>
              <a:spcPct val="90000"/>
            </a:lnSpc>
            <a:spcBef>
              <a:spcPct val="0"/>
            </a:spcBef>
            <a:spcAft>
              <a:spcPct val="35000"/>
            </a:spcAft>
            <a:buNone/>
          </a:pPr>
          <a:r>
            <a:rPr lang="fr-FR" sz="600" kern="1200"/>
            <a:t>DEVELOPPEMENT</a:t>
          </a:r>
        </a:p>
      </dsp:txBody>
      <dsp:txXfrm rot="10800000">
        <a:off x="2004009" y="0"/>
        <a:ext cx="786686" cy="354369"/>
      </dsp:txXfrm>
    </dsp:sp>
    <dsp:sp modelId="{13C1207E-1431-40DC-91A6-2C418DA730D6}">
      <dsp:nvSpPr>
        <dsp:cNvPr id="0" name=""/>
        <dsp:cNvSpPr/>
      </dsp:nvSpPr>
      <dsp:spPr>
        <a:xfrm rot="10800000">
          <a:off x="913981" y="0"/>
          <a:ext cx="1141055" cy="354369"/>
        </a:xfrm>
        <a:prstGeom prst="chevron">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CONSOLIDATION DES</a:t>
          </a:r>
          <a:br>
            <a:rPr lang="fr-FR" sz="600" kern="1200">
              <a:latin typeface="Abadi" panose="020B0604020104020204" pitchFamily="34" charset="0"/>
            </a:rPr>
          </a:br>
          <a:r>
            <a:rPr lang="fr-FR" sz="600" kern="1200">
              <a:latin typeface="Abadi" panose="020B0604020104020204" pitchFamily="34" charset="0"/>
            </a:rPr>
            <a:t>MÉTHODES DE CALCUL</a:t>
          </a:r>
          <a:endParaRPr lang="fr-FR" sz="600" kern="1200"/>
        </a:p>
      </dsp:txBody>
      <dsp:txXfrm rot="10800000">
        <a:off x="1091165" y="0"/>
        <a:ext cx="786686" cy="354369"/>
      </dsp:txXfrm>
    </dsp:sp>
    <dsp:sp modelId="{2DA1CDC8-989B-43D6-A4B6-4B78A91DCFDC}">
      <dsp:nvSpPr>
        <dsp:cNvPr id="0" name=""/>
        <dsp:cNvSpPr/>
      </dsp:nvSpPr>
      <dsp:spPr>
        <a:xfrm rot="10800000">
          <a:off x="1137" y="0"/>
          <a:ext cx="1141055" cy="354369"/>
        </a:xfrm>
        <a:prstGeom prst="chevron">
          <a:avLst/>
        </a:prstGeom>
        <a:solidFill>
          <a:srgbClr val="A5B59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METHODE</a:t>
          </a:r>
        </a:p>
        <a:p>
          <a:pPr marL="0" lvl="0" indent="0" algn="ctr" defTabSz="266700">
            <a:lnSpc>
              <a:spcPct val="90000"/>
            </a:lnSpc>
            <a:spcBef>
              <a:spcPct val="0"/>
            </a:spcBef>
            <a:spcAft>
              <a:spcPct val="35000"/>
            </a:spcAft>
            <a:buNone/>
          </a:pPr>
          <a:r>
            <a:rPr lang="fr-FR" sz="600" kern="1200">
              <a:latin typeface="Abadi" panose="020B0604020104020204" pitchFamily="34" charset="0"/>
            </a:rPr>
            <a:t>ET PROTOTYPAGE</a:t>
          </a:r>
          <a:br>
            <a:rPr lang="fr-FR" sz="600" kern="1200">
              <a:latin typeface="Abadi" panose="020B0604020104020204" pitchFamily="34" charset="0"/>
            </a:rPr>
          </a:br>
          <a:r>
            <a:rPr lang="fr-FR" sz="600" kern="1200">
              <a:latin typeface="Abadi" panose="020B0604020104020204" pitchFamily="34" charset="0"/>
            </a:rPr>
            <a:t>DE L’OUTIL</a:t>
          </a:r>
          <a:endParaRPr lang="fr-FR" sz="600" kern="1200"/>
        </a:p>
      </dsp:txBody>
      <dsp:txXfrm rot="10800000">
        <a:off x="178321" y="0"/>
        <a:ext cx="786686" cy="354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2858DD-FBE7-40E7-A776-26214AE594CC}">
      <dsp:nvSpPr>
        <dsp:cNvPr id="0" name=""/>
        <dsp:cNvSpPr/>
      </dsp:nvSpPr>
      <dsp:spPr>
        <a:xfrm rot="10800000">
          <a:off x="2739670" y="0"/>
          <a:ext cx="1141055" cy="354369"/>
        </a:xfrm>
        <a:prstGeom prst="homePlate">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32004"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COORDINATION</a:t>
          </a:r>
        </a:p>
        <a:p>
          <a:pPr marL="0" lvl="0" indent="0" algn="ctr" defTabSz="266700">
            <a:lnSpc>
              <a:spcPct val="90000"/>
            </a:lnSpc>
            <a:spcBef>
              <a:spcPct val="0"/>
            </a:spcBef>
            <a:spcAft>
              <a:spcPct val="35000"/>
            </a:spcAft>
            <a:buNone/>
          </a:pPr>
          <a:r>
            <a:rPr lang="fr-FR" sz="600" kern="1200">
              <a:latin typeface="Abadi" panose="020B0604020104020204" pitchFamily="34" charset="0"/>
            </a:rPr>
            <a:t>COMMUNICATION</a:t>
          </a:r>
          <a:endParaRPr lang="fr-FR" sz="600" kern="1200"/>
        </a:p>
      </dsp:txBody>
      <dsp:txXfrm rot="10800000">
        <a:off x="2828262" y="0"/>
        <a:ext cx="1052463" cy="354369"/>
      </dsp:txXfrm>
    </dsp:sp>
    <dsp:sp modelId="{E611E0C0-7907-493C-9805-D1DB4058CB5B}">
      <dsp:nvSpPr>
        <dsp:cNvPr id="0" name=""/>
        <dsp:cNvSpPr/>
      </dsp:nvSpPr>
      <dsp:spPr>
        <a:xfrm rot="10800000">
          <a:off x="1826825" y="0"/>
          <a:ext cx="1141055" cy="354369"/>
        </a:xfrm>
        <a:prstGeom prst="chevron">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t>CONCEPTION ET</a:t>
          </a:r>
        </a:p>
        <a:p>
          <a:pPr marL="0" lvl="0" indent="0" algn="ctr" defTabSz="266700">
            <a:lnSpc>
              <a:spcPct val="90000"/>
            </a:lnSpc>
            <a:spcBef>
              <a:spcPct val="0"/>
            </a:spcBef>
            <a:spcAft>
              <a:spcPct val="35000"/>
            </a:spcAft>
            <a:buNone/>
          </a:pPr>
          <a:r>
            <a:rPr lang="fr-FR" sz="600" kern="1200"/>
            <a:t>DEVELOPPEMENT</a:t>
          </a:r>
        </a:p>
      </dsp:txBody>
      <dsp:txXfrm rot="10800000">
        <a:off x="2004009" y="0"/>
        <a:ext cx="786686" cy="354369"/>
      </dsp:txXfrm>
    </dsp:sp>
    <dsp:sp modelId="{13C1207E-1431-40DC-91A6-2C418DA730D6}">
      <dsp:nvSpPr>
        <dsp:cNvPr id="0" name=""/>
        <dsp:cNvSpPr/>
      </dsp:nvSpPr>
      <dsp:spPr>
        <a:xfrm rot="10800000">
          <a:off x="913981" y="0"/>
          <a:ext cx="1141055" cy="354369"/>
        </a:xfrm>
        <a:prstGeom prst="chevron">
          <a:avLst/>
        </a:prstGeom>
        <a:solidFill>
          <a:srgbClr val="A5B59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CONSOLIDATION DES</a:t>
          </a:r>
          <a:br>
            <a:rPr lang="fr-FR" sz="600" kern="1200">
              <a:latin typeface="Abadi" panose="020B0604020104020204" pitchFamily="34" charset="0"/>
            </a:rPr>
          </a:br>
          <a:r>
            <a:rPr lang="fr-FR" sz="600" kern="1200">
              <a:latin typeface="Abadi" panose="020B0604020104020204" pitchFamily="34" charset="0"/>
            </a:rPr>
            <a:t>MÉTHODES DE CALCUL</a:t>
          </a:r>
          <a:endParaRPr lang="fr-FR" sz="600" kern="1200"/>
        </a:p>
      </dsp:txBody>
      <dsp:txXfrm rot="10800000">
        <a:off x="1091165" y="0"/>
        <a:ext cx="786686" cy="354369"/>
      </dsp:txXfrm>
    </dsp:sp>
    <dsp:sp modelId="{2DA1CDC8-989B-43D6-A4B6-4B78A91DCFDC}">
      <dsp:nvSpPr>
        <dsp:cNvPr id="0" name=""/>
        <dsp:cNvSpPr/>
      </dsp:nvSpPr>
      <dsp:spPr>
        <a:xfrm rot="10800000">
          <a:off x="1137" y="0"/>
          <a:ext cx="1141055" cy="354369"/>
        </a:xfrm>
        <a:prstGeom prst="chevron">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METHODE</a:t>
          </a:r>
        </a:p>
        <a:p>
          <a:pPr marL="0" lvl="0" indent="0" algn="ctr" defTabSz="266700">
            <a:lnSpc>
              <a:spcPct val="90000"/>
            </a:lnSpc>
            <a:spcBef>
              <a:spcPct val="0"/>
            </a:spcBef>
            <a:spcAft>
              <a:spcPct val="35000"/>
            </a:spcAft>
            <a:buNone/>
          </a:pPr>
          <a:r>
            <a:rPr lang="fr-FR" sz="600" kern="1200">
              <a:latin typeface="Abadi" panose="020B0604020104020204" pitchFamily="34" charset="0"/>
            </a:rPr>
            <a:t>ET PROTOTYPAGE</a:t>
          </a:r>
          <a:br>
            <a:rPr lang="fr-FR" sz="600" kern="1200">
              <a:latin typeface="Abadi" panose="020B0604020104020204" pitchFamily="34" charset="0"/>
            </a:rPr>
          </a:br>
          <a:r>
            <a:rPr lang="fr-FR" sz="600" kern="1200">
              <a:latin typeface="Abadi" panose="020B0604020104020204" pitchFamily="34" charset="0"/>
            </a:rPr>
            <a:t>DE L’OUTIL</a:t>
          </a:r>
          <a:endParaRPr lang="fr-FR" sz="600" kern="1200"/>
        </a:p>
      </dsp:txBody>
      <dsp:txXfrm rot="10800000">
        <a:off x="178321" y="0"/>
        <a:ext cx="786686" cy="3543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2858DD-FBE7-40E7-A776-26214AE594CC}">
      <dsp:nvSpPr>
        <dsp:cNvPr id="0" name=""/>
        <dsp:cNvSpPr/>
      </dsp:nvSpPr>
      <dsp:spPr>
        <a:xfrm rot="10800000">
          <a:off x="2739670" y="0"/>
          <a:ext cx="1141055" cy="354369"/>
        </a:xfrm>
        <a:prstGeom prst="homePlate">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32004"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COORDINATION</a:t>
          </a:r>
        </a:p>
        <a:p>
          <a:pPr marL="0" lvl="0" indent="0" algn="ctr" defTabSz="266700">
            <a:lnSpc>
              <a:spcPct val="90000"/>
            </a:lnSpc>
            <a:spcBef>
              <a:spcPct val="0"/>
            </a:spcBef>
            <a:spcAft>
              <a:spcPct val="35000"/>
            </a:spcAft>
            <a:buNone/>
          </a:pPr>
          <a:r>
            <a:rPr lang="fr-FR" sz="600" kern="1200">
              <a:latin typeface="Abadi" panose="020B0604020104020204" pitchFamily="34" charset="0"/>
            </a:rPr>
            <a:t>COMMUNICATION</a:t>
          </a:r>
          <a:endParaRPr lang="fr-FR" sz="600" kern="1200"/>
        </a:p>
      </dsp:txBody>
      <dsp:txXfrm rot="10800000">
        <a:off x="2828262" y="0"/>
        <a:ext cx="1052463" cy="354369"/>
      </dsp:txXfrm>
    </dsp:sp>
    <dsp:sp modelId="{E611E0C0-7907-493C-9805-D1DB4058CB5B}">
      <dsp:nvSpPr>
        <dsp:cNvPr id="0" name=""/>
        <dsp:cNvSpPr/>
      </dsp:nvSpPr>
      <dsp:spPr>
        <a:xfrm rot="10800000">
          <a:off x="1826825" y="0"/>
          <a:ext cx="1141055" cy="354369"/>
        </a:xfrm>
        <a:prstGeom prst="chevron">
          <a:avLst/>
        </a:prstGeom>
        <a:solidFill>
          <a:srgbClr val="A5B59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t>CONCEPTION ET</a:t>
          </a:r>
        </a:p>
        <a:p>
          <a:pPr marL="0" lvl="0" indent="0" algn="ctr" defTabSz="266700">
            <a:lnSpc>
              <a:spcPct val="90000"/>
            </a:lnSpc>
            <a:spcBef>
              <a:spcPct val="0"/>
            </a:spcBef>
            <a:spcAft>
              <a:spcPct val="35000"/>
            </a:spcAft>
            <a:buNone/>
          </a:pPr>
          <a:r>
            <a:rPr lang="fr-FR" sz="600" kern="1200"/>
            <a:t>DEVELOPPEMENT</a:t>
          </a:r>
        </a:p>
      </dsp:txBody>
      <dsp:txXfrm rot="10800000">
        <a:off x="2004009" y="0"/>
        <a:ext cx="786686" cy="354369"/>
      </dsp:txXfrm>
    </dsp:sp>
    <dsp:sp modelId="{13C1207E-1431-40DC-91A6-2C418DA730D6}">
      <dsp:nvSpPr>
        <dsp:cNvPr id="0" name=""/>
        <dsp:cNvSpPr/>
      </dsp:nvSpPr>
      <dsp:spPr>
        <a:xfrm rot="10800000">
          <a:off x="913981" y="0"/>
          <a:ext cx="1141055" cy="354369"/>
        </a:xfrm>
        <a:prstGeom prst="chevron">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CONSOLIDATION DES</a:t>
          </a:r>
          <a:br>
            <a:rPr lang="fr-FR" sz="600" kern="1200">
              <a:latin typeface="Abadi" panose="020B0604020104020204" pitchFamily="34" charset="0"/>
            </a:rPr>
          </a:br>
          <a:r>
            <a:rPr lang="fr-FR" sz="600" kern="1200">
              <a:latin typeface="Abadi" panose="020B0604020104020204" pitchFamily="34" charset="0"/>
            </a:rPr>
            <a:t>MÉTHODES DE CALCUL</a:t>
          </a:r>
          <a:endParaRPr lang="fr-FR" sz="600" kern="1200"/>
        </a:p>
      </dsp:txBody>
      <dsp:txXfrm rot="10800000">
        <a:off x="1091165" y="0"/>
        <a:ext cx="786686" cy="354369"/>
      </dsp:txXfrm>
    </dsp:sp>
    <dsp:sp modelId="{2DA1CDC8-989B-43D6-A4B6-4B78A91DCFDC}">
      <dsp:nvSpPr>
        <dsp:cNvPr id="0" name=""/>
        <dsp:cNvSpPr/>
      </dsp:nvSpPr>
      <dsp:spPr>
        <a:xfrm rot="10800000">
          <a:off x="1137" y="0"/>
          <a:ext cx="1141055" cy="354369"/>
        </a:xfrm>
        <a:prstGeom prst="chevron">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METHODE</a:t>
          </a:r>
        </a:p>
        <a:p>
          <a:pPr marL="0" lvl="0" indent="0" algn="ctr" defTabSz="266700">
            <a:lnSpc>
              <a:spcPct val="90000"/>
            </a:lnSpc>
            <a:spcBef>
              <a:spcPct val="0"/>
            </a:spcBef>
            <a:spcAft>
              <a:spcPct val="35000"/>
            </a:spcAft>
            <a:buNone/>
          </a:pPr>
          <a:r>
            <a:rPr lang="fr-FR" sz="600" kern="1200">
              <a:latin typeface="Abadi" panose="020B0604020104020204" pitchFamily="34" charset="0"/>
            </a:rPr>
            <a:t>ET PROTOTYPAGE</a:t>
          </a:r>
          <a:br>
            <a:rPr lang="fr-FR" sz="600" kern="1200">
              <a:latin typeface="Abadi" panose="020B0604020104020204" pitchFamily="34" charset="0"/>
            </a:rPr>
          </a:br>
          <a:r>
            <a:rPr lang="fr-FR" sz="600" kern="1200">
              <a:latin typeface="Abadi" panose="020B0604020104020204" pitchFamily="34" charset="0"/>
            </a:rPr>
            <a:t>DE L’OUTIL</a:t>
          </a:r>
          <a:endParaRPr lang="fr-FR" sz="600" kern="1200"/>
        </a:p>
      </dsp:txBody>
      <dsp:txXfrm rot="10800000">
        <a:off x="178321" y="0"/>
        <a:ext cx="786686" cy="3543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1659C8-2656-4253-813C-FBD9FF43C77B}">
      <dsp:nvSpPr>
        <dsp:cNvPr id="0" name=""/>
        <dsp:cNvSpPr/>
      </dsp:nvSpPr>
      <dsp:spPr>
        <a:xfrm>
          <a:off x="646565" y="345628"/>
          <a:ext cx="2387664" cy="583820"/>
        </a:xfrm>
        <a:prstGeom prst="roundRect">
          <a:avLst>
            <a:gd name="adj" fmla="val 10000"/>
          </a:avLst>
        </a:prstGeom>
        <a:solidFill>
          <a:srgbClr val="8FAADC"/>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fr-FR" sz="1100" b="1" kern="1200">
              <a:solidFill>
                <a:schemeClr val="tx1"/>
              </a:solidFill>
            </a:rPr>
            <a:t>Lot 4 </a:t>
          </a:r>
          <a:r>
            <a:rPr lang="fr-FR" sz="1100" kern="1200">
              <a:solidFill>
                <a:schemeClr val="tx1"/>
              </a:solidFill>
            </a:rPr>
            <a:t>: Coordination et Communication</a:t>
          </a:r>
        </a:p>
      </dsp:txBody>
      <dsp:txXfrm>
        <a:off x="663665" y="362728"/>
        <a:ext cx="2353464" cy="549620"/>
      </dsp:txXfrm>
    </dsp:sp>
    <dsp:sp modelId="{E23130B1-FC52-4AB6-8503-DE39762FE8D4}">
      <dsp:nvSpPr>
        <dsp:cNvPr id="0" name=""/>
        <dsp:cNvSpPr/>
      </dsp:nvSpPr>
      <dsp:spPr>
        <a:xfrm>
          <a:off x="885331" y="929448"/>
          <a:ext cx="259801" cy="322740"/>
        </a:xfrm>
        <a:custGeom>
          <a:avLst/>
          <a:gdLst/>
          <a:ahLst/>
          <a:cxnLst/>
          <a:rect l="0" t="0" r="0" b="0"/>
          <a:pathLst>
            <a:path>
              <a:moveTo>
                <a:pt x="0" y="0"/>
              </a:moveTo>
              <a:lnTo>
                <a:pt x="0" y="322740"/>
              </a:lnTo>
              <a:lnTo>
                <a:pt x="259801" y="32274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AE6826-3015-47B9-A2F7-3F7DC672E301}">
      <dsp:nvSpPr>
        <dsp:cNvPr id="0" name=""/>
        <dsp:cNvSpPr/>
      </dsp:nvSpPr>
      <dsp:spPr>
        <a:xfrm>
          <a:off x="1145132" y="1112295"/>
          <a:ext cx="1578486" cy="279788"/>
        </a:xfrm>
        <a:prstGeom prst="roundRect">
          <a:avLst>
            <a:gd name="adj" fmla="val 10000"/>
          </a:avLst>
        </a:prstGeom>
        <a:solidFill>
          <a:srgbClr val="E4DFD6">
            <a:alpha val="90000"/>
          </a:srgb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fr-FR" sz="900" kern="1200">
              <a:solidFill>
                <a:srgbClr val="000000">
                  <a:hueOff val="0"/>
                  <a:satOff val="0"/>
                  <a:lumOff val="0"/>
                  <a:alphaOff val="0"/>
                </a:srgbClr>
              </a:solidFill>
              <a:latin typeface="Abadi Extra Light" panose="020B0204020104020204" pitchFamily="34" charset="0"/>
              <a:ea typeface="+mn-ea"/>
              <a:cs typeface="+mn-cs"/>
            </a:rPr>
            <a:t>Tâche 4.1 : Coordination</a:t>
          </a:r>
        </a:p>
      </dsp:txBody>
      <dsp:txXfrm>
        <a:off x="1153327" y="1120490"/>
        <a:ext cx="1562096" cy="263398"/>
      </dsp:txXfrm>
    </dsp:sp>
    <dsp:sp modelId="{E83E82EF-9EBA-43FE-9962-D7C8FEB62413}">
      <dsp:nvSpPr>
        <dsp:cNvPr id="0" name=""/>
        <dsp:cNvSpPr/>
      </dsp:nvSpPr>
      <dsp:spPr>
        <a:xfrm>
          <a:off x="885331" y="929448"/>
          <a:ext cx="274976" cy="738409"/>
        </a:xfrm>
        <a:custGeom>
          <a:avLst/>
          <a:gdLst/>
          <a:ahLst/>
          <a:cxnLst/>
          <a:rect l="0" t="0" r="0" b="0"/>
          <a:pathLst>
            <a:path>
              <a:moveTo>
                <a:pt x="0" y="0"/>
              </a:moveTo>
              <a:lnTo>
                <a:pt x="0" y="738409"/>
              </a:lnTo>
              <a:lnTo>
                <a:pt x="274976" y="7384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0FFE6D-C4D9-4EE7-A3D9-2879F7721B02}">
      <dsp:nvSpPr>
        <dsp:cNvPr id="0" name=""/>
        <dsp:cNvSpPr/>
      </dsp:nvSpPr>
      <dsp:spPr>
        <a:xfrm>
          <a:off x="1160308" y="1513232"/>
          <a:ext cx="1562023" cy="309252"/>
        </a:xfrm>
        <a:prstGeom prst="roundRect">
          <a:avLst>
            <a:gd name="adj" fmla="val 10000"/>
          </a:avLst>
        </a:prstGeom>
        <a:solidFill>
          <a:srgbClr val="E4DFD6">
            <a:alpha val="90000"/>
          </a:srgbClr>
        </a:solidFill>
        <a:ln w="12700" cap="flat" cmpd="sng" algn="ctr">
          <a:solidFill>
            <a:srgbClr val="00000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88950">
            <a:lnSpc>
              <a:spcPct val="90000"/>
            </a:lnSpc>
            <a:spcBef>
              <a:spcPct val="0"/>
            </a:spcBef>
            <a:spcAft>
              <a:spcPct val="35000"/>
            </a:spcAft>
            <a:buNone/>
          </a:pPr>
          <a:r>
            <a:rPr lang="fr-FR" sz="900" kern="1200">
              <a:solidFill>
                <a:srgbClr val="000000">
                  <a:hueOff val="0"/>
                  <a:satOff val="0"/>
                  <a:lumOff val="0"/>
                  <a:alphaOff val="0"/>
                </a:srgbClr>
              </a:solidFill>
              <a:latin typeface="Abadi Extra Light" panose="020B0204020104020204" pitchFamily="34" charset="0"/>
              <a:ea typeface="+mn-ea"/>
              <a:cs typeface="+mn-cs"/>
            </a:rPr>
            <a:t>Tâche 4.2 : Communication</a:t>
          </a:r>
        </a:p>
      </dsp:txBody>
      <dsp:txXfrm>
        <a:off x="1169366" y="1522290"/>
        <a:ext cx="1543907" cy="291136"/>
      </dsp:txXfrm>
    </dsp:sp>
    <dsp:sp modelId="{EA89236F-55BE-4FF2-9FCF-0CCBFA3FE6F5}">
      <dsp:nvSpPr>
        <dsp:cNvPr id="0" name=""/>
        <dsp:cNvSpPr/>
      </dsp:nvSpPr>
      <dsp:spPr>
        <a:xfrm>
          <a:off x="885331" y="929448"/>
          <a:ext cx="278149" cy="1186143"/>
        </a:xfrm>
        <a:custGeom>
          <a:avLst/>
          <a:gdLst/>
          <a:ahLst/>
          <a:cxnLst/>
          <a:rect l="0" t="0" r="0" b="0"/>
          <a:pathLst>
            <a:path>
              <a:moveTo>
                <a:pt x="0" y="0"/>
              </a:moveTo>
              <a:lnTo>
                <a:pt x="0" y="1186143"/>
              </a:lnTo>
              <a:lnTo>
                <a:pt x="278149" y="1186143"/>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38F03680-4E83-46E2-90B4-51485AE668A3}">
      <dsp:nvSpPr>
        <dsp:cNvPr id="0" name=""/>
        <dsp:cNvSpPr/>
      </dsp:nvSpPr>
      <dsp:spPr>
        <a:xfrm>
          <a:off x="1163481" y="1936861"/>
          <a:ext cx="1571781" cy="357461"/>
        </a:xfrm>
        <a:prstGeom prst="roundRect">
          <a:avLst>
            <a:gd name="adj" fmla="val 10000"/>
          </a:avLst>
        </a:prstGeom>
        <a:solidFill>
          <a:srgbClr val="E4DFD6">
            <a:alpha val="90000"/>
          </a:srgbClr>
        </a:solidFill>
        <a:ln w="12700" cap="flat" cmpd="sng" algn="ctr">
          <a:solidFill>
            <a:srgbClr val="00000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00050">
            <a:lnSpc>
              <a:spcPct val="90000"/>
            </a:lnSpc>
            <a:spcBef>
              <a:spcPct val="0"/>
            </a:spcBef>
            <a:spcAft>
              <a:spcPct val="35000"/>
            </a:spcAft>
            <a:buNone/>
          </a:pPr>
          <a:r>
            <a:rPr lang="fr-FR" sz="900" kern="1200">
              <a:solidFill>
                <a:srgbClr val="000000">
                  <a:hueOff val="0"/>
                  <a:satOff val="0"/>
                  <a:lumOff val="0"/>
                  <a:alphaOff val="0"/>
                </a:srgbClr>
              </a:solidFill>
              <a:latin typeface="Abadi Extra Light" panose="020B0204020104020204" pitchFamily="34" charset="0"/>
              <a:ea typeface="+mn-ea"/>
              <a:cs typeface="+mn-cs"/>
            </a:rPr>
            <a:t>Tâche 4.3 : Evaluation environnementale du projet</a:t>
          </a:r>
        </a:p>
      </dsp:txBody>
      <dsp:txXfrm>
        <a:off x="1173951" y="1947331"/>
        <a:ext cx="1550841" cy="33652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2858DD-FBE7-40E7-A776-26214AE594CC}">
      <dsp:nvSpPr>
        <dsp:cNvPr id="0" name=""/>
        <dsp:cNvSpPr/>
      </dsp:nvSpPr>
      <dsp:spPr>
        <a:xfrm rot="10800000">
          <a:off x="2739670" y="0"/>
          <a:ext cx="1141055" cy="354369"/>
        </a:xfrm>
        <a:prstGeom prst="homePlate">
          <a:avLst/>
        </a:prstGeom>
        <a:solidFill>
          <a:srgbClr val="A5B59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32004"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COORDINATION</a:t>
          </a:r>
        </a:p>
        <a:p>
          <a:pPr marL="0" lvl="0" indent="0" algn="ctr" defTabSz="266700">
            <a:lnSpc>
              <a:spcPct val="90000"/>
            </a:lnSpc>
            <a:spcBef>
              <a:spcPct val="0"/>
            </a:spcBef>
            <a:spcAft>
              <a:spcPct val="35000"/>
            </a:spcAft>
            <a:buNone/>
          </a:pPr>
          <a:r>
            <a:rPr lang="fr-FR" sz="600" kern="1200">
              <a:latin typeface="Abadi" panose="020B0604020104020204" pitchFamily="34" charset="0"/>
            </a:rPr>
            <a:t>COMMUNICATION</a:t>
          </a:r>
          <a:endParaRPr lang="fr-FR" sz="600" kern="1200"/>
        </a:p>
      </dsp:txBody>
      <dsp:txXfrm rot="10800000">
        <a:off x="2828262" y="0"/>
        <a:ext cx="1052463" cy="354369"/>
      </dsp:txXfrm>
    </dsp:sp>
    <dsp:sp modelId="{E611E0C0-7907-493C-9805-D1DB4058CB5B}">
      <dsp:nvSpPr>
        <dsp:cNvPr id="0" name=""/>
        <dsp:cNvSpPr/>
      </dsp:nvSpPr>
      <dsp:spPr>
        <a:xfrm rot="10800000">
          <a:off x="1826825" y="0"/>
          <a:ext cx="1141055" cy="354369"/>
        </a:xfrm>
        <a:prstGeom prst="chevron">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t>CONCEPTION ET</a:t>
          </a:r>
        </a:p>
        <a:p>
          <a:pPr marL="0" lvl="0" indent="0" algn="ctr" defTabSz="266700">
            <a:lnSpc>
              <a:spcPct val="90000"/>
            </a:lnSpc>
            <a:spcBef>
              <a:spcPct val="0"/>
            </a:spcBef>
            <a:spcAft>
              <a:spcPct val="35000"/>
            </a:spcAft>
            <a:buNone/>
          </a:pPr>
          <a:r>
            <a:rPr lang="fr-FR" sz="600" kern="1200"/>
            <a:t>DEVELOPPEMENT</a:t>
          </a:r>
        </a:p>
      </dsp:txBody>
      <dsp:txXfrm rot="10800000">
        <a:off x="2004009" y="0"/>
        <a:ext cx="786686" cy="354369"/>
      </dsp:txXfrm>
    </dsp:sp>
    <dsp:sp modelId="{13C1207E-1431-40DC-91A6-2C418DA730D6}">
      <dsp:nvSpPr>
        <dsp:cNvPr id="0" name=""/>
        <dsp:cNvSpPr/>
      </dsp:nvSpPr>
      <dsp:spPr>
        <a:xfrm rot="10800000">
          <a:off x="913981" y="0"/>
          <a:ext cx="1141055" cy="354369"/>
        </a:xfrm>
        <a:prstGeom prst="chevron">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CONSOLIDATION DES</a:t>
          </a:r>
          <a:br>
            <a:rPr lang="fr-FR" sz="600" kern="1200">
              <a:latin typeface="Abadi" panose="020B0604020104020204" pitchFamily="34" charset="0"/>
            </a:rPr>
          </a:br>
          <a:r>
            <a:rPr lang="fr-FR" sz="600" kern="1200">
              <a:latin typeface="Abadi" panose="020B0604020104020204" pitchFamily="34" charset="0"/>
            </a:rPr>
            <a:t>MÉTHODES DE CALCUL</a:t>
          </a:r>
          <a:endParaRPr lang="fr-FR" sz="600" kern="1200"/>
        </a:p>
      </dsp:txBody>
      <dsp:txXfrm rot="10800000">
        <a:off x="1091165" y="0"/>
        <a:ext cx="786686" cy="354369"/>
      </dsp:txXfrm>
    </dsp:sp>
    <dsp:sp modelId="{2DA1CDC8-989B-43D6-A4B6-4B78A91DCFDC}">
      <dsp:nvSpPr>
        <dsp:cNvPr id="0" name=""/>
        <dsp:cNvSpPr/>
      </dsp:nvSpPr>
      <dsp:spPr>
        <a:xfrm rot="10800000">
          <a:off x="1137" y="0"/>
          <a:ext cx="1141055" cy="354369"/>
        </a:xfrm>
        <a:prstGeom prst="chevron">
          <a:avLst/>
        </a:prstGeom>
        <a:solidFill>
          <a:srgbClr val="EDF0E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 tIns="16002" rIns="24003" bIns="16002" numCol="1" spcCol="1270" anchor="ctr" anchorCtr="0">
          <a:noAutofit/>
        </a:bodyPr>
        <a:lstStyle/>
        <a:p>
          <a:pPr marL="0" lvl="0" indent="0" algn="ctr" defTabSz="266700">
            <a:lnSpc>
              <a:spcPct val="90000"/>
            </a:lnSpc>
            <a:spcBef>
              <a:spcPct val="0"/>
            </a:spcBef>
            <a:spcAft>
              <a:spcPct val="35000"/>
            </a:spcAft>
            <a:buNone/>
          </a:pPr>
          <a:r>
            <a:rPr lang="fr-FR" sz="600" kern="1200">
              <a:latin typeface="Abadi" panose="020B0604020104020204" pitchFamily="34" charset="0"/>
            </a:rPr>
            <a:t>METHODE</a:t>
          </a:r>
        </a:p>
        <a:p>
          <a:pPr marL="0" lvl="0" indent="0" algn="ctr" defTabSz="266700">
            <a:lnSpc>
              <a:spcPct val="90000"/>
            </a:lnSpc>
            <a:spcBef>
              <a:spcPct val="0"/>
            </a:spcBef>
            <a:spcAft>
              <a:spcPct val="35000"/>
            </a:spcAft>
            <a:buNone/>
          </a:pPr>
          <a:r>
            <a:rPr lang="fr-FR" sz="600" kern="1200">
              <a:latin typeface="Abadi" panose="020B0604020104020204" pitchFamily="34" charset="0"/>
            </a:rPr>
            <a:t>ET PROTOTYPAGE</a:t>
          </a:r>
          <a:br>
            <a:rPr lang="fr-FR" sz="600" kern="1200">
              <a:latin typeface="Abadi" panose="020B0604020104020204" pitchFamily="34" charset="0"/>
            </a:rPr>
          </a:br>
          <a:r>
            <a:rPr lang="fr-FR" sz="600" kern="1200">
              <a:latin typeface="Abadi" panose="020B0604020104020204" pitchFamily="34" charset="0"/>
            </a:rPr>
            <a:t>DE L’OUTIL</a:t>
          </a:r>
          <a:endParaRPr lang="fr-FR" sz="600" kern="1200"/>
        </a:p>
      </dsp:txBody>
      <dsp:txXfrm rot="10800000">
        <a:off x="178321" y="0"/>
        <a:ext cx="786686" cy="35436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AE43DC-2C9A-4D6E-8F99-1E9B684CF8B3}">
      <dsp:nvSpPr>
        <dsp:cNvPr id="0" name=""/>
        <dsp:cNvSpPr/>
      </dsp:nvSpPr>
      <dsp:spPr>
        <a:xfrm>
          <a:off x="0" y="499201"/>
          <a:ext cx="2703091" cy="434972"/>
        </a:xfrm>
        <a:prstGeom prst="roundRect">
          <a:avLst>
            <a:gd name="adj" fmla="val 10000"/>
          </a:avLst>
        </a:prstGeom>
        <a:solidFill>
          <a:srgbClr val="156082">
            <a:alpha val="69804"/>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ctr" defTabSz="444500">
            <a:lnSpc>
              <a:spcPct val="90000"/>
            </a:lnSpc>
            <a:spcBef>
              <a:spcPct val="0"/>
            </a:spcBef>
            <a:spcAft>
              <a:spcPct val="35000"/>
            </a:spcAft>
            <a:buNone/>
          </a:pPr>
          <a:r>
            <a:rPr lang="fr-FR" sz="1000" kern="1200">
              <a:latin typeface="Abadi Extra Light" panose="020B0204020104020204" pitchFamily="34" charset="0"/>
            </a:rPr>
            <a:t>Centralisation des données existantes</a:t>
          </a:r>
        </a:p>
      </dsp:txBody>
      <dsp:txXfrm>
        <a:off x="0" y="499201"/>
        <a:ext cx="2703091" cy="289981"/>
      </dsp:txXfrm>
    </dsp:sp>
    <dsp:sp modelId="{2A2A5019-DC0C-45E6-906D-E14821C6096D}">
      <dsp:nvSpPr>
        <dsp:cNvPr id="0" name=""/>
        <dsp:cNvSpPr/>
      </dsp:nvSpPr>
      <dsp:spPr>
        <a:xfrm>
          <a:off x="519429" y="791401"/>
          <a:ext cx="2250784" cy="455528"/>
        </a:xfrm>
        <a:prstGeom prst="roundRect">
          <a:avLst>
            <a:gd name="adj" fmla="val 10000"/>
          </a:avLst>
        </a:prstGeom>
        <a:solidFill>
          <a:srgbClr val="FFFFFF"/>
        </a:solidFill>
        <a:ln w="12700" cap="flat" cmpd="sng" algn="ctr">
          <a:solidFill>
            <a:srgbClr val="E2D8C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fr-FR" sz="900" kern="1200">
              <a:latin typeface="Abadi Extra Light" panose="020B0204020104020204" pitchFamily="34" charset="0"/>
            </a:rPr>
            <a:t>Issues de bibliographies, fiches FDES, REX AIA et CSTB, bases de données métiers, …</a:t>
          </a:r>
        </a:p>
      </dsp:txBody>
      <dsp:txXfrm>
        <a:off x="532771" y="804743"/>
        <a:ext cx="2224100" cy="428844"/>
      </dsp:txXfrm>
    </dsp:sp>
    <dsp:sp modelId="{34CCCF4C-BBE4-43ED-92CA-56B570BCD691}">
      <dsp:nvSpPr>
        <dsp:cNvPr id="0" name=""/>
        <dsp:cNvSpPr/>
      </dsp:nvSpPr>
      <dsp:spPr>
        <a:xfrm rot="21588826">
          <a:off x="2981825" y="472261"/>
          <a:ext cx="547146" cy="369080"/>
        </a:xfrm>
        <a:prstGeom prst="rightArrow">
          <a:avLst>
            <a:gd name="adj1" fmla="val 60000"/>
            <a:gd name="adj2" fmla="val 50000"/>
          </a:avLst>
        </a:prstGeom>
        <a:solidFill>
          <a:srgbClr val="EDE7DB"/>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a:off x="2981825" y="546257"/>
        <a:ext cx="436422" cy="221448"/>
      </dsp:txXfrm>
    </dsp:sp>
    <dsp:sp modelId="{97703361-1C63-4F15-8505-7866B7C21014}">
      <dsp:nvSpPr>
        <dsp:cNvPr id="0" name=""/>
        <dsp:cNvSpPr/>
      </dsp:nvSpPr>
      <dsp:spPr>
        <a:xfrm>
          <a:off x="3736418" y="476806"/>
          <a:ext cx="2355473" cy="424687"/>
        </a:xfrm>
        <a:prstGeom prst="roundRect">
          <a:avLst>
            <a:gd name="adj" fmla="val 10000"/>
          </a:avLst>
        </a:prstGeom>
        <a:solidFill>
          <a:srgbClr val="156082">
            <a:alpha val="69804"/>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34290" numCol="1" spcCol="1270" anchor="t" anchorCtr="0">
          <a:noAutofit/>
        </a:bodyPr>
        <a:lstStyle/>
        <a:p>
          <a:pPr marL="0" lvl="0" indent="0" algn="ctr" defTabSz="400050">
            <a:lnSpc>
              <a:spcPct val="90000"/>
            </a:lnSpc>
            <a:spcBef>
              <a:spcPct val="0"/>
            </a:spcBef>
            <a:spcAft>
              <a:spcPct val="35000"/>
            </a:spcAft>
            <a:buNone/>
          </a:pPr>
          <a:r>
            <a:rPr lang="fr-FR" sz="1000" kern="1200">
              <a:solidFill>
                <a:srgbClr val="FFFFFF"/>
              </a:solidFill>
              <a:latin typeface="Abadi Extra Light" panose="020B0204020104020204" pitchFamily="34" charset="0"/>
              <a:ea typeface="+mn-ea"/>
              <a:cs typeface="+mn-cs"/>
            </a:rPr>
            <a:t>Si données manquantes </a:t>
          </a:r>
        </a:p>
      </dsp:txBody>
      <dsp:txXfrm>
        <a:off x="3736418" y="476806"/>
        <a:ext cx="2355473" cy="283124"/>
      </dsp:txXfrm>
    </dsp:sp>
    <dsp:sp modelId="{545AB4B6-9833-4762-BC6C-24A16F410484}">
      <dsp:nvSpPr>
        <dsp:cNvPr id="0" name=""/>
        <dsp:cNvSpPr/>
      </dsp:nvSpPr>
      <dsp:spPr>
        <a:xfrm>
          <a:off x="4056174" y="756150"/>
          <a:ext cx="2262443" cy="512593"/>
        </a:xfrm>
        <a:prstGeom prst="roundRect">
          <a:avLst>
            <a:gd name="adj" fmla="val 10000"/>
          </a:avLst>
        </a:prstGeom>
        <a:solidFill>
          <a:srgbClr val="FFFFFF"/>
        </a:solidFill>
        <a:ln w="12700" cap="flat" cmpd="sng" algn="ctr">
          <a:solidFill>
            <a:srgbClr val="E2D8C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fr-FR" sz="900" kern="1200">
              <a:latin typeface="Abadi Extra Light" panose="020B0204020104020204" pitchFamily="34" charset="0"/>
            </a:rPr>
            <a:t>Réalisation d’hypothèses forfaitaires explicites et documentées, assorties d’un degré d’incertitude évalué</a:t>
          </a:r>
        </a:p>
      </dsp:txBody>
      <dsp:txXfrm>
        <a:off x="4071187" y="771163"/>
        <a:ext cx="2232417" cy="482567"/>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8728569-52AB-D823-1640-9AAB6C4CFAA5}"/>
              </a:ext>
            </a:extLst>
          </p:cNvPr>
          <p:cNvSpPr>
            <a:spLocks noGrp="1"/>
          </p:cNvSpPr>
          <p:nvPr>
            <p:ph type="hdr" sz="quarter"/>
          </p:nvPr>
        </p:nvSpPr>
        <p:spPr>
          <a:xfrm>
            <a:off x="0" y="0"/>
            <a:ext cx="2911263" cy="494472"/>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5628613D-404C-4B60-847F-B8EF7D2EC92F}"/>
              </a:ext>
            </a:extLst>
          </p:cNvPr>
          <p:cNvSpPr>
            <a:spLocks noGrp="1"/>
          </p:cNvSpPr>
          <p:nvPr>
            <p:ph type="dt" sz="quarter" idx="1"/>
          </p:nvPr>
        </p:nvSpPr>
        <p:spPr>
          <a:xfrm>
            <a:off x="3805482" y="0"/>
            <a:ext cx="2911263" cy="494472"/>
          </a:xfrm>
          <a:prstGeom prst="rect">
            <a:avLst/>
          </a:prstGeom>
        </p:spPr>
        <p:txBody>
          <a:bodyPr vert="horz" lIns="91440" tIns="45720" rIns="91440" bIns="45720" rtlCol="0"/>
          <a:lstStyle>
            <a:lvl1pPr algn="r">
              <a:defRPr sz="1200"/>
            </a:lvl1pPr>
          </a:lstStyle>
          <a:p>
            <a:fld id="{28E43AF9-4101-4B22-AD7A-B103EAA37A73}" type="datetimeFigureOut">
              <a:rPr lang="fr-FR" smtClean="0"/>
              <a:t>16/12/2025</a:t>
            </a:fld>
            <a:endParaRPr lang="fr-FR"/>
          </a:p>
        </p:txBody>
      </p:sp>
      <p:sp>
        <p:nvSpPr>
          <p:cNvPr id="4" name="Espace réservé du pied de page 3">
            <a:extLst>
              <a:ext uri="{FF2B5EF4-FFF2-40B4-BE49-F238E27FC236}">
                <a16:creationId xmlns:a16="http://schemas.microsoft.com/office/drawing/2014/main" id="{73E3EC12-DF8B-0CD5-BEA5-0A2BC420EEAB}"/>
              </a:ext>
            </a:extLst>
          </p:cNvPr>
          <p:cNvSpPr>
            <a:spLocks noGrp="1"/>
          </p:cNvSpPr>
          <p:nvPr>
            <p:ph type="ftr" sz="quarter" idx="2"/>
          </p:nvPr>
        </p:nvSpPr>
        <p:spPr>
          <a:xfrm>
            <a:off x="0" y="9360730"/>
            <a:ext cx="2911263" cy="49447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7949D869-6B5C-EA9F-C9AF-D8E589D82AA0}"/>
              </a:ext>
            </a:extLst>
          </p:cNvPr>
          <p:cNvSpPr>
            <a:spLocks noGrp="1"/>
          </p:cNvSpPr>
          <p:nvPr>
            <p:ph type="sldNum" sz="quarter" idx="3"/>
          </p:nvPr>
        </p:nvSpPr>
        <p:spPr>
          <a:xfrm>
            <a:off x="3805482" y="9360730"/>
            <a:ext cx="2911263" cy="494470"/>
          </a:xfrm>
          <a:prstGeom prst="rect">
            <a:avLst/>
          </a:prstGeom>
        </p:spPr>
        <p:txBody>
          <a:bodyPr vert="horz" lIns="91440" tIns="45720" rIns="91440" bIns="45720" rtlCol="0" anchor="b"/>
          <a:lstStyle>
            <a:lvl1pPr algn="r">
              <a:defRPr sz="1200"/>
            </a:lvl1pPr>
          </a:lstStyle>
          <a:p>
            <a:fld id="{D1DDF9D3-A022-4716-ACAB-266FA126D157}" type="slidenum">
              <a:rPr lang="fr-FR" smtClean="0"/>
              <a:t>‹N°›</a:t>
            </a:fld>
            <a:endParaRPr lang="fr-FR"/>
          </a:p>
        </p:txBody>
      </p:sp>
    </p:spTree>
    <p:extLst>
      <p:ext uri="{BB962C8B-B14F-4D97-AF65-F5344CB8AC3E}">
        <p14:creationId xmlns:p14="http://schemas.microsoft.com/office/powerpoint/2010/main" val="3413137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11263" cy="49447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05482" y="0"/>
            <a:ext cx="2911263" cy="494472"/>
          </a:xfrm>
          <a:prstGeom prst="rect">
            <a:avLst/>
          </a:prstGeom>
        </p:spPr>
        <p:txBody>
          <a:bodyPr vert="horz" lIns="91440" tIns="45720" rIns="91440" bIns="45720" rtlCol="0"/>
          <a:lstStyle>
            <a:lvl1pPr algn="r">
              <a:defRPr sz="1200"/>
            </a:lvl1pPr>
          </a:lstStyle>
          <a:p>
            <a:fld id="{DD8692E3-3AD6-4870-9EB8-CC3DDCAFBC66}" type="datetimeFigureOut">
              <a:rPr lang="fr-FR" smtClean="0"/>
              <a:t>16/12/2025</a:t>
            </a:fld>
            <a:endParaRPr lang="fr-FR"/>
          </a:p>
        </p:txBody>
      </p:sp>
      <p:sp>
        <p:nvSpPr>
          <p:cNvPr id="4" name="Espace réservé de l'image des diapositives 3"/>
          <p:cNvSpPr>
            <a:spLocks noGrp="1" noRot="1" noChangeAspect="1"/>
          </p:cNvSpPr>
          <p:nvPr>
            <p:ph type="sldImg" idx="2"/>
          </p:nvPr>
        </p:nvSpPr>
        <p:spPr>
          <a:xfrm>
            <a:off x="403225" y="1231900"/>
            <a:ext cx="5911850" cy="332581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1830" y="4742815"/>
            <a:ext cx="5374640" cy="3880485"/>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60730"/>
            <a:ext cx="2911263" cy="49447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05482" y="9360730"/>
            <a:ext cx="2911263" cy="494470"/>
          </a:xfrm>
          <a:prstGeom prst="rect">
            <a:avLst/>
          </a:prstGeom>
        </p:spPr>
        <p:txBody>
          <a:bodyPr vert="horz" lIns="91440" tIns="45720" rIns="91440" bIns="45720" rtlCol="0" anchor="b"/>
          <a:lstStyle>
            <a:lvl1pPr algn="r">
              <a:defRPr sz="1200"/>
            </a:lvl1pPr>
          </a:lstStyle>
          <a:p>
            <a:fld id="{1CAF7161-B864-41FA-877C-D4860092FA8A}" type="slidenum">
              <a:rPr lang="fr-FR" smtClean="0"/>
              <a:t>‹N°›</a:t>
            </a:fld>
            <a:endParaRPr lang="fr-FR"/>
          </a:p>
        </p:txBody>
      </p:sp>
    </p:spTree>
    <p:extLst>
      <p:ext uri="{BB962C8B-B14F-4D97-AF65-F5344CB8AC3E}">
        <p14:creationId xmlns:p14="http://schemas.microsoft.com/office/powerpoint/2010/main" val="2394369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CAF7161-B864-41FA-877C-D4860092FA8A}" type="slidenum">
              <a:rPr lang="fr-FR" smtClean="0"/>
              <a:t>1</a:t>
            </a:fld>
            <a:endParaRPr lang="fr-FR"/>
          </a:p>
        </p:txBody>
      </p:sp>
    </p:spTree>
    <p:extLst>
      <p:ext uri="{BB962C8B-B14F-4D97-AF65-F5344CB8AC3E}">
        <p14:creationId xmlns:p14="http://schemas.microsoft.com/office/powerpoint/2010/main" val="11077374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CAF7161-B864-41FA-877C-D4860092FA8A}" type="slidenum">
              <a:rPr lang="fr-FR" smtClean="0"/>
              <a:t>25</a:t>
            </a:fld>
            <a:endParaRPr lang="fr-FR"/>
          </a:p>
        </p:txBody>
      </p:sp>
    </p:spTree>
    <p:extLst>
      <p:ext uri="{BB962C8B-B14F-4D97-AF65-F5344CB8AC3E}">
        <p14:creationId xmlns:p14="http://schemas.microsoft.com/office/powerpoint/2010/main" val="17911022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a:latin typeface="Abadi Extra Light" panose="020B0204020104020204" pitchFamily="34" charset="0"/>
              </a:rPr>
              <a:t>Le projet Aqua’Print s’inscrit clairement dans une logique de bien commun. Le consortium s’engage à mettre accès libre une version de base du logiciel, incluant le moteur de calcul, les principaux indicateurs hydriques sur le cycle de vie, les données ouvertes mobilisées, ainsi qu’une interface simplifiée. Cette version permettra à tout acteur – public ou privé – de s’approprier l’outil, sans barrière économique. Par ailleurs, la méthodologie associée sera librement documentée et diffusée, afin de favoriser l’appropriation collective et l’amélioration continue. Une gouvernance ouverte sera définie pour encadrer les contributions externes, garantir la maintenance et assurer la pérennité du commun. Enfin, un modèle hybride (ouverture de la version socle + modules avancés sous licence) assurera la viabilité économique tout en préservant l’accès libre aux outils essentiels. </a:t>
            </a:r>
          </a:p>
          <a:p>
            <a:endParaRPr lang="fr-FR"/>
          </a:p>
        </p:txBody>
      </p:sp>
      <p:sp>
        <p:nvSpPr>
          <p:cNvPr id="4" name="Espace réservé du numéro de diapositive 3"/>
          <p:cNvSpPr>
            <a:spLocks noGrp="1"/>
          </p:cNvSpPr>
          <p:nvPr>
            <p:ph type="sldNum" sz="quarter" idx="5"/>
          </p:nvPr>
        </p:nvSpPr>
        <p:spPr/>
        <p:txBody>
          <a:bodyPr/>
          <a:lstStyle/>
          <a:p>
            <a:fld id="{1CAF7161-B864-41FA-877C-D4860092FA8A}" type="slidenum">
              <a:rPr lang="fr-FR" smtClean="0"/>
              <a:t>28</a:t>
            </a:fld>
            <a:endParaRPr lang="fr-FR"/>
          </a:p>
        </p:txBody>
      </p:sp>
    </p:spTree>
    <p:extLst>
      <p:ext uri="{BB962C8B-B14F-4D97-AF65-F5344CB8AC3E}">
        <p14:creationId xmlns:p14="http://schemas.microsoft.com/office/powerpoint/2010/main" val="1323946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4A6E7-66CB-9257-068F-F039B6BFCD0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28ED6F9-7798-88EB-EE91-2D7CABF295A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4C166C4-7CF3-0DE8-1EB5-F615CAC06DD0}"/>
              </a:ext>
            </a:extLst>
          </p:cNvPr>
          <p:cNvSpPr>
            <a:spLocks noGrp="1"/>
          </p:cNvSpPr>
          <p:nvPr>
            <p:ph type="body" idx="1"/>
          </p:nvPr>
        </p:nvSpPr>
        <p:spPr/>
        <p:txBody>
          <a:bodyPr/>
          <a:lstStyle/>
          <a:p>
            <a:r>
              <a:rPr lang="fr-FR" sz="1200" dirty="0">
                <a:latin typeface="Abadi Extra Light" panose="020B0204020104020204" pitchFamily="34" charset="0"/>
              </a:rPr>
              <a:t>Le projet Aqua’Print s’inscrit clairement dans une logique de bien commun. Le consortium s’engage à mettre accès libre une version de base du logiciel, incluant le moteur de calcul, les principaux indicateurs hydriques sur le cycle de vie, les données ouvertes mobilisées, ainsi qu’une interface simplifiée. Cette version permettra à tout acteur – public ou privé – de s’approprier l’outil, sans barrière économique. Par ailleurs, la méthodologie associée sera librement documentée et diffusée, afin de favoriser l’appropriation collective et l’amélioration continue. Une gouvernance ouverte sera définie pour encadrer les contributions externes, garantir la maintenance et assurer la pérennité du commun. Enfin, un modèle hybride (ouverture de la version socle + modules avancés sous licence) assurera la viabilité économique tout en préservant l’accès libre aux outils essentiels. </a:t>
            </a:r>
          </a:p>
          <a:p>
            <a:endParaRPr lang="fr-FR" dirty="0"/>
          </a:p>
        </p:txBody>
      </p:sp>
      <p:sp>
        <p:nvSpPr>
          <p:cNvPr id="4" name="Espace réservé du numéro de diapositive 3">
            <a:extLst>
              <a:ext uri="{FF2B5EF4-FFF2-40B4-BE49-F238E27FC236}">
                <a16:creationId xmlns:a16="http://schemas.microsoft.com/office/drawing/2014/main" id="{E91642D7-41FB-D3DB-69C4-C330846A7B25}"/>
              </a:ext>
            </a:extLst>
          </p:cNvPr>
          <p:cNvSpPr>
            <a:spLocks noGrp="1"/>
          </p:cNvSpPr>
          <p:nvPr>
            <p:ph type="sldNum" sz="quarter" idx="5"/>
          </p:nvPr>
        </p:nvSpPr>
        <p:spPr/>
        <p:txBody>
          <a:bodyPr/>
          <a:lstStyle/>
          <a:p>
            <a:fld id="{1CAF7161-B864-41FA-877C-D4860092FA8A}" type="slidenum">
              <a:rPr lang="fr-FR" smtClean="0"/>
              <a:t>29</a:t>
            </a:fld>
            <a:endParaRPr lang="fr-FR"/>
          </a:p>
        </p:txBody>
      </p:sp>
    </p:spTree>
    <p:extLst>
      <p:ext uri="{BB962C8B-B14F-4D97-AF65-F5344CB8AC3E}">
        <p14:creationId xmlns:p14="http://schemas.microsoft.com/office/powerpoint/2010/main" val="31776820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a:latin typeface="Abadi Extra Light" panose="020B0204020104020204" pitchFamily="34" charset="0"/>
                <a:ea typeface="+mj-ea"/>
                <a:cs typeface="+mj-cs"/>
              </a:rPr>
              <a:t>Volet règlementaire </a:t>
            </a:r>
            <a:r>
              <a:rPr lang="fr-FR" sz="1200" err="1">
                <a:latin typeface="Abadi Extra Light" panose="020B0204020104020204" pitchFamily="34" charset="0"/>
                <a:ea typeface="+mj-ea"/>
                <a:cs typeface="+mj-cs"/>
              </a:rPr>
              <a:t>csrd</a:t>
            </a:r>
            <a:endParaRPr lang="fr-FR"/>
          </a:p>
        </p:txBody>
      </p:sp>
      <p:sp>
        <p:nvSpPr>
          <p:cNvPr id="4" name="Espace réservé du numéro de diapositive 3"/>
          <p:cNvSpPr>
            <a:spLocks noGrp="1"/>
          </p:cNvSpPr>
          <p:nvPr>
            <p:ph type="sldNum" sz="quarter" idx="5"/>
          </p:nvPr>
        </p:nvSpPr>
        <p:spPr/>
        <p:txBody>
          <a:bodyPr/>
          <a:lstStyle/>
          <a:p>
            <a:fld id="{1CAF7161-B864-41FA-877C-D4860092FA8A}" type="slidenum">
              <a:rPr lang="fr-FR" smtClean="0"/>
              <a:t>34</a:t>
            </a:fld>
            <a:endParaRPr lang="fr-FR"/>
          </a:p>
        </p:txBody>
      </p:sp>
    </p:spTree>
    <p:extLst>
      <p:ext uri="{BB962C8B-B14F-4D97-AF65-F5344CB8AC3E}">
        <p14:creationId xmlns:p14="http://schemas.microsoft.com/office/powerpoint/2010/main" val="3370354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Mesure au plus tôt la sensibilité des paramètres de programmation et de </a:t>
            </a:r>
            <a:r>
              <a:rPr lang="fr-FR" dirty="0" err="1"/>
              <a:t>cnception</a:t>
            </a:r>
            <a:r>
              <a:rPr lang="fr-FR" dirty="0"/>
              <a:t> des projets de bâtiment sur l’indicateur EAU. </a:t>
            </a:r>
          </a:p>
          <a:p>
            <a:r>
              <a:rPr lang="fr-FR" dirty="0"/>
              <a:t>Cet outil permettra une pré-évaluation de ces paramètres et des scénarios possibles en phase de programmation, d’esquisse et de conception. </a:t>
            </a:r>
          </a:p>
        </p:txBody>
      </p:sp>
      <p:sp>
        <p:nvSpPr>
          <p:cNvPr id="4" name="Espace réservé du numéro de diapositive 3"/>
          <p:cNvSpPr>
            <a:spLocks noGrp="1"/>
          </p:cNvSpPr>
          <p:nvPr>
            <p:ph type="sldNum" sz="quarter" idx="5"/>
          </p:nvPr>
        </p:nvSpPr>
        <p:spPr/>
        <p:txBody>
          <a:bodyPr/>
          <a:lstStyle/>
          <a:p>
            <a:fld id="{1CAF7161-B864-41FA-877C-D4860092FA8A}" type="slidenum">
              <a:rPr lang="fr-FR" smtClean="0"/>
              <a:t>36</a:t>
            </a:fld>
            <a:endParaRPr lang="fr-FR"/>
          </a:p>
        </p:txBody>
      </p:sp>
    </p:spTree>
    <p:extLst>
      <p:ext uri="{BB962C8B-B14F-4D97-AF65-F5344CB8AC3E}">
        <p14:creationId xmlns:p14="http://schemas.microsoft.com/office/powerpoint/2010/main" val="3882418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CAF7161-B864-41FA-877C-D4860092FA8A}" type="slidenum">
              <a:rPr lang="fr-FR" smtClean="0"/>
              <a:t>43</a:t>
            </a:fld>
            <a:endParaRPr lang="fr-FR"/>
          </a:p>
        </p:txBody>
      </p:sp>
    </p:spTree>
    <p:extLst>
      <p:ext uri="{BB962C8B-B14F-4D97-AF65-F5344CB8AC3E}">
        <p14:creationId xmlns:p14="http://schemas.microsoft.com/office/powerpoint/2010/main" val="3225959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51F82-011D-279D-CAC7-1B3F667E954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654693D-4521-14D8-519C-A9014C6284C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F118959-CBE4-F340-7F10-2C5F7C49F88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PRESENTATION PAR : AIA LAURENT</a:t>
            </a:r>
          </a:p>
          <a:p>
            <a:endParaRPr lang="fr-FR"/>
          </a:p>
        </p:txBody>
      </p:sp>
      <p:sp>
        <p:nvSpPr>
          <p:cNvPr id="4" name="Espace réservé du numéro de diapositive 3">
            <a:extLst>
              <a:ext uri="{FF2B5EF4-FFF2-40B4-BE49-F238E27FC236}">
                <a16:creationId xmlns:a16="http://schemas.microsoft.com/office/drawing/2014/main" id="{D9772C96-EE3B-DD1E-7B47-AEA660D5118C}"/>
              </a:ext>
            </a:extLst>
          </p:cNvPr>
          <p:cNvSpPr>
            <a:spLocks noGrp="1"/>
          </p:cNvSpPr>
          <p:nvPr>
            <p:ph type="sldNum" sz="quarter" idx="5"/>
          </p:nvPr>
        </p:nvSpPr>
        <p:spPr/>
        <p:txBody>
          <a:bodyPr/>
          <a:lstStyle/>
          <a:p>
            <a:fld id="{1CAF7161-B864-41FA-877C-D4860092FA8A}" type="slidenum">
              <a:rPr lang="fr-FR" smtClean="0"/>
              <a:t>2</a:t>
            </a:fld>
            <a:endParaRPr lang="fr-FR"/>
          </a:p>
        </p:txBody>
      </p:sp>
    </p:spTree>
    <p:extLst>
      <p:ext uri="{BB962C8B-B14F-4D97-AF65-F5344CB8AC3E}">
        <p14:creationId xmlns:p14="http://schemas.microsoft.com/office/powerpoint/2010/main" val="901378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just" defTabSz="914400" rtl="0" eaLnBrk="1" fontAlgn="auto" latinLnBrk="0" hangingPunct="1">
              <a:lnSpc>
                <a:spcPts val="1200"/>
              </a:lnSpc>
              <a:spcBef>
                <a:spcPts val="0"/>
              </a:spcBef>
              <a:spcAft>
                <a:spcPts val="0"/>
              </a:spcAft>
              <a:buClrTx/>
              <a:buSzTx/>
              <a:buFont typeface="Arial,Sans-Serif"/>
              <a:buNone/>
              <a:tabLst/>
              <a:defRPr/>
            </a:pPr>
            <a:r>
              <a:rPr lang="fr-FR"/>
              <a:t>PRESENTATION PAR : AIA SIMON</a:t>
            </a:r>
          </a:p>
        </p:txBody>
      </p:sp>
      <p:sp>
        <p:nvSpPr>
          <p:cNvPr id="4" name="Espace réservé du numéro de diapositive 3"/>
          <p:cNvSpPr>
            <a:spLocks noGrp="1"/>
          </p:cNvSpPr>
          <p:nvPr>
            <p:ph type="sldNum" sz="quarter" idx="5"/>
          </p:nvPr>
        </p:nvSpPr>
        <p:spPr/>
        <p:txBody>
          <a:bodyPr/>
          <a:lstStyle/>
          <a:p>
            <a:fld id="{1CAF7161-B864-41FA-877C-D4860092FA8A}" type="slidenum">
              <a:rPr lang="fr-FR" smtClean="0"/>
              <a:t>3</a:t>
            </a:fld>
            <a:endParaRPr lang="fr-FR"/>
          </a:p>
        </p:txBody>
      </p:sp>
    </p:spTree>
    <p:extLst>
      <p:ext uri="{BB962C8B-B14F-4D97-AF65-F5344CB8AC3E}">
        <p14:creationId xmlns:p14="http://schemas.microsoft.com/office/powerpoint/2010/main" val="1432103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PRESENTATION PAR : AIA SIMON</a:t>
            </a:r>
            <a:endParaRPr lang="fr-FR" sz="1200" dirty="0">
              <a:effectLst/>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effectLst/>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effectLst/>
                <a:latin typeface="+mj-lt"/>
              </a:rPr>
              <a:t>Nous proposons d’élargir la réflexion de l’indicateur Carbone à une analyse multicritère intégrant les prélèvements/rejets/consommations d’eau</a:t>
            </a:r>
            <a:br>
              <a:rPr lang="fr-FR" sz="1200" dirty="0">
                <a:effectLst/>
                <a:latin typeface="+mj-lt"/>
              </a:rPr>
            </a:br>
            <a:r>
              <a:rPr lang="fr-FR" sz="1200" dirty="0">
                <a:effectLst/>
                <a:latin typeface="+mj-lt"/>
              </a:rPr>
              <a:t>- Cela devrait permettre aux concepteurs de comprendre et définir sur quels leviers jouer pour minimiser l’impact d’un </a:t>
            </a:r>
            <a:r>
              <a:rPr lang="fr-FR" sz="1200" dirty="0">
                <a:latin typeface="+mj-lt"/>
              </a:rPr>
              <a:t>proje</a:t>
            </a:r>
            <a:r>
              <a:rPr lang="fr-FR" sz="1200" dirty="0">
                <a:effectLst/>
                <a:latin typeface="+mj-lt"/>
              </a:rPr>
              <a:t>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effectLst/>
              <a:latin typeface="+mj-lt"/>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effectLst/>
                <a:latin typeface="+mj-lt"/>
                <a:cs typeface="Arial"/>
              </a:rPr>
              <a:t>/!\ point de vigilance sur les eaux prélevées et les eaux consommées ! Ambition d’acculturation des utilisateurs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effectLst/>
              <a:latin typeface="+mj-lt"/>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err="1">
                <a:effectLst/>
                <a:latin typeface="+mj-lt"/>
                <a:cs typeface="Arial"/>
              </a:rPr>
              <a:t>Rélfexion</a:t>
            </a:r>
            <a:r>
              <a:rPr lang="fr-FR" sz="1200" dirty="0">
                <a:effectLst/>
                <a:latin typeface="+mj-lt"/>
                <a:cs typeface="Arial"/>
              </a:rPr>
              <a:t> sur « J’ai les moyens d’agir à mon niveau -&gt; impact local ou impact décentralisé ? »</a:t>
            </a:r>
            <a:br>
              <a:rPr lang="fr-FR" sz="1200" dirty="0">
                <a:effectLst/>
                <a:latin typeface="+mj-lt"/>
                <a:cs typeface="Arial"/>
              </a:rPr>
            </a:br>
            <a:r>
              <a:rPr lang="fr-FR" sz="1200" dirty="0">
                <a:effectLst/>
                <a:latin typeface="+mj-lt"/>
                <a:cs typeface="Arial"/>
              </a:rPr>
              <a:t>Ex : quand j’achète à l’opposé du territoire, je consomme des quantités d’eau décentralisées, qui n’ont pas d’impact sur mon territoire d’action du projet</a:t>
            </a:r>
          </a:p>
          <a:p>
            <a:endParaRPr lang="fr-FR" dirty="0"/>
          </a:p>
        </p:txBody>
      </p:sp>
      <p:sp>
        <p:nvSpPr>
          <p:cNvPr id="4" name="Espace réservé du numéro de diapositive 3"/>
          <p:cNvSpPr>
            <a:spLocks noGrp="1"/>
          </p:cNvSpPr>
          <p:nvPr>
            <p:ph type="sldNum" sz="quarter" idx="5"/>
          </p:nvPr>
        </p:nvSpPr>
        <p:spPr/>
        <p:txBody>
          <a:bodyPr/>
          <a:lstStyle/>
          <a:p>
            <a:fld id="{1CAF7161-B864-41FA-877C-D4860092FA8A}" type="slidenum">
              <a:rPr lang="fr-FR" smtClean="0"/>
              <a:t>4</a:t>
            </a:fld>
            <a:endParaRPr lang="fr-FR"/>
          </a:p>
        </p:txBody>
      </p:sp>
    </p:spTree>
    <p:extLst>
      <p:ext uri="{BB962C8B-B14F-4D97-AF65-F5344CB8AC3E}">
        <p14:creationId xmlns:p14="http://schemas.microsoft.com/office/powerpoint/2010/main" val="2653298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4EC1C-FB74-B441-E9C2-15B2716E2A1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3B57461-D248-3920-4986-EF146C694D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FFEAC8A-E698-2F8F-AC09-912F8E94D1B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PRESENTATION PAR :  AIA Simon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@Simon : Proposer d’autres visuels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effectLst/>
                <a:latin typeface="+mj-lt"/>
              </a:rPr>
              <a:t>Mots clés : élargir la réflexion de l’indicateur Carbone à une analyse multicritère intégrant les prélèvements/rejets/consommations d’eau</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effectLst/>
                <a:latin typeface="+mj-lt"/>
              </a:rPr>
              <a:t>Permettre aux concepteurs de comprendre et définir sur quels leviers jouer pour minimiser l’impact d’un </a:t>
            </a:r>
            <a:r>
              <a:rPr lang="fr-FR" sz="1200" dirty="0">
                <a:latin typeface="+mj-lt"/>
              </a:rPr>
              <a:t>proje</a:t>
            </a:r>
            <a:r>
              <a:rPr lang="fr-FR" sz="1200" dirty="0">
                <a:effectLst/>
                <a:latin typeface="+mj-lt"/>
              </a:rPr>
              <a:t>t.</a:t>
            </a:r>
            <a:endParaRPr lang="fr-FR" sz="1200" dirty="0">
              <a:effectLst/>
              <a:latin typeface="+mj-lt"/>
              <a:cs typeface="Arial"/>
            </a:endParaRPr>
          </a:p>
          <a:p>
            <a:endParaRPr lang="fr-FR" dirty="0"/>
          </a:p>
          <a:p>
            <a:pPr algn="l" rtl="0" fontAlgn="base"/>
            <a:r>
              <a:rPr lang="fr-FR" sz="1200" b="0" i="0" u="none" strike="noStrike" dirty="0">
                <a:solidFill>
                  <a:srgbClr val="404040"/>
                </a:solidFill>
                <a:effectLst/>
                <a:latin typeface="Abadi Extra Light" panose="020B0204020104020204" pitchFamily="34" charset="0"/>
              </a:rPr>
              <a:t>- Outil en Libre Accès</a:t>
            </a:r>
            <a:endParaRPr lang="en-US" sz="1200" u="none" strike="noStrike" dirty="0">
              <a:solidFill>
                <a:srgbClr val="404040"/>
              </a:solidFill>
              <a:latin typeface="Abadi Extra Light" panose="020B0204020104020204" pitchFamily="34" charset="0"/>
            </a:endParaRPr>
          </a:p>
          <a:p>
            <a:pPr marL="171450" indent="-171450" algn="l" rtl="0" fontAlgn="base">
              <a:buFontTx/>
              <a:buChar char="-"/>
            </a:pPr>
            <a:r>
              <a:rPr lang="fr-FR" sz="1200" b="0" i="0" u="none" strike="noStrike" dirty="0">
                <a:solidFill>
                  <a:srgbClr val="404040"/>
                </a:solidFill>
                <a:effectLst/>
                <a:latin typeface="Abadi Extra Light" panose="020B0204020104020204" pitchFamily="34" charset="0"/>
              </a:rPr>
              <a:t>Outil </a:t>
            </a:r>
            <a:r>
              <a:rPr lang="fr-FR" sz="1200" b="0" i="0" u="none" strike="noStrike" dirty="0" err="1">
                <a:solidFill>
                  <a:srgbClr val="404040"/>
                </a:solidFill>
                <a:effectLst/>
                <a:latin typeface="Abadi Extra Light" panose="020B0204020104020204" pitchFamily="34" charset="0"/>
              </a:rPr>
              <a:t>Plug’In</a:t>
            </a:r>
            <a:r>
              <a:rPr lang="fr-FR" sz="1200" b="0" i="0" u="none" strike="noStrike" dirty="0">
                <a:solidFill>
                  <a:srgbClr val="404040"/>
                </a:solidFill>
                <a:effectLst/>
                <a:latin typeface="Abadi Extra Light" panose="020B0204020104020204" pitchFamily="34" charset="0"/>
              </a:rPr>
              <a:t> « Genius » avec solutions logicielles tierces commercialisables (API).</a:t>
            </a:r>
          </a:p>
          <a:p>
            <a:pPr marL="171450" indent="-171450" algn="l" rtl="0" fontAlgn="base">
              <a:buFontTx/>
              <a:buChar char="-"/>
            </a:pPr>
            <a:endParaRPr lang="fr-FR" sz="1200" b="0" i="0" u="none" strike="noStrike" dirty="0">
              <a:solidFill>
                <a:srgbClr val="404040"/>
              </a:solidFill>
              <a:effectLst/>
              <a:latin typeface="Abadi Extra Light" panose="020B0204020104020204" pitchFamily="34" charset="0"/>
            </a:endParaRPr>
          </a:p>
          <a:p>
            <a:pPr marL="171450" indent="-171450" algn="l" rtl="0" fontAlgn="base">
              <a:buFontTx/>
              <a:buChar char="-"/>
            </a:pPr>
            <a:endParaRPr lang="fr-FR" sz="1200" b="0" i="0" u="none" strike="noStrike" dirty="0">
              <a:solidFill>
                <a:srgbClr val="404040"/>
              </a:solidFill>
              <a:effectLst/>
              <a:latin typeface="Abadi Extra Light" panose="020B0204020104020204" pitchFamily="34" charset="0"/>
            </a:endParaRPr>
          </a:p>
          <a:p>
            <a:pPr marL="171450" indent="-171450" algn="l" rtl="0" fontAlgn="base">
              <a:buFontTx/>
              <a:buChar char="-"/>
            </a:pPr>
            <a:endParaRPr lang="fr-FR" sz="1200" b="0" i="0" u="none" strike="noStrike" dirty="0">
              <a:solidFill>
                <a:srgbClr val="404040"/>
              </a:solidFill>
              <a:effectLst/>
              <a:latin typeface="Abadi Extra Light" panose="020B0204020104020204" pitchFamily="34" charset="0"/>
            </a:endParaRPr>
          </a:p>
          <a:p>
            <a:pPr marL="171450" indent="-171450" algn="l" rtl="0" fontAlgn="base">
              <a:buFontTx/>
              <a:buChar char="-"/>
            </a:pPr>
            <a:r>
              <a:rPr lang="fr-FR" sz="1200" b="0" i="0" u="none" strike="noStrike" dirty="0">
                <a:solidFill>
                  <a:srgbClr val="404040"/>
                </a:solidFill>
                <a:effectLst/>
                <a:latin typeface="Abadi Extra Light" panose="020B0204020104020204" pitchFamily="34" charset="0"/>
              </a:rPr>
              <a:t>Ajouter un logo d’une table d’expert qui se pose des questions en ajoutant la sollicitation des experts HQE à la phase du lot 1</a:t>
            </a:r>
            <a:endParaRPr lang="fr-FR" dirty="0"/>
          </a:p>
        </p:txBody>
      </p:sp>
      <p:sp>
        <p:nvSpPr>
          <p:cNvPr id="4" name="Espace réservé du numéro de diapositive 3">
            <a:extLst>
              <a:ext uri="{FF2B5EF4-FFF2-40B4-BE49-F238E27FC236}">
                <a16:creationId xmlns:a16="http://schemas.microsoft.com/office/drawing/2014/main" id="{CD2A66A3-EB35-F78E-718D-A0F42FB7E36D}"/>
              </a:ext>
            </a:extLst>
          </p:cNvPr>
          <p:cNvSpPr>
            <a:spLocks noGrp="1"/>
          </p:cNvSpPr>
          <p:nvPr>
            <p:ph type="sldNum" sz="quarter" idx="5"/>
          </p:nvPr>
        </p:nvSpPr>
        <p:spPr/>
        <p:txBody>
          <a:bodyPr/>
          <a:lstStyle/>
          <a:p>
            <a:fld id="{1CAF7161-B864-41FA-877C-D4860092FA8A}" type="slidenum">
              <a:rPr lang="fr-FR" smtClean="0"/>
              <a:t>5</a:t>
            </a:fld>
            <a:endParaRPr lang="fr-FR"/>
          </a:p>
        </p:txBody>
      </p:sp>
    </p:spTree>
    <p:extLst>
      <p:ext uri="{BB962C8B-B14F-4D97-AF65-F5344CB8AC3E}">
        <p14:creationId xmlns:p14="http://schemas.microsoft.com/office/powerpoint/2010/main" val="2076370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76C2B-B657-DFBB-3A79-C4E6E7DFD6F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49BC898-18DB-3D04-5BA7-A044685DB31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D9470B2-F574-1E49-F99B-9EF448F957D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PRESENTATION PAR : CSTB - Maxime</a:t>
            </a:r>
          </a:p>
          <a:p>
            <a:endParaRPr lang="fr-F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highlight>
                  <a:srgbClr val="FFFF00"/>
                </a:highlight>
                <a:latin typeface="Abadi Extra Light" panose="020B0204020104020204" pitchFamily="34" charset="0"/>
              </a:rPr>
              <a:t>Une multitude de données existent : besoin en arrosage des espaces verts. Va devoir être croisé avec ce que va consommer l’espace vert (par exemple ça pourra être modéliser via </a:t>
            </a:r>
            <a:r>
              <a:rPr lang="fr-FR" sz="1200" err="1">
                <a:highlight>
                  <a:srgbClr val="FFFF00"/>
                </a:highlight>
                <a:latin typeface="Abadi Extra Light" panose="020B0204020104020204" pitchFamily="34" charset="0"/>
              </a:rPr>
              <a:t>Dreaup</a:t>
            </a:r>
            <a:r>
              <a:rPr lang="fr-FR" sz="1200">
                <a:highlight>
                  <a:srgbClr val="FFFF00"/>
                </a:highlight>
                <a:latin typeface="Abadi Extra Light" panose="020B0204020104020204" pitchFamily="34" charset="0"/>
              </a:rPr>
              <a:t>). Et ensuite, on va essayer de mettre en cohérence (c-à-d, voir si elles sont toutes disponibles, lesquelles sont les plus pertinentes, pour quels usages elles sont les plus appropriées, si elles sont localisées); puis les projeter sur le scénario d’usage (ex : on parle en m², en nombre d’habitants, en m3/habitant, …. ?)</a:t>
            </a:r>
            <a:br>
              <a:rPr lang="fr-FR" sz="1200">
                <a:highlight>
                  <a:srgbClr val="FFFF00"/>
                </a:highlight>
                <a:latin typeface="Abadi Extra Light" panose="020B0204020104020204" pitchFamily="34" charset="0"/>
              </a:rPr>
            </a:br>
            <a:endParaRPr lang="fr-FR" sz="1200">
              <a:highlight>
                <a:srgbClr val="FFFF00"/>
              </a:highlight>
              <a:latin typeface="Abadi Extra Light" panose="020B02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a:highlight>
                  <a:srgbClr val="FFFF00"/>
                </a:highlight>
                <a:latin typeface="Abadi Extra Light" panose="020B0204020104020204" pitchFamily="34" charset="0"/>
              </a:rPr>
              <a:t>Des indicateurs vont devoir être produits pour projeter les données issues des bases de données présentes ici. </a:t>
            </a:r>
          </a:p>
        </p:txBody>
      </p:sp>
      <p:sp>
        <p:nvSpPr>
          <p:cNvPr id="4" name="Espace réservé du numéro de diapositive 3">
            <a:extLst>
              <a:ext uri="{FF2B5EF4-FFF2-40B4-BE49-F238E27FC236}">
                <a16:creationId xmlns:a16="http://schemas.microsoft.com/office/drawing/2014/main" id="{CF52863D-283D-C17B-B86C-06DD5B824E22}"/>
              </a:ext>
            </a:extLst>
          </p:cNvPr>
          <p:cNvSpPr>
            <a:spLocks noGrp="1"/>
          </p:cNvSpPr>
          <p:nvPr>
            <p:ph type="sldNum" sz="quarter" idx="5"/>
          </p:nvPr>
        </p:nvSpPr>
        <p:spPr/>
        <p:txBody>
          <a:bodyPr/>
          <a:lstStyle/>
          <a:p>
            <a:fld id="{1CAF7161-B864-41FA-877C-D4860092FA8A}" type="slidenum">
              <a:rPr lang="fr-FR" smtClean="0"/>
              <a:t>6</a:t>
            </a:fld>
            <a:endParaRPr lang="fr-FR"/>
          </a:p>
        </p:txBody>
      </p:sp>
    </p:spTree>
    <p:extLst>
      <p:ext uri="{BB962C8B-B14F-4D97-AF65-F5344CB8AC3E}">
        <p14:creationId xmlns:p14="http://schemas.microsoft.com/office/powerpoint/2010/main" val="3056196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6C14D-77AE-B955-13EB-4109EDF616A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27DCCB6-A09A-7DCD-4E74-1CAF05593EA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B8BC7E1-0E40-1324-CC97-E3B8AA30C9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PRESENTE PAR : Rachel, HQE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a:t>+ Rachel pour la partie Test HQE Performance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a:p>
          <a:p>
            <a:pPr marL="0" marR="0" lvl="0" indent="0" algn="l" defTabSz="914400" rtl="0" eaLnBrk="1" fontAlgn="auto" latinLnBrk="0" hangingPunct="1">
              <a:lnSpc>
                <a:spcPct val="100000"/>
              </a:lnSpc>
              <a:spcBef>
                <a:spcPts val="0"/>
              </a:spcBef>
              <a:spcAft>
                <a:spcPts val="0"/>
              </a:spcAft>
              <a:buClrTx/>
              <a:buSzTx/>
              <a:buFontTx/>
              <a:buNone/>
              <a:tabLst/>
              <a:defRPr/>
            </a:pPr>
            <a:r>
              <a:rPr lang="fr-FR"/>
              <a:t>La valeur ajoutée : la validation par les interlocuteurs d’HQE</a:t>
            </a:r>
          </a:p>
        </p:txBody>
      </p:sp>
      <p:sp>
        <p:nvSpPr>
          <p:cNvPr id="4" name="Espace réservé du numéro de diapositive 3">
            <a:extLst>
              <a:ext uri="{FF2B5EF4-FFF2-40B4-BE49-F238E27FC236}">
                <a16:creationId xmlns:a16="http://schemas.microsoft.com/office/drawing/2014/main" id="{EB51BC81-C7CB-5442-90EC-DAB5FA981453}"/>
              </a:ext>
            </a:extLst>
          </p:cNvPr>
          <p:cNvSpPr>
            <a:spLocks noGrp="1"/>
          </p:cNvSpPr>
          <p:nvPr>
            <p:ph type="sldNum" sz="quarter" idx="5"/>
          </p:nvPr>
        </p:nvSpPr>
        <p:spPr/>
        <p:txBody>
          <a:bodyPr/>
          <a:lstStyle/>
          <a:p>
            <a:fld id="{1CAF7161-B864-41FA-877C-D4860092FA8A}" type="slidenum">
              <a:rPr lang="fr-FR" smtClean="0"/>
              <a:t>7</a:t>
            </a:fld>
            <a:endParaRPr lang="fr-FR"/>
          </a:p>
        </p:txBody>
      </p:sp>
    </p:spTree>
    <p:extLst>
      <p:ext uri="{BB962C8B-B14F-4D97-AF65-F5344CB8AC3E}">
        <p14:creationId xmlns:p14="http://schemas.microsoft.com/office/powerpoint/2010/main" val="1246909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46CE5-B617-1AE6-E50B-22BA848FE68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BD1222A-66F1-0CC3-992F-AFB5CA6F57A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BDBCF35-81DF-E35C-23A5-960A4941F4F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PRESENTE PAR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a:p>
          <a:p>
            <a:pPr marL="0" marR="0" lvl="0" indent="0" algn="l" defTabSz="914400" rtl="0" eaLnBrk="1" fontAlgn="auto" latinLnBrk="0" hangingPunct="1">
              <a:lnSpc>
                <a:spcPct val="100000"/>
              </a:lnSpc>
              <a:spcBef>
                <a:spcPts val="0"/>
              </a:spcBef>
              <a:spcAft>
                <a:spcPts val="0"/>
              </a:spcAft>
              <a:buClrTx/>
              <a:buSzTx/>
              <a:buFontTx/>
              <a:buNone/>
              <a:tabLst/>
              <a:defRPr/>
            </a:pPr>
            <a:r>
              <a:rPr lang="fr-FR"/>
              <a:t>Inverser la présentation de la slide </a:t>
            </a:r>
          </a:p>
          <a:p>
            <a:endParaRPr lang="fr-FR"/>
          </a:p>
        </p:txBody>
      </p:sp>
      <p:sp>
        <p:nvSpPr>
          <p:cNvPr id="4" name="Espace réservé du numéro de diapositive 3">
            <a:extLst>
              <a:ext uri="{FF2B5EF4-FFF2-40B4-BE49-F238E27FC236}">
                <a16:creationId xmlns:a16="http://schemas.microsoft.com/office/drawing/2014/main" id="{99093C94-01AC-18FF-EB94-C68FD8CF1153}"/>
              </a:ext>
            </a:extLst>
          </p:cNvPr>
          <p:cNvSpPr>
            <a:spLocks noGrp="1"/>
          </p:cNvSpPr>
          <p:nvPr>
            <p:ph type="sldNum" sz="quarter" idx="5"/>
          </p:nvPr>
        </p:nvSpPr>
        <p:spPr/>
        <p:txBody>
          <a:bodyPr/>
          <a:lstStyle/>
          <a:p>
            <a:fld id="{1CAF7161-B864-41FA-877C-D4860092FA8A}" type="slidenum">
              <a:rPr lang="fr-FR" smtClean="0"/>
              <a:t>8</a:t>
            </a:fld>
            <a:endParaRPr lang="fr-FR"/>
          </a:p>
        </p:txBody>
      </p:sp>
    </p:spTree>
    <p:extLst>
      <p:ext uri="{BB962C8B-B14F-4D97-AF65-F5344CB8AC3E}">
        <p14:creationId xmlns:p14="http://schemas.microsoft.com/office/powerpoint/2010/main" val="3644439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PRESENTE PAR : </a:t>
            </a:r>
          </a:p>
        </p:txBody>
      </p:sp>
      <p:sp>
        <p:nvSpPr>
          <p:cNvPr id="4" name="Espace réservé du numéro de diapositive 3"/>
          <p:cNvSpPr>
            <a:spLocks noGrp="1"/>
          </p:cNvSpPr>
          <p:nvPr>
            <p:ph type="sldNum" sz="quarter" idx="5"/>
          </p:nvPr>
        </p:nvSpPr>
        <p:spPr/>
        <p:txBody>
          <a:bodyPr/>
          <a:lstStyle/>
          <a:p>
            <a:fld id="{1CAF7161-B864-41FA-877C-D4860092FA8A}" type="slidenum">
              <a:rPr lang="fr-FR" smtClean="0"/>
              <a:t>9</a:t>
            </a:fld>
            <a:endParaRPr lang="fr-FR"/>
          </a:p>
        </p:txBody>
      </p:sp>
    </p:spTree>
    <p:extLst>
      <p:ext uri="{BB962C8B-B14F-4D97-AF65-F5344CB8AC3E}">
        <p14:creationId xmlns:p14="http://schemas.microsoft.com/office/powerpoint/2010/main" val="30025271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ntact">
    <p:spTree>
      <p:nvGrpSpPr>
        <p:cNvPr id="1" name=""/>
        <p:cNvGrpSpPr/>
        <p:nvPr/>
      </p:nvGrpSpPr>
      <p:grpSpPr>
        <a:xfrm>
          <a:off x="0" y="0"/>
          <a:ext cx="0" cy="0"/>
          <a:chOff x="0" y="0"/>
          <a:chExt cx="0" cy="0"/>
        </a:xfrm>
      </p:grpSpPr>
      <p:grpSp>
        <p:nvGrpSpPr>
          <p:cNvPr id="9" name="Groupe 8">
            <a:extLst>
              <a:ext uri="{FF2B5EF4-FFF2-40B4-BE49-F238E27FC236}">
                <a16:creationId xmlns:a16="http://schemas.microsoft.com/office/drawing/2014/main" id="{52D303E9-55C9-4DF8-B1FA-2A1319E66CD3}"/>
              </a:ext>
            </a:extLst>
          </p:cNvPr>
          <p:cNvGrpSpPr/>
          <p:nvPr userDrawn="1"/>
        </p:nvGrpSpPr>
        <p:grpSpPr>
          <a:xfrm>
            <a:off x="4675635" y="5374004"/>
            <a:ext cx="2840721" cy="756355"/>
            <a:chOff x="4880997" y="5923844"/>
            <a:chExt cx="3131451" cy="833741"/>
          </a:xfrm>
        </p:grpSpPr>
        <p:pic>
          <p:nvPicPr>
            <p:cNvPr id="12" name="Image 11" descr="Une image contenant texte&#10;&#10;Description générée automatiquement">
              <a:extLst>
                <a:ext uri="{FF2B5EF4-FFF2-40B4-BE49-F238E27FC236}">
                  <a16:creationId xmlns:a16="http://schemas.microsoft.com/office/drawing/2014/main" id="{A7956FDD-555D-4DD1-8A6F-1462C9E1B0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80997" y="5977787"/>
              <a:ext cx="1865207" cy="751682"/>
            </a:xfrm>
            <a:prstGeom prst="rect">
              <a:avLst/>
            </a:prstGeom>
          </p:spPr>
        </p:pic>
        <p:pic>
          <p:nvPicPr>
            <p:cNvPr id="4" name="Image 3">
              <a:extLst>
                <a:ext uri="{FF2B5EF4-FFF2-40B4-BE49-F238E27FC236}">
                  <a16:creationId xmlns:a16="http://schemas.microsoft.com/office/drawing/2014/main" id="{F01D4734-201F-47DB-8F69-44155D16DF9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746204" y="5923844"/>
              <a:ext cx="1266244" cy="833741"/>
            </a:xfrm>
            <a:prstGeom prst="rect">
              <a:avLst/>
            </a:prstGeom>
          </p:spPr>
        </p:pic>
      </p:grpSp>
      <p:sp>
        <p:nvSpPr>
          <p:cNvPr id="5" name="ZoneTexte 4">
            <a:extLst>
              <a:ext uri="{FF2B5EF4-FFF2-40B4-BE49-F238E27FC236}">
                <a16:creationId xmlns:a16="http://schemas.microsoft.com/office/drawing/2014/main" id="{8739728E-8918-4180-BDF3-7702F8C520F6}"/>
              </a:ext>
            </a:extLst>
          </p:cNvPr>
          <p:cNvSpPr txBox="1"/>
          <p:nvPr userDrawn="1"/>
        </p:nvSpPr>
        <p:spPr>
          <a:xfrm>
            <a:off x="5213172" y="6342993"/>
            <a:ext cx="1765662" cy="338106"/>
          </a:xfrm>
          <a:prstGeom prst="rect">
            <a:avLst/>
          </a:prstGeom>
          <a:noFill/>
        </p:spPr>
        <p:txBody>
          <a:bodyPr wrap="square" rtlCol="0">
            <a:spAutoFit/>
          </a:bodyPr>
          <a:lstStyle/>
          <a:p>
            <a:pPr algn="ctr"/>
            <a:r>
              <a:rPr lang="fr-FR" sz="1597">
                <a:latin typeface="Abadi Extra Light" panose="020B0204020104020204" pitchFamily="34" charset="0"/>
              </a:rPr>
              <a:t>aialifedesigners.fr</a:t>
            </a:r>
          </a:p>
        </p:txBody>
      </p:sp>
      <p:sp>
        <p:nvSpPr>
          <p:cNvPr id="7" name="ZoneTexte 6">
            <a:extLst>
              <a:ext uri="{FF2B5EF4-FFF2-40B4-BE49-F238E27FC236}">
                <a16:creationId xmlns:a16="http://schemas.microsoft.com/office/drawing/2014/main" id="{5C4EB901-11CC-49FC-899E-55257CF372DF}"/>
              </a:ext>
            </a:extLst>
          </p:cNvPr>
          <p:cNvSpPr txBox="1"/>
          <p:nvPr userDrawn="1"/>
        </p:nvSpPr>
        <p:spPr>
          <a:xfrm>
            <a:off x="5223344" y="2601108"/>
            <a:ext cx="1745303" cy="866071"/>
          </a:xfrm>
          <a:prstGeom prst="rect">
            <a:avLst/>
          </a:prstGeom>
          <a:noFill/>
        </p:spPr>
        <p:txBody>
          <a:bodyPr wrap="square" rtlCol="0">
            <a:spAutoFit/>
          </a:bodyPr>
          <a:lstStyle/>
          <a:p>
            <a:pPr algn="ctr"/>
            <a:r>
              <a:rPr lang="fr-FR" sz="5028">
                <a:latin typeface="Abadi Extra Light" panose="020B0204020104020204" pitchFamily="34" charset="0"/>
              </a:rPr>
              <a:t>Merci</a:t>
            </a:r>
          </a:p>
        </p:txBody>
      </p:sp>
      <p:sp>
        <p:nvSpPr>
          <p:cNvPr id="11" name="ZoneTexte 10">
            <a:extLst>
              <a:ext uri="{FF2B5EF4-FFF2-40B4-BE49-F238E27FC236}">
                <a16:creationId xmlns:a16="http://schemas.microsoft.com/office/drawing/2014/main" id="{9D6988B7-BB6C-4D5F-B1B7-5680007A0541}"/>
              </a:ext>
            </a:extLst>
          </p:cNvPr>
          <p:cNvSpPr txBox="1"/>
          <p:nvPr userDrawn="1"/>
        </p:nvSpPr>
        <p:spPr>
          <a:xfrm>
            <a:off x="5532359" y="3425897"/>
            <a:ext cx="1127278" cy="401777"/>
          </a:xfrm>
          <a:prstGeom prst="rect">
            <a:avLst/>
          </a:prstGeom>
          <a:noFill/>
        </p:spPr>
        <p:txBody>
          <a:bodyPr wrap="square" rtlCol="0">
            <a:spAutoFit/>
          </a:bodyPr>
          <a:lstStyle/>
          <a:p>
            <a:pPr algn="ctr"/>
            <a:r>
              <a:rPr lang="fr-FR" sz="2011" b="1">
                <a:latin typeface="Abadi Extra Light" panose="020B0204020104020204" pitchFamily="34" charset="0"/>
              </a:rPr>
              <a:t>Contact</a:t>
            </a:r>
            <a:endParaRPr lang="fr-FR" sz="2011">
              <a:latin typeface="Abadi Extra Light" panose="020B0204020104020204" pitchFamily="34" charset="0"/>
            </a:endParaRPr>
          </a:p>
        </p:txBody>
      </p:sp>
      <p:sp>
        <p:nvSpPr>
          <p:cNvPr id="3" name="Espace réservé du texte 2">
            <a:extLst>
              <a:ext uri="{FF2B5EF4-FFF2-40B4-BE49-F238E27FC236}">
                <a16:creationId xmlns:a16="http://schemas.microsoft.com/office/drawing/2014/main" id="{F44A5AB7-DCA9-4179-8553-B87055A5E0DB}"/>
              </a:ext>
            </a:extLst>
          </p:cNvPr>
          <p:cNvSpPr>
            <a:spLocks noGrp="1"/>
          </p:cNvSpPr>
          <p:nvPr userDrawn="1">
            <p:ph type="body" sz="quarter" idx="10" hasCustomPrompt="1"/>
          </p:nvPr>
        </p:nvSpPr>
        <p:spPr>
          <a:xfrm>
            <a:off x="4367864" y="3876755"/>
            <a:ext cx="3456272" cy="1284615"/>
          </a:xfrm>
        </p:spPr>
        <p:txBody>
          <a:bodyPr anchor="t"/>
          <a:lstStyle>
            <a:lvl1pPr marL="0" indent="0" algn="ctr">
              <a:spcBef>
                <a:spcPts val="0"/>
              </a:spcBef>
              <a:spcAft>
                <a:spcPts val="363"/>
              </a:spcAft>
              <a:buNone/>
              <a:defRPr/>
            </a:lvl1pPr>
          </a:lstStyle>
          <a:p>
            <a:pPr lvl="0"/>
            <a:r>
              <a:rPr lang="fr-FR"/>
              <a:t>Votre nom</a:t>
            </a:r>
          </a:p>
          <a:p>
            <a:pPr lvl="0"/>
            <a:r>
              <a:rPr lang="fr-FR"/>
              <a:t>Votre e-mail</a:t>
            </a:r>
          </a:p>
          <a:p>
            <a:pPr lvl="0"/>
            <a:r>
              <a:rPr lang="fr-FR"/>
              <a:t>Votre N° de téléphone</a:t>
            </a:r>
          </a:p>
        </p:txBody>
      </p:sp>
    </p:spTree>
    <p:extLst>
      <p:ext uri="{BB962C8B-B14F-4D97-AF65-F5344CB8AC3E}">
        <p14:creationId xmlns:p14="http://schemas.microsoft.com/office/powerpoint/2010/main" val="3509143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sposition_pastilles_doré">
    <p:spTree>
      <p:nvGrpSpPr>
        <p:cNvPr id="1" name=""/>
        <p:cNvGrpSpPr/>
        <p:nvPr/>
      </p:nvGrpSpPr>
      <p:grpSpPr>
        <a:xfrm>
          <a:off x="0" y="0"/>
          <a:ext cx="0" cy="0"/>
          <a:chOff x="0" y="0"/>
          <a:chExt cx="0" cy="0"/>
        </a:xfrm>
      </p:grpSpPr>
      <p:sp>
        <p:nvSpPr>
          <p:cNvPr id="18" name="Ellipse 17">
            <a:extLst>
              <a:ext uri="{FF2B5EF4-FFF2-40B4-BE49-F238E27FC236}">
                <a16:creationId xmlns:a16="http://schemas.microsoft.com/office/drawing/2014/main" id="{E0785052-36EC-495D-855F-1462D84714FC}"/>
              </a:ext>
            </a:extLst>
          </p:cNvPr>
          <p:cNvSpPr/>
          <p:nvPr/>
        </p:nvSpPr>
        <p:spPr>
          <a:xfrm>
            <a:off x="568326" y="343102"/>
            <a:ext cx="487203" cy="487216"/>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sz="1633">
              <a:latin typeface="Abadi Extra Light" panose="020B0204020104020204" pitchFamily="34" charset="0"/>
            </a:endParaRPr>
          </a:p>
        </p:txBody>
      </p:sp>
      <p:sp>
        <p:nvSpPr>
          <p:cNvPr id="19" name="Titre 1">
            <a:extLst>
              <a:ext uri="{FF2B5EF4-FFF2-40B4-BE49-F238E27FC236}">
                <a16:creationId xmlns:a16="http://schemas.microsoft.com/office/drawing/2014/main" id="{6A22BE94-9F67-463A-BA36-5C1039B034C1}"/>
              </a:ext>
            </a:extLst>
          </p:cNvPr>
          <p:cNvSpPr>
            <a:spLocks noGrp="1"/>
          </p:cNvSpPr>
          <p:nvPr>
            <p:ph type="title" hasCustomPrompt="1"/>
          </p:nvPr>
        </p:nvSpPr>
        <p:spPr>
          <a:xfrm>
            <a:off x="687814" y="355068"/>
            <a:ext cx="10515600" cy="463286"/>
          </a:xfrm>
          <a:prstGeom prst="rect">
            <a:avLst/>
          </a:prstGeom>
        </p:spPr>
        <p:txBody>
          <a:bodyPr anchor="ctr"/>
          <a:lstStyle>
            <a:lvl1pPr>
              <a:defRPr lang="fr-FR" dirty="0"/>
            </a:lvl1pPr>
          </a:lstStyle>
          <a:p>
            <a:r>
              <a:rPr lang="fr-FR"/>
              <a:t>AJOUTEZ UN TITRE / Ajoutez un sous-titre</a:t>
            </a:r>
          </a:p>
        </p:txBody>
      </p:sp>
      <p:sp>
        <p:nvSpPr>
          <p:cNvPr id="2" name="Ellipse 1">
            <a:extLst>
              <a:ext uri="{FF2B5EF4-FFF2-40B4-BE49-F238E27FC236}">
                <a16:creationId xmlns:a16="http://schemas.microsoft.com/office/drawing/2014/main" id="{0685348B-9125-4C25-B73D-909BADF9D672}"/>
              </a:ext>
            </a:extLst>
          </p:cNvPr>
          <p:cNvSpPr/>
          <p:nvPr/>
        </p:nvSpPr>
        <p:spPr>
          <a:xfrm>
            <a:off x="1676128" y="2011891"/>
            <a:ext cx="1417072" cy="141710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3">
              <a:latin typeface="Abadi Extra Light" panose="020B0204020104020204" pitchFamily="34" charset="0"/>
            </a:endParaRPr>
          </a:p>
        </p:txBody>
      </p:sp>
      <p:sp>
        <p:nvSpPr>
          <p:cNvPr id="24" name="Espace réservé du contenu 14">
            <a:extLst>
              <a:ext uri="{FF2B5EF4-FFF2-40B4-BE49-F238E27FC236}">
                <a16:creationId xmlns:a16="http://schemas.microsoft.com/office/drawing/2014/main" id="{C1330830-A1C8-4899-9DA8-10368D3C37CD}"/>
              </a:ext>
            </a:extLst>
          </p:cNvPr>
          <p:cNvSpPr>
            <a:spLocks noGrp="1"/>
          </p:cNvSpPr>
          <p:nvPr>
            <p:ph sz="quarter" idx="20" hasCustomPrompt="1"/>
          </p:nvPr>
        </p:nvSpPr>
        <p:spPr>
          <a:xfrm>
            <a:off x="1484636" y="1906894"/>
            <a:ext cx="1764307" cy="1627103"/>
          </a:xfrm>
          <a:prstGeom prst="rect">
            <a:avLst/>
          </a:prstGeom>
        </p:spPr>
        <p:txBody>
          <a:bodyPr anchor="ctr"/>
          <a:lstStyle>
            <a:lvl1pPr marL="0" indent="0" algn="ctr">
              <a:buNone/>
              <a:defRPr lang="fr-FR" dirty="0"/>
            </a:lvl1pPr>
          </a:lstStyle>
          <a:p>
            <a:pPr lvl="0"/>
            <a:r>
              <a:rPr lang="fr-FR"/>
              <a:t>Picto : cliquez sur le 8e icone (feuille)</a:t>
            </a:r>
          </a:p>
        </p:txBody>
      </p:sp>
      <p:sp>
        <p:nvSpPr>
          <p:cNvPr id="20" name="Ellipse 19">
            <a:extLst>
              <a:ext uri="{FF2B5EF4-FFF2-40B4-BE49-F238E27FC236}">
                <a16:creationId xmlns:a16="http://schemas.microsoft.com/office/drawing/2014/main" id="{A7091307-4A6D-476B-ABAA-827575648E8D}"/>
              </a:ext>
            </a:extLst>
          </p:cNvPr>
          <p:cNvSpPr/>
          <p:nvPr/>
        </p:nvSpPr>
        <p:spPr>
          <a:xfrm>
            <a:off x="5405337" y="2011891"/>
            <a:ext cx="1417072" cy="141710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3">
              <a:latin typeface="Abadi Extra Light" panose="020B0204020104020204" pitchFamily="34" charset="0"/>
            </a:endParaRPr>
          </a:p>
        </p:txBody>
      </p:sp>
      <p:sp>
        <p:nvSpPr>
          <p:cNvPr id="21" name="Espace réservé du contenu 14">
            <a:extLst>
              <a:ext uri="{FF2B5EF4-FFF2-40B4-BE49-F238E27FC236}">
                <a16:creationId xmlns:a16="http://schemas.microsoft.com/office/drawing/2014/main" id="{86972B6C-6F39-42A4-ADDB-9A9D14FC9174}"/>
              </a:ext>
            </a:extLst>
          </p:cNvPr>
          <p:cNvSpPr>
            <a:spLocks noGrp="1"/>
          </p:cNvSpPr>
          <p:nvPr>
            <p:ph sz="quarter" idx="21" hasCustomPrompt="1"/>
          </p:nvPr>
        </p:nvSpPr>
        <p:spPr>
          <a:xfrm>
            <a:off x="5213846" y="1906894"/>
            <a:ext cx="1764307" cy="1627103"/>
          </a:xfrm>
          <a:prstGeom prst="rect">
            <a:avLst/>
          </a:prstGeom>
        </p:spPr>
        <p:txBody>
          <a:bodyPr anchor="ctr"/>
          <a:lstStyle>
            <a:lvl1pPr marL="0" indent="0" algn="ctr">
              <a:buNone/>
              <a:defRPr lang="fr-FR" dirty="0"/>
            </a:lvl1pPr>
          </a:lstStyle>
          <a:p>
            <a:pPr lvl="0"/>
            <a:r>
              <a:rPr lang="fr-FR"/>
              <a:t>Picto : cliquez sur le 8e icone (feuille)</a:t>
            </a:r>
          </a:p>
        </p:txBody>
      </p:sp>
      <p:sp>
        <p:nvSpPr>
          <p:cNvPr id="22" name="Ellipse 21">
            <a:extLst>
              <a:ext uri="{FF2B5EF4-FFF2-40B4-BE49-F238E27FC236}">
                <a16:creationId xmlns:a16="http://schemas.microsoft.com/office/drawing/2014/main" id="{78D0898F-9C59-4FD9-9B7A-2DB7F13562F6}"/>
              </a:ext>
            </a:extLst>
          </p:cNvPr>
          <p:cNvSpPr/>
          <p:nvPr/>
        </p:nvSpPr>
        <p:spPr>
          <a:xfrm>
            <a:off x="9134549" y="2011891"/>
            <a:ext cx="1417072" cy="141710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3">
              <a:latin typeface="Abadi Extra Light" panose="020B0204020104020204" pitchFamily="34" charset="0"/>
            </a:endParaRPr>
          </a:p>
        </p:txBody>
      </p:sp>
      <p:sp>
        <p:nvSpPr>
          <p:cNvPr id="23" name="Espace réservé du contenu 14">
            <a:extLst>
              <a:ext uri="{FF2B5EF4-FFF2-40B4-BE49-F238E27FC236}">
                <a16:creationId xmlns:a16="http://schemas.microsoft.com/office/drawing/2014/main" id="{C2E5D9DA-6C63-4DAA-B328-236482AB9608}"/>
              </a:ext>
            </a:extLst>
          </p:cNvPr>
          <p:cNvSpPr>
            <a:spLocks noGrp="1"/>
          </p:cNvSpPr>
          <p:nvPr>
            <p:ph sz="quarter" idx="22" hasCustomPrompt="1"/>
          </p:nvPr>
        </p:nvSpPr>
        <p:spPr>
          <a:xfrm>
            <a:off x="8943058" y="1906894"/>
            <a:ext cx="1764307" cy="1627103"/>
          </a:xfrm>
          <a:prstGeom prst="rect">
            <a:avLst/>
          </a:prstGeom>
        </p:spPr>
        <p:txBody>
          <a:bodyPr anchor="ctr"/>
          <a:lstStyle>
            <a:lvl1pPr marL="0" indent="0" algn="ctr">
              <a:buNone/>
              <a:defRPr lang="fr-FR" dirty="0"/>
            </a:lvl1pPr>
          </a:lstStyle>
          <a:p>
            <a:pPr lvl="0"/>
            <a:r>
              <a:rPr lang="fr-FR"/>
              <a:t>Picto : cliquez sur le 8e icone (feuille)</a:t>
            </a:r>
          </a:p>
        </p:txBody>
      </p:sp>
      <p:sp>
        <p:nvSpPr>
          <p:cNvPr id="13" name="Espace réservé du texte 19">
            <a:extLst>
              <a:ext uri="{FF2B5EF4-FFF2-40B4-BE49-F238E27FC236}">
                <a16:creationId xmlns:a16="http://schemas.microsoft.com/office/drawing/2014/main" id="{9057D180-5BC3-4F74-8004-022D482838E5}"/>
              </a:ext>
            </a:extLst>
          </p:cNvPr>
          <p:cNvSpPr>
            <a:spLocks noGrp="1"/>
          </p:cNvSpPr>
          <p:nvPr>
            <p:ph type="body" sz="quarter" idx="15" hasCustomPrompt="1"/>
          </p:nvPr>
        </p:nvSpPr>
        <p:spPr>
          <a:xfrm>
            <a:off x="1114648" y="3710593"/>
            <a:ext cx="2417620" cy="1494826"/>
          </a:xfrm>
          <a:prstGeom prst="rect">
            <a:avLst/>
          </a:prstGeom>
        </p:spPr>
        <p:txBody>
          <a:bodyPr/>
          <a:lstStyle>
            <a:lvl1pPr marL="0" indent="0">
              <a:lnSpc>
                <a:spcPct val="100000"/>
              </a:lnSpc>
              <a:spcBef>
                <a:spcPts val="0"/>
              </a:spcBef>
              <a:spcAft>
                <a:spcPts val="363"/>
              </a:spcAft>
              <a:buNone/>
              <a:defRPr lang="fr-FR" dirty="0"/>
            </a:lvl1pPr>
          </a:lstStyle>
          <a:p>
            <a:pPr lvl="0"/>
            <a:r>
              <a:rPr lang="fr-FR"/>
              <a:t>Mots clefs</a:t>
            </a:r>
          </a:p>
          <a:p>
            <a:pPr lvl="0"/>
            <a:r>
              <a:rPr lang="fr-FR"/>
              <a:t>Mots clefs</a:t>
            </a:r>
          </a:p>
          <a:p>
            <a:pPr lvl="0"/>
            <a:r>
              <a:rPr lang="fr-FR"/>
              <a:t>Mots clefs</a:t>
            </a:r>
          </a:p>
        </p:txBody>
      </p:sp>
      <p:sp>
        <p:nvSpPr>
          <p:cNvPr id="14" name="Espace réservé du texte 19">
            <a:extLst>
              <a:ext uri="{FF2B5EF4-FFF2-40B4-BE49-F238E27FC236}">
                <a16:creationId xmlns:a16="http://schemas.microsoft.com/office/drawing/2014/main" id="{BF82F6BC-A4EE-417A-AED4-E8151A4E62C6}"/>
              </a:ext>
            </a:extLst>
          </p:cNvPr>
          <p:cNvSpPr>
            <a:spLocks noGrp="1"/>
          </p:cNvSpPr>
          <p:nvPr>
            <p:ph type="body" sz="quarter" idx="23" hasCustomPrompt="1"/>
          </p:nvPr>
        </p:nvSpPr>
        <p:spPr>
          <a:xfrm>
            <a:off x="4887189" y="3710593"/>
            <a:ext cx="2417620" cy="1494826"/>
          </a:xfrm>
          <a:prstGeom prst="rect">
            <a:avLst/>
          </a:prstGeom>
        </p:spPr>
        <p:txBody>
          <a:bodyPr/>
          <a:lstStyle>
            <a:lvl1pPr marL="0" indent="0">
              <a:lnSpc>
                <a:spcPct val="100000"/>
              </a:lnSpc>
              <a:spcBef>
                <a:spcPts val="0"/>
              </a:spcBef>
              <a:spcAft>
                <a:spcPts val="363"/>
              </a:spcAft>
              <a:buNone/>
              <a:defRPr lang="fr-FR" dirty="0"/>
            </a:lvl1pPr>
          </a:lstStyle>
          <a:p>
            <a:pPr lvl="0"/>
            <a:r>
              <a:rPr lang="fr-FR"/>
              <a:t>Mots clefs</a:t>
            </a:r>
          </a:p>
          <a:p>
            <a:pPr lvl="0"/>
            <a:r>
              <a:rPr lang="fr-FR"/>
              <a:t>Mots clefs</a:t>
            </a:r>
          </a:p>
          <a:p>
            <a:pPr lvl="0"/>
            <a:r>
              <a:rPr lang="fr-FR"/>
              <a:t>Mots clefs</a:t>
            </a:r>
          </a:p>
        </p:txBody>
      </p:sp>
      <p:sp>
        <p:nvSpPr>
          <p:cNvPr id="15" name="Espace réservé du texte 19">
            <a:extLst>
              <a:ext uri="{FF2B5EF4-FFF2-40B4-BE49-F238E27FC236}">
                <a16:creationId xmlns:a16="http://schemas.microsoft.com/office/drawing/2014/main" id="{4F82E386-1550-4C1F-94EC-18A36FE839B0}"/>
              </a:ext>
            </a:extLst>
          </p:cNvPr>
          <p:cNvSpPr>
            <a:spLocks noGrp="1"/>
          </p:cNvSpPr>
          <p:nvPr>
            <p:ph type="body" sz="quarter" idx="24" hasCustomPrompt="1"/>
          </p:nvPr>
        </p:nvSpPr>
        <p:spPr>
          <a:xfrm>
            <a:off x="8659732" y="3714236"/>
            <a:ext cx="2417620" cy="1494826"/>
          </a:xfrm>
          <a:prstGeom prst="rect">
            <a:avLst/>
          </a:prstGeom>
        </p:spPr>
        <p:txBody>
          <a:bodyPr/>
          <a:lstStyle>
            <a:lvl1pPr marL="0" indent="0">
              <a:lnSpc>
                <a:spcPct val="100000"/>
              </a:lnSpc>
              <a:spcBef>
                <a:spcPts val="0"/>
              </a:spcBef>
              <a:spcAft>
                <a:spcPts val="363"/>
              </a:spcAft>
              <a:buNone/>
              <a:defRPr lang="fr-FR" dirty="0"/>
            </a:lvl1pPr>
          </a:lstStyle>
          <a:p>
            <a:pPr lvl="0"/>
            <a:r>
              <a:rPr lang="fr-FR"/>
              <a:t>Mots clefs</a:t>
            </a:r>
          </a:p>
          <a:p>
            <a:pPr lvl="0"/>
            <a:r>
              <a:rPr lang="fr-FR"/>
              <a:t>Mots clefs</a:t>
            </a:r>
          </a:p>
          <a:p>
            <a:pPr lvl="0"/>
            <a:r>
              <a:rPr lang="fr-FR"/>
              <a:t>Mots clefs</a:t>
            </a:r>
          </a:p>
        </p:txBody>
      </p:sp>
    </p:spTree>
    <p:extLst>
      <p:ext uri="{BB962C8B-B14F-4D97-AF65-F5344CB8AC3E}">
        <p14:creationId xmlns:p14="http://schemas.microsoft.com/office/powerpoint/2010/main" val="3587029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sposition_2/3-1/3_doré">
    <p:spTree>
      <p:nvGrpSpPr>
        <p:cNvPr id="1" name=""/>
        <p:cNvGrpSpPr/>
        <p:nvPr/>
      </p:nvGrpSpPr>
      <p:grpSpPr>
        <a:xfrm>
          <a:off x="0" y="0"/>
          <a:ext cx="0" cy="0"/>
          <a:chOff x="0" y="0"/>
          <a:chExt cx="0" cy="0"/>
        </a:xfrm>
      </p:grpSpPr>
      <p:sp>
        <p:nvSpPr>
          <p:cNvPr id="8" name="Ellipse 7">
            <a:extLst>
              <a:ext uri="{FF2B5EF4-FFF2-40B4-BE49-F238E27FC236}">
                <a16:creationId xmlns:a16="http://schemas.microsoft.com/office/drawing/2014/main" id="{5EA0A76E-52B9-4512-9992-6FAF1993C49B}"/>
              </a:ext>
            </a:extLst>
          </p:cNvPr>
          <p:cNvSpPr/>
          <p:nvPr/>
        </p:nvSpPr>
        <p:spPr>
          <a:xfrm>
            <a:off x="568326" y="343102"/>
            <a:ext cx="487203" cy="487216"/>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sz="1633">
              <a:latin typeface="Abadi Extra Light" panose="020B0204020104020204" pitchFamily="34" charset="0"/>
            </a:endParaRPr>
          </a:p>
        </p:txBody>
      </p:sp>
      <p:sp>
        <p:nvSpPr>
          <p:cNvPr id="12" name="Espace réservé du contenu 11">
            <a:extLst>
              <a:ext uri="{FF2B5EF4-FFF2-40B4-BE49-F238E27FC236}">
                <a16:creationId xmlns:a16="http://schemas.microsoft.com/office/drawing/2014/main" id="{E784E8A1-DA5F-4519-94C8-C73FB0C259D9}"/>
              </a:ext>
            </a:extLst>
          </p:cNvPr>
          <p:cNvSpPr>
            <a:spLocks noGrp="1"/>
          </p:cNvSpPr>
          <p:nvPr>
            <p:ph sz="quarter" idx="12" hasCustomPrompt="1"/>
          </p:nvPr>
        </p:nvSpPr>
        <p:spPr>
          <a:xfrm>
            <a:off x="8523289" y="1314450"/>
            <a:ext cx="3100387" cy="4618038"/>
          </a:xfrm>
          <a:prstGeom prst="rect">
            <a:avLst/>
          </a:prstGeom>
        </p:spPr>
        <p:txBody>
          <a:bodyPr/>
          <a:lstStyle>
            <a:lvl1pPr marL="0" indent="0">
              <a:buNone/>
              <a:defRPr lang="fr-FR" dirty="0"/>
            </a:lvl1pPr>
          </a:lstStyle>
          <a:p>
            <a:pPr lvl="0"/>
            <a:r>
              <a:rPr lang="fr-FR"/>
              <a:t>Insérez du texte ou une image</a:t>
            </a:r>
          </a:p>
        </p:txBody>
      </p:sp>
      <p:sp>
        <p:nvSpPr>
          <p:cNvPr id="6" name="Espace réservé pour une image  5">
            <a:extLst>
              <a:ext uri="{FF2B5EF4-FFF2-40B4-BE49-F238E27FC236}">
                <a16:creationId xmlns:a16="http://schemas.microsoft.com/office/drawing/2014/main" id="{D8267871-1B88-420E-B2EE-F248B0A4FB02}"/>
              </a:ext>
            </a:extLst>
          </p:cNvPr>
          <p:cNvSpPr>
            <a:spLocks noGrp="1"/>
          </p:cNvSpPr>
          <p:nvPr>
            <p:ph type="pic" sz="quarter" idx="10" hasCustomPrompt="1"/>
          </p:nvPr>
        </p:nvSpPr>
        <p:spPr>
          <a:xfrm>
            <a:off x="568326" y="1314450"/>
            <a:ext cx="7726362" cy="4618038"/>
          </a:xfrm>
          <a:prstGeom prst="rect">
            <a:avLst/>
          </a:prstGeom>
        </p:spPr>
        <p:txBody>
          <a:bodyPr/>
          <a:lstStyle>
            <a:lvl1pPr marL="0" indent="0">
              <a:buNone/>
              <a:defRPr lang="fr-FR" dirty="0"/>
            </a:lvl1pPr>
          </a:lstStyle>
          <a:p>
            <a:r>
              <a:rPr lang="fr-FR"/>
              <a:t>Insérez une image</a:t>
            </a:r>
          </a:p>
        </p:txBody>
      </p:sp>
      <p:sp>
        <p:nvSpPr>
          <p:cNvPr id="2" name="Titre 1">
            <a:extLst>
              <a:ext uri="{FF2B5EF4-FFF2-40B4-BE49-F238E27FC236}">
                <a16:creationId xmlns:a16="http://schemas.microsoft.com/office/drawing/2014/main" id="{7BE9BE97-BE08-4985-B3FA-32189C3B3258}"/>
              </a:ext>
            </a:extLst>
          </p:cNvPr>
          <p:cNvSpPr>
            <a:spLocks noGrp="1"/>
          </p:cNvSpPr>
          <p:nvPr>
            <p:ph type="title" hasCustomPrompt="1"/>
          </p:nvPr>
        </p:nvSpPr>
        <p:spPr>
          <a:xfrm>
            <a:off x="687814" y="355068"/>
            <a:ext cx="10515600" cy="463286"/>
          </a:xfrm>
          <a:prstGeom prst="rect">
            <a:avLst/>
          </a:prstGeom>
        </p:spPr>
        <p:txBody>
          <a:bodyPr anchor="ctr"/>
          <a:lstStyle>
            <a:lvl1pPr>
              <a:defRPr lang="fr-FR" dirty="0"/>
            </a:lvl1pPr>
          </a:lstStyle>
          <a:p>
            <a:r>
              <a:rPr lang="fr-FR"/>
              <a:t>AJOUTEZ UN TITRE / Ajoutez un sous-titre</a:t>
            </a:r>
          </a:p>
        </p:txBody>
      </p:sp>
      <p:sp>
        <p:nvSpPr>
          <p:cNvPr id="3" name="Rectangle 2">
            <a:extLst>
              <a:ext uri="{FF2B5EF4-FFF2-40B4-BE49-F238E27FC236}">
                <a16:creationId xmlns:a16="http://schemas.microsoft.com/office/drawing/2014/main" id="{048E5B40-3ADF-E18A-443B-620408225376}"/>
              </a:ext>
            </a:extLst>
          </p:cNvPr>
          <p:cNvSpPr/>
          <p:nvPr userDrawn="1"/>
        </p:nvSpPr>
        <p:spPr>
          <a:xfrm>
            <a:off x="0" y="6108192"/>
            <a:ext cx="12124944" cy="58521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9" name="Groupe 8">
            <a:extLst>
              <a:ext uri="{FF2B5EF4-FFF2-40B4-BE49-F238E27FC236}">
                <a16:creationId xmlns:a16="http://schemas.microsoft.com/office/drawing/2014/main" id="{53834832-D23E-9021-6A32-C36F2E457E87}"/>
              </a:ext>
            </a:extLst>
          </p:cNvPr>
          <p:cNvGrpSpPr>
            <a:grpSpLocks noChangeAspect="1"/>
          </p:cNvGrpSpPr>
          <p:nvPr userDrawn="1"/>
        </p:nvGrpSpPr>
        <p:grpSpPr>
          <a:xfrm>
            <a:off x="4721226" y="6244430"/>
            <a:ext cx="2130006" cy="448978"/>
            <a:chOff x="4486694" y="6096228"/>
            <a:chExt cx="3003651" cy="633131"/>
          </a:xfrm>
        </p:grpSpPr>
        <p:pic>
          <p:nvPicPr>
            <p:cNvPr id="4" name="Image 3" descr="Une image contenant Police, Graphique, texte, typographie">
              <a:extLst>
                <a:ext uri="{FF2B5EF4-FFF2-40B4-BE49-F238E27FC236}">
                  <a16:creationId xmlns:a16="http://schemas.microsoft.com/office/drawing/2014/main" id="{6DE3DA2E-69C7-2827-D63F-E1BC2EFC31D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86694" y="6373933"/>
              <a:ext cx="825140" cy="307778"/>
            </a:xfrm>
            <a:prstGeom prst="rect">
              <a:avLst/>
            </a:prstGeom>
            <a:noFill/>
          </p:spPr>
        </p:pic>
        <p:pic>
          <p:nvPicPr>
            <p:cNvPr id="5" name="Image 4" descr="Une image contenant texte, capture d’écran, Police, Graphique&#10;&#10;Le contenu généré par l’IA peut être incorrect.">
              <a:extLst>
                <a:ext uri="{FF2B5EF4-FFF2-40B4-BE49-F238E27FC236}">
                  <a16:creationId xmlns:a16="http://schemas.microsoft.com/office/drawing/2014/main" id="{7A87F21F-F8EC-9E57-B4BC-32BA2D2EEB7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60487" y="6280489"/>
              <a:ext cx="529858" cy="401222"/>
            </a:xfrm>
            <a:prstGeom prst="rect">
              <a:avLst/>
            </a:prstGeom>
          </p:spPr>
        </p:pic>
        <p:pic>
          <p:nvPicPr>
            <p:cNvPr id="7" name="Image 6" descr="Une image contenant noir, obscurité&#10;&#10;Le contenu généré par l’IA peut être incorrect.">
              <a:extLst>
                <a:ext uri="{FF2B5EF4-FFF2-40B4-BE49-F238E27FC236}">
                  <a16:creationId xmlns:a16="http://schemas.microsoft.com/office/drawing/2014/main" id="{6B5D234C-F855-CF61-6780-74AE03C68D93}"/>
                </a:ext>
              </a:extLst>
            </p:cNvPr>
            <p:cNvPicPr>
              <a:picLocks noChangeAspect="1"/>
            </p:cNvPicPr>
            <p:nvPr userDrawn="1"/>
          </p:nvPicPr>
          <p:blipFill>
            <a:blip r:embed="rId4">
              <a:extLst>
                <a:ext uri="{28A0092B-C50C-407E-A947-70E740481C1C}">
                  <a14:useLocalDpi xmlns:a14="http://schemas.microsoft.com/office/drawing/2010/main" val="0"/>
                </a:ext>
              </a:extLst>
            </a:blip>
            <a:srcRect b="13523"/>
            <a:stretch/>
          </p:blipFill>
          <p:spPr>
            <a:xfrm>
              <a:off x="5517472" y="6096228"/>
              <a:ext cx="1111928" cy="633131"/>
            </a:xfrm>
            <a:prstGeom prst="rect">
              <a:avLst/>
            </a:prstGeom>
          </p:spPr>
        </p:pic>
      </p:grpSp>
      <p:sp>
        <p:nvSpPr>
          <p:cNvPr id="11" name="ZoneTexte 10">
            <a:extLst>
              <a:ext uri="{FF2B5EF4-FFF2-40B4-BE49-F238E27FC236}">
                <a16:creationId xmlns:a16="http://schemas.microsoft.com/office/drawing/2014/main" id="{09E614A4-09E3-3C40-37D0-0CEA896103DC}"/>
              </a:ext>
            </a:extLst>
          </p:cNvPr>
          <p:cNvSpPr txBox="1"/>
          <p:nvPr userDrawn="1"/>
        </p:nvSpPr>
        <p:spPr>
          <a:xfrm>
            <a:off x="11594720" y="6428584"/>
            <a:ext cx="530224" cy="307777"/>
          </a:xfrm>
          <a:prstGeom prst="rect">
            <a:avLst/>
          </a:prstGeom>
          <a:noFill/>
        </p:spPr>
        <p:txBody>
          <a:bodyPr wrap="square">
            <a:spAutoFit/>
          </a:bodyPr>
          <a:lstStyle/>
          <a:p>
            <a:fld id="{9DA8E210-92F0-4305-87D8-2BD95C2C0B0D}" type="slidenum">
              <a:rPr lang="fr-FR" sz="1400" b="1" smtClean="0">
                <a:solidFill>
                  <a:srgbClr val="000000"/>
                </a:solidFill>
                <a:latin typeface="Swis721 Lt BT" panose="020B0403020202020204" pitchFamily="34" charset="0"/>
              </a:rPr>
              <a:pPr/>
              <a:t>‹N°›</a:t>
            </a:fld>
            <a:endParaRPr lang="fr-FR"/>
          </a:p>
        </p:txBody>
      </p:sp>
    </p:spTree>
    <p:extLst>
      <p:ext uri="{BB962C8B-B14F-4D97-AF65-F5344CB8AC3E}">
        <p14:creationId xmlns:p14="http://schemas.microsoft.com/office/powerpoint/2010/main" val="1322223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Intercalaire_doré">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0750C86C-E300-49CA-8832-2853BFA239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13418" y="5782076"/>
            <a:ext cx="1099499" cy="723969"/>
          </a:xfrm>
          <a:prstGeom prst="rect">
            <a:avLst/>
          </a:prstGeom>
        </p:spPr>
      </p:pic>
      <p:pic>
        <p:nvPicPr>
          <p:cNvPr id="1026" name="Picture 2">
            <a:extLst>
              <a:ext uri="{FF2B5EF4-FFF2-40B4-BE49-F238E27FC236}">
                <a16:creationId xmlns:a16="http://schemas.microsoft.com/office/drawing/2014/main" id="{6418CC87-F935-4F83-8906-47EA472DEBD4}"/>
              </a:ext>
            </a:extLst>
          </p:cNvPr>
          <p:cNvPicPr>
            <a:picLocks noChangeAspect="1" noChangeArrowheads="1"/>
          </p:cNvPicPr>
          <p:nvPr/>
        </p:nvPicPr>
        <p:blipFill rotWithShape="1">
          <a:blip r:embed="rId3">
            <a:alphaModFix amt="85000"/>
            <a:extLst>
              <a:ext uri="{28A0092B-C50C-407E-A947-70E740481C1C}">
                <a14:useLocalDpi xmlns:a14="http://schemas.microsoft.com/office/drawing/2010/main" val="0"/>
              </a:ext>
            </a:extLst>
          </a:blip>
          <a:srcRect t="20797" b="20797"/>
          <a:stretch/>
        </p:blipFill>
        <p:spPr bwMode="auto">
          <a:xfrm>
            <a:off x="42672" y="30480"/>
            <a:ext cx="12106655" cy="5191637"/>
          </a:xfrm>
          <a:prstGeom prst="rect">
            <a:avLst/>
          </a:prstGeom>
          <a:noFill/>
          <a:extLst>
            <a:ext uri="{909E8E84-426E-40DD-AFC4-6F175D3DCCD1}">
              <a14:hiddenFill xmlns:a14="http://schemas.microsoft.com/office/drawing/2010/main">
                <a:solidFill>
                  <a:srgbClr val="FFFFFF"/>
                </a:solidFill>
              </a14:hiddenFill>
            </a:ext>
          </a:extLst>
        </p:spPr>
      </p:pic>
      <p:sp>
        <p:nvSpPr>
          <p:cNvPr id="3" name="Ellipse 2">
            <a:extLst>
              <a:ext uri="{FF2B5EF4-FFF2-40B4-BE49-F238E27FC236}">
                <a16:creationId xmlns:a16="http://schemas.microsoft.com/office/drawing/2014/main" id="{EB0D5588-4FF3-4B65-B281-0B47B1141054}"/>
              </a:ext>
            </a:extLst>
          </p:cNvPr>
          <p:cNvSpPr/>
          <p:nvPr/>
        </p:nvSpPr>
        <p:spPr>
          <a:xfrm>
            <a:off x="279083" y="5816613"/>
            <a:ext cx="648487" cy="6485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33">
              <a:latin typeface="Abadi Extra Light" panose="020B0204020104020204" pitchFamily="34" charset="0"/>
            </a:endParaRPr>
          </a:p>
        </p:txBody>
      </p:sp>
      <p:sp>
        <p:nvSpPr>
          <p:cNvPr id="11" name="Espace réservé pour une image  9">
            <a:extLst>
              <a:ext uri="{FF2B5EF4-FFF2-40B4-BE49-F238E27FC236}">
                <a16:creationId xmlns:a16="http://schemas.microsoft.com/office/drawing/2014/main" id="{39D8708F-EE7F-431C-A4CC-014A51A5CE90}"/>
              </a:ext>
            </a:extLst>
          </p:cNvPr>
          <p:cNvSpPr>
            <a:spLocks noGrp="1"/>
          </p:cNvSpPr>
          <p:nvPr>
            <p:ph type="pic" sz="quarter" idx="10" hasCustomPrompt="1"/>
          </p:nvPr>
        </p:nvSpPr>
        <p:spPr>
          <a:xfrm>
            <a:off x="0" y="0"/>
            <a:ext cx="12192000" cy="5305517"/>
          </a:xfrm>
          <a:prstGeom prst="rect">
            <a:avLst/>
          </a:prstGeom>
        </p:spPr>
        <p:txBody>
          <a:bodyPr>
            <a:normAutofit/>
          </a:bodyPr>
          <a:lstStyle>
            <a:lvl1pPr>
              <a:defRPr sz="2540"/>
            </a:lvl1pPr>
          </a:lstStyle>
          <a:p>
            <a:r>
              <a:rPr lang="fr-FR"/>
              <a:t>Cliquez pour changer d’image</a:t>
            </a:r>
          </a:p>
        </p:txBody>
      </p:sp>
      <p:sp>
        <p:nvSpPr>
          <p:cNvPr id="4" name="Titre 3">
            <a:extLst>
              <a:ext uri="{FF2B5EF4-FFF2-40B4-BE49-F238E27FC236}">
                <a16:creationId xmlns:a16="http://schemas.microsoft.com/office/drawing/2014/main" id="{AB0B5439-5B5F-4C45-9C35-07FF0E80C8D0}"/>
              </a:ext>
            </a:extLst>
          </p:cNvPr>
          <p:cNvSpPr>
            <a:spLocks noGrp="1"/>
          </p:cNvSpPr>
          <p:nvPr>
            <p:ph type="title" hasCustomPrompt="1"/>
          </p:nvPr>
        </p:nvSpPr>
        <p:spPr>
          <a:xfrm>
            <a:off x="460837" y="5878355"/>
            <a:ext cx="9850376" cy="515908"/>
          </a:xfrm>
        </p:spPr>
        <p:txBody>
          <a:bodyPr>
            <a:normAutofit/>
          </a:bodyPr>
          <a:lstStyle>
            <a:lvl1pPr>
              <a:defRPr sz="2177"/>
            </a:lvl1pPr>
          </a:lstStyle>
          <a:p>
            <a:r>
              <a:rPr lang="fr-FR"/>
              <a:t>Titre de partie</a:t>
            </a:r>
          </a:p>
        </p:txBody>
      </p:sp>
      <p:pic>
        <p:nvPicPr>
          <p:cNvPr id="12" name="Image 11" descr="Une image contenant texte&#10;&#10;Description générée automatiquement">
            <a:extLst>
              <a:ext uri="{FF2B5EF4-FFF2-40B4-BE49-F238E27FC236}">
                <a16:creationId xmlns:a16="http://schemas.microsoft.com/office/drawing/2014/main" id="{C9A3886E-38DC-49A3-84AE-A59D664F5EA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17502" y="5799358"/>
            <a:ext cx="1737976" cy="700426"/>
          </a:xfrm>
          <a:prstGeom prst="rect">
            <a:avLst/>
          </a:prstGeom>
        </p:spPr>
      </p:pic>
    </p:spTree>
    <p:extLst>
      <p:ext uri="{BB962C8B-B14F-4D97-AF65-F5344CB8AC3E}">
        <p14:creationId xmlns:p14="http://schemas.microsoft.com/office/powerpoint/2010/main" val="2086889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Sommaire">
    <p:spTree>
      <p:nvGrpSpPr>
        <p:cNvPr id="1" name=""/>
        <p:cNvGrpSpPr/>
        <p:nvPr/>
      </p:nvGrpSpPr>
      <p:grpSpPr>
        <a:xfrm>
          <a:off x="0" y="0"/>
          <a:ext cx="0" cy="0"/>
          <a:chOff x="0" y="0"/>
          <a:chExt cx="0" cy="0"/>
        </a:xfrm>
      </p:grpSpPr>
      <p:pic>
        <p:nvPicPr>
          <p:cNvPr id="56" name="Image 55" descr="Une image contenant texte&#10;&#10;Description générée automatiquement">
            <a:extLst>
              <a:ext uri="{FF2B5EF4-FFF2-40B4-BE49-F238E27FC236}">
                <a16:creationId xmlns:a16="http://schemas.microsoft.com/office/drawing/2014/main" id="{1653D6C6-E84F-4EC8-A2C0-66CA337119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12102" y="5890722"/>
            <a:ext cx="1718034" cy="692389"/>
          </a:xfrm>
          <a:prstGeom prst="rect">
            <a:avLst/>
          </a:prstGeom>
        </p:spPr>
      </p:pic>
      <p:pic>
        <p:nvPicPr>
          <p:cNvPr id="55" name="Image 54">
            <a:extLst>
              <a:ext uri="{FF2B5EF4-FFF2-40B4-BE49-F238E27FC236}">
                <a16:creationId xmlns:a16="http://schemas.microsoft.com/office/drawing/2014/main" id="{D5E325B4-7793-449B-9CE0-5588E5D29C6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30136" y="5874932"/>
            <a:ext cx="1099499" cy="723969"/>
          </a:xfrm>
          <a:prstGeom prst="rect">
            <a:avLst/>
          </a:prstGeom>
        </p:spPr>
      </p:pic>
      <p:sp>
        <p:nvSpPr>
          <p:cNvPr id="16" name="Espace réservé du texte 15">
            <a:extLst>
              <a:ext uri="{FF2B5EF4-FFF2-40B4-BE49-F238E27FC236}">
                <a16:creationId xmlns:a16="http://schemas.microsoft.com/office/drawing/2014/main" id="{EEDFBEA3-0242-42C2-9212-AA109F7CDC8B}"/>
              </a:ext>
            </a:extLst>
          </p:cNvPr>
          <p:cNvSpPr>
            <a:spLocks noGrp="1"/>
          </p:cNvSpPr>
          <p:nvPr>
            <p:ph type="body" sz="quarter" idx="10" hasCustomPrompt="1"/>
          </p:nvPr>
        </p:nvSpPr>
        <p:spPr>
          <a:xfrm>
            <a:off x="1461864" y="842257"/>
            <a:ext cx="750888" cy="715962"/>
          </a:xfrm>
          <a:prstGeom prst="rect">
            <a:avLst/>
          </a:prstGeom>
        </p:spPr>
        <p:txBody>
          <a:bodyPr anchor="ctr"/>
          <a:lstStyle>
            <a:lvl1pPr marL="0" indent="0" algn="l">
              <a:buNone/>
              <a:defRPr sz="3649" b="1"/>
            </a:lvl1pPr>
          </a:lstStyle>
          <a:p>
            <a:pPr lvl="0"/>
            <a:r>
              <a:rPr lang="fr-FR"/>
              <a:t>N°</a:t>
            </a:r>
          </a:p>
        </p:txBody>
      </p:sp>
      <p:sp>
        <p:nvSpPr>
          <p:cNvPr id="26" name="Espace réservé du texte 15">
            <a:extLst>
              <a:ext uri="{FF2B5EF4-FFF2-40B4-BE49-F238E27FC236}">
                <a16:creationId xmlns:a16="http://schemas.microsoft.com/office/drawing/2014/main" id="{258026C5-D988-46EA-A073-AE159FCC475D}"/>
              </a:ext>
            </a:extLst>
          </p:cNvPr>
          <p:cNvSpPr>
            <a:spLocks noGrp="1"/>
          </p:cNvSpPr>
          <p:nvPr>
            <p:ph type="body" sz="quarter" idx="11" hasCustomPrompt="1"/>
          </p:nvPr>
        </p:nvSpPr>
        <p:spPr>
          <a:xfrm>
            <a:off x="1461864" y="1566845"/>
            <a:ext cx="750888" cy="715962"/>
          </a:xfrm>
          <a:prstGeom prst="rect">
            <a:avLst/>
          </a:prstGeom>
        </p:spPr>
        <p:txBody>
          <a:bodyPr anchor="ctr"/>
          <a:lstStyle>
            <a:lvl1pPr marL="0" indent="0" algn="l">
              <a:buNone/>
              <a:defRPr sz="3649" b="1"/>
            </a:lvl1pPr>
          </a:lstStyle>
          <a:p>
            <a:pPr lvl="0"/>
            <a:r>
              <a:rPr lang="fr-FR"/>
              <a:t>N°</a:t>
            </a:r>
          </a:p>
        </p:txBody>
      </p:sp>
      <p:sp>
        <p:nvSpPr>
          <p:cNvPr id="30" name="Espace réservé du texte 15">
            <a:extLst>
              <a:ext uri="{FF2B5EF4-FFF2-40B4-BE49-F238E27FC236}">
                <a16:creationId xmlns:a16="http://schemas.microsoft.com/office/drawing/2014/main" id="{06061CE0-61AB-4D98-9064-87750042DEC3}"/>
              </a:ext>
            </a:extLst>
          </p:cNvPr>
          <p:cNvSpPr>
            <a:spLocks noGrp="1"/>
          </p:cNvSpPr>
          <p:nvPr>
            <p:ph type="body" sz="quarter" idx="12" hasCustomPrompt="1"/>
          </p:nvPr>
        </p:nvSpPr>
        <p:spPr>
          <a:xfrm>
            <a:off x="1461864" y="2291433"/>
            <a:ext cx="750888" cy="715962"/>
          </a:xfrm>
          <a:prstGeom prst="rect">
            <a:avLst/>
          </a:prstGeom>
        </p:spPr>
        <p:txBody>
          <a:bodyPr anchor="ctr"/>
          <a:lstStyle>
            <a:lvl1pPr marL="0" indent="0" algn="l">
              <a:buNone/>
              <a:defRPr sz="3649" b="1"/>
            </a:lvl1pPr>
          </a:lstStyle>
          <a:p>
            <a:pPr lvl="0"/>
            <a:r>
              <a:rPr lang="fr-FR"/>
              <a:t>N°</a:t>
            </a:r>
          </a:p>
        </p:txBody>
      </p:sp>
      <p:sp>
        <p:nvSpPr>
          <p:cNvPr id="31" name="Espace réservé du texte 15">
            <a:extLst>
              <a:ext uri="{FF2B5EF4-FFF2-40B4-BE49-F238E27FC236}">
                <a16:creationId xmlns:a16="http://schemas.microsoft.com/office/drawing/2014/main" id="{5EF81CA4-F007-45A1-BEAF-5043A14244AC}"/>
              </a:ext>
            </a:extLst>
          </p:cNvPr>
          <p:cNvSpPr>
            <a:spLocks noGrp="1"/>
          </p:cNvSpPr>
          <p:nvPr>
            <p:ph type="body" sz="quarter" idx="13" hasCustomPrompt="1"/>
          </p:nvPr>
        </p:nvSpPr>
        <p:spPr>
          <a:xfrm>
            <a:off x="1461864" y="3016021"/>
            <a:ext cx="750888" cy="715962"/>
          </a:xfrm>
          <a:prstGeom prst="rect">
            <a:avLst/>
          </a:prstGeom>
        </p:spPr>
        <p:txBody>
          <a:bodyPr anchor="ctr"/>
          <a:lstStyle>
            <a:lvl1pPr marL="0" indent="0" algn="l">
              <a:buNone/>
              <a:defRPr sz="3649" b="1"/>
            </a:lvl1pPr>
          </a:lstStyle>
          <a:p>
            <a:pPr lvl="0"/>
            <a:r>
              <a:rPr lang="fr-FR"/>
              <a:t>N°</a:t>
            </a:r>
          </a:p>
        </p:txBody>
      </p:sp>
      <p:sp>
        <p:nvSpPr>
          <p:cNvPr id="32" name="Espace réservé du texte 15">
            <a:extLst>
              <a:ext uri="{FF2B5EF4-FFF2-40B4-BE49-F238E27FC236}">
                <a16:creationId xmlns:a16="http://schemas.microsoft.com/office/drawing/2014/main" id="{13E88706-CCD8-4297-B3E2-F55FE43A5EC9}"/>
              </a:ext>
            </a:extLst>
          </p:cNvPr>
          <p:cNvSpPr>
            <a:spLocks noGrp="1"/>
          </p:cNvSpPr>
          <p:nvPr>
            <p:ph type="body" sz="quarter" idx="14" hasCustomPrompt="1"/>
          </p:nvPr>
        </p:nvSpPr>
        <p:spPr>
          <a:xfrm>
            <a:off x="1461864" y="3749235"/>
            <a:ext cx="750888" cy="715962"/>
          </a:xfrm>
          <a:prstGeom prst="rect">
            <a:avLst/>
          </a:prstGeom>
        </p:spPr>
        <p:txBody>
          <a:bodyPr anchor="ctr"/>
          <a:lstStyle>
            <a:lvl1pPr marL="0" indent="0" algn="l">
              <a:buNone/>
              <a:defRPr sz="3649" b="1"/>
            </a:lvl1pPr>
          </a:lstStyle>
          <a:p>
            <a:pPr lvl="0"/>
            <a:r>
              <a:rPr lang="fr-FR"/>
              <a:t>N°</a:t>
            </a:r>
          </a:p>
        </p:txBody>
      </p:sp>
      <p:sp>
        <p:nvSpPr>
          <p:cNvPr id="33" name="Espace réservé du texte 15">
            <a:extLst>
              <a:ext uri="{FF2B5EF4-FFF2-40B4-BE49-F238E27FC236}">
                <a16:creationId xmlns:a16="http://schemas.microsoft.com/office/drawing/2014/main" id="{CECE9BF0-869B-49A8-80DB-113A3DE052E5}"/>
              </a:ext>
            </a:extLst>
          </p:cNvPr>
          <p:cNvSpPr>
            <a:spLocks noGrp="1"/>
          </p:cNvSpPr>
          <p:nvPr>
            <p:ph type="body" sz="quarter" idx="15" hasCustomPrompt="1"/>
          </p:nvPr>
        </p:nvSpPr>
        <p:spPr>
          <a:xfrm>
            <a:off x="1461864" y="4473823"/>
            <a:ext cx="750888" cy="715962"/>
          </a:xfrm>
          <a:prstGeom prst="rect">
            <a:avLst/>
          </a:prstGeom>
        </p:spPr>
        <p:txBody>
          <a:bodyPr anchor="ctr"/>
          <a:lstStyle>
            <a:lvl1pPr marL="0" indent="0" algn="l">
              <a:buNone/>
              <a:defRPr sz="3649" b="1"/>
            </a:lvl1pPr>
          </a:lstStyle>
          <a:p>
            <a:pPr lvl="0"/>
            <a:r>
              <a:rPr lang="fr-FR"/>
              <a:t>N°</a:t>
            </a:r>
          </a:p>
        </p:txBody>
      </p:sp>
      <p:sp>
        <p:nvSpPr>
          <p:cNvPr id="34" name="Espace réservé du texte 15">
            <a:extLst>
              <a:ext uri="{FF2B5EF4-FFF2-40B4-BE49-F238E27FC236}">
                <a16:creationId xmlns:a16="http://schemas.microsoft.com/office/drawing/2014/main" id="{1120D7B9-77BF-4816-99B0-9DBB6A87F760}"/>
              </a:ext>
            </a:extLst>
          </p:cNvPr>
          <p:cNvSpPr>
            <a:spLocks noGrp="1"/>
          </p:cNvSpPr>
          <p:nvPr>
            <p:ph type="body" sz="quarter" idx="16" hasCustomPrompt="1"/>
          </p:nvPr>
        </p:nvSpPr>
        <p:spPr>
          <a:xfrm>
            <a:off x="2321628" y="842257"/>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35" name="Espace réservé du texte 15">
            <a:extLst>
              <a:ext uri="{FF2B5EF4-FFF2-40B4-BE49-F238E27FC236}">
                <a16:creationId xmlns:a16="http://schemas.microsoft.com/office/drawing/2014/main" id="{47217A2E-35A3-4506-83CE-006806850850}"/>
              </a:ext>
            </a:extLst>
          </p:cNvPr>
          <p:cNvSpPr>
            <a:spLocks noGrp="1"/>
          </p:cNvSpPr>
          <p:nvPr>
            <p:ph type="body" sz="quarter" idx="17" hasCustomPrompt="1"/>
          </p:nvPr>
        </p:nvSpPr>
        <p:spPr>
          <a:xfrm>
            <a:off x="2321628" y="1566845"/>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36" name="Espace réservé du texte 15">
            <a:extLst>
              <a:ext uri="{FF2B5EF4-FFF2-40B4-BE49-F238E27FC236}">
                <a16:creationId xmlns:a16="http://schemas.microsoft.com/office/drawing/2014/main" id="{45BB24D3-1DC4-4395-9E4D-2866D4EBF529}"/>
              </a:ext>
            </a:extLst>
          </p:cNvPr>
          <p:cNvSpPr>
            <a:spLocks noGrp="1"/>
          </p:cNvSpPr>
          <p:nvPr>
            <p:ph type="body" sz="quarter" idx="18" hasCustomPrompt="1"/>
          </p:nvPr>
        </p:nvSpPr>
        <p:spPr>
          <a:xfrm>
            <a:off x="2321628" y="2291433"/>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37" name="Espace réservé du texte 15">
            <a:extLst>
              <a:ext uri="{FF2B5EF4-FFF2-40B4-BE49-F238E27FC236}">
                <a16:creationId xmlns:a16="http://schemas.microsoft.com/office/drawing/2014/main" id="{794284EF-21E5-4F0A-8A48-625275173147}"/>
              </a:ext>
            </a:extLst>
          </p:cNvPr>
          <p:cNvSpPr>
            <a:spLocks noGrp="1"/>
          </p:cNvSpPr>
          <p:nvPr>
            <p:ph type="body" sz="quarter" idx="19" hasCustomPrompt="1"/>
          </p:nvPr>
        </p:nvSpPr>
        <p:spPr>
          <a:xfrm>
            <a:off x="2321628" y="3016021"/>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38" name="Espace réservé du texte 15">
            <a:extLst>
              <a:ext uri="{FF2B5EF4-FFF2-40B4-BE49-F238E27FC236}">
                <a16:creationId xmlns:a16="http://schemas.microsoft.com/office/drawing/2014/main" id="{20922975-D3C7-4A21-92D3-2E87446F60F7}"/>
              </a:ext>
            </a:extLst>
          </p:cNvPr>
          <p:cNvSpPr>
            <a:spLocks noGrp="1"/>
          </p:cNvSpPr>
          <p:nvPr>
            <p:ph type="body" sz="quarter" idx="20" hasCustomPrompt="1"/>
          </p:nvPr>
        </p:nvSpPr>
        <p:spPr>
          <a:xfrm>
            <a:off x="2321628" y="3749235"/>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39" name="Espace réservé du texte 15">
            <a:extLst>
              <a:ext uri="{FF2B5EF4-FFF2-40B4-BE49-F238E27FC236}">
                <a16:creationId xmlns:a16="http://schemas.microsoft.com/office/drawing/2014/main" id="{3051AE0C-5AD0-44A3-A386-9A508D53EB2E}"/>
              </a:ext>
            </a:extLst>
          </p:cNvPr>
          <p:cNvSpPr>
            <a:spLocks noGrp="1"/>
          </p:cNvSpPr>
          <p:nvPr>
            <p:ph type="body" sz="quarter" idx="21" hasCustomPrompt="1"/>
          </p:nvPr>
        </p:nvSpPr>
        <p:spPr>
          <a:xfrm>
            <a:off x="2321628" y="4473823"/>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40" name="Espace réservé du texte 15">
            <a:extLst>
              <a:ext uri="{FF2B5EF4-FFF2-40B4-BE49-F238E27FC236}">
                <a16:creationId xmlns:a16="http://schemas.microsoft.com/office/drawing/2014/main" id="{3DAB83BE-21C1-43E6-A00A-067C8FCF90E8}"/>
              </a:ext>
            </a:extLst>
          </p:cNvPr>
          <p:cNvSpPr>
            <a:spLocks noGrp="1"/>
          </p:cNvSpPr>
          <p:nvPr>
            <p:ph type="body" sz="quarter" idx="22" hasCustomPrompt="1"/>
          </p:nvPr>
        </p:nvSpPr>
        <p:spPr>
          <a:xfrm>
            <a:off x="6420930" y="842257"/>
            <a:ext cx="750888" cy="715962"/>
          </a:xfrm>
          <a:prstGeom prst="rect">
            <a:avLst/>
          </a:prstGeom>
        </p:spPr>
        <p:txBody>
          <a:bodyPr anchor="ctr"/>
          <a:lstStyle>
            <a:lvl1pPr marL="0" indent="0" algn="l">
              <a:buNone/>
              <a:defRPr sz="3649" b="1"/>
            </a:lvl1pPr>
          </a:lstStyle>
          <a:p>
            <a:pPr lvl="0"/>
            <a:r>
              <a:rPr lang="fr-FR"/>
              <a:t>N°</a:t>
            </a:r>
          </a:p>
        </p:txBody>
      </p:sp>
      <p:sp>
        <p:nvSpPr>
          <p:cNvPr id="41" name="Espace réservé du texte 15">
            <a:extLst>
              <a:ext uri="{FF2B5EF4-FFF2-40B4-BE49-F238E27FC236}">
                <a16:creationId xmlns:a16="http://schemas.microsoft.com/office/drawing/2014/main" id="{84959482-22EB-4567-B7CA-E6DACC6C33C2}"/>
              </a:ext>
            </a:extLst>
          </p:cNvPr>
          <p:cNvSpPr>
            <a:spLocks noGrp="1"/>
          </p:cNvSpPr>
          <p:nvPr>
            <p:ph type="body" sz="quarter" idx="23" hasCustomPrompt="1"/>
          </p:nvPr>
        </p:nvSpPr>
        <p:spPr>
          <a:xfrm>
            <a:off x="6420930" y="1566845"/>
            <a:ext cx="750888" cy="715962"/>
          </a:xfrm>
          <a:prstGeom prst="rect">
            <a:avLst/>
          </a:prstGeom>
        </p:spPr>
        <p:txBody>
          <a:bodyPr anchor="ctr"/>
          <a:lstStyle>
            <a:lvl1pPr marL="0" indent="0" algn="l">
              <a:buNone/>
              <a:defRPr sz="3649" b="1"/>
            </a:lvl1pPr>
          </a:lstStyle>
          <a:p>
            <a:pPr lvl="0"/>
            <a:r>
              <a:rPr lang="fr-FR"/>
              <a:t>N°</a:t>
            </a:r>
          </a:p>
        </p:txBody>
      </p:sp>
      <p:sp>
        <p:nvSpPr>
          <p:cNvPr id="42" name="Espace réservé du texte 15">
            <a:extLst>
              <a:ext uri="{FF2B5EF4-FFF2-40B4-BE49-F238E27FC236}">
                <a16:creationId xmlns:a16="http://schemas.microsoft.com/office/drawing/2014/main" id="{61C30B7D-0551-4D8A-A8A4-8B11A66C2100}"/>
              </a:ext>
            </a:extLst>
          </p:cNvPr>
          <p:cNvSpPr>
            <a:spLocks noGrp="1"/>
          </p:cNvSpPr>
          <p:nvPr>
            <p:ph type="body" sz="quarter" idx="24" hasCustomPrompt="1"/>
          </p:nvPr>
        </p:nvSpPr>
        <p:spPr>
          <a:xfrm>
            <a:off x="6420930" y="2291433"/>
            <a:ext cx="750888" cy="715962"/>
          </a:xfrm>
          <a:prstGeom prst="rect">
            <a:avLst/>
          </a:prstGeom>
        </p:spPr>
        <p:txBody>
          <a:bodyPr anchor="ctr"/>
          <a:lstStyle>
            <a:lvl1pPr marL="0" indent="0" algn="l">
              <a:buNone/>
              <a:defRPr sz="3649" b="1"/>
            </a:lvl1pPr>
          </a:lstStyle>
          <a:p>
            <a:pPr lvl="0"/>
            <a:r>
              <a:rPr lang="fr-FR"/>
              <a:t>N°</a:t>
            </a:r>
          </a:p>
        </p:txBody>
      </p:sp>
      <p:sp>
        <p:nvSpPr>
          <p:cNvPr id="43" name="Espace réservé du texte 15">
            <a:extLst>
              <a:ext uri="{FF2B5EF4-FFF2-40B4-BE49-F238E27FC236}">
                <a16:creationId xmlns:a16="http://schemas.microsoft.com/office/drawing/2014/main" id="{0081D822-91E8-4F09-BF5B-D0C058B557F5}"/>
              </a:ext>
            </a:extLst>
          </p:cNvPr>
          <p:cNvSpPr>
            <a:spLocks noGrp="1"/>
          </p:cNvSpPr>
          <p:nvPr>
            <p:ph type="body" sz="quarter" idx="25" hasCustomPrompt="1"/>
          </p:nvPr>
        </p:nvSpPr>
        <p:spPr>
          <a:xfrm>
            <a:off x="6420930" y="3016021"/>
            <a:ext cx="750888" cy="715962"/>
          </a:xfrm>
          <a:prstGeom prst="rect">
            <a:avLst/>
          </a:prstGeom>
        </p:spPr>
        <p:txBody>
          <a:bodyPr anchor="ctr"/>
          <a:lstStyle>
            <a:lvl1pPr marL="0" indent="0" algn="l">
              <a:buNone/>
              <a:defRPr sz="3649" b="1"/>
            </a:lvl1pPr>
          </a:lstStyle>
          <a:p>
            <a:pPr lvl="0"/>
            <a:r>
              <a:rPr lang="fr-FR"/>
              <a:t>N°</a:t>
            </a:r>
          </a:p>
        </p:txBody>
      </p:sp>
      <p:sp>
        <p:nvSpPr>
          <p:cNvPr id="44" name="Espace réservé du texte 15">
            <a:extLst>
              <a:ext uri="{FF2B5EF4-FFF2-40B4-BE49-F238E27FC236}">
                <a16:creationId xmlns:a16="http://schemas.microsoft.com/office/drawing/2014/main" id="{3C3D418D-F0A0-46CE-B5D7-9198ADDF6AA4}"/>
              </a:ext>
            </a:extLst>
          </p:cNvPr>
          <p:cNvSpPr>
            <a:spLocks noGrp="1"/>
          </p:cNvSpPr>
          <p:nvPr>
            <p:ph type="body" sz="quarter" idx="26" hasCustomPrompt="1"/>
          </p:nvPr>
        </p:nvSpPr>
        <p:spPr>
          <a:xfrm>
            <a:off x="6420930" y="3749235"/>
            <a:ext cx="750888" cy="715962"/>
          </a:xfrm>
          <a:prstGeom prst="rect">
            <a:avLst/>
          </a:prstGeom>
        </p:spPr>
        <p:txBody>
          <a:bodyPr anchor="ctr"/>
          <a:lstStyle>
            <a:lvl1pPr marL="0" indent="0" algn="l">
              <a:buNone/>
              <a:defRPr sz="3649" b="1"/>
            </a:lvl1pPr>
          </a:lstStyle>
          <a:p>
            <a:pPr lvl="0"/>
            <a:r>
              <a:rPr lang="fr-FR"/>
              <a:t>N°</a:t>
            </a:r>
          </a:p>
        </p:txBody>
      </p:sp>
      <p:sp>
        <p:nvSpPr>
          <p:cNvPr id="45" name="Espace réservé du texte 15">
            <a:extLst>
              <a:ext uri="{FF2B5EF4-FFF2-40B4-BE49-F238E27FC236}">
                <a16:creationId xmlns:a16="http://schemas.microsoft.com/office/drawing/2014/main" id="{1D4ECFCF-1FA3-45B9-8032-65D915D4514B}"/>
              </a:ext>
            </a:extLst>
          </p:cNvPr>
          <p:cNvSpPr>
            <a:spLocks noGrp="1"/>
          </p:cNvSpPr>
          <p:nvPr>
            <p:ph type="body" sz="quarter" idx="27" hasCustomPrompt="1"/>
          </p:nvPr>
        </p:nvSpPr>
        <p:spPr>
          <a:xfrm>
            <a:off x="6420930" y="4473823"/>
            <a:ext cx="750888" cy="715962"/>
          </a:xfrm>
          <a:prstGeom prst="rect">
            <a:avLst/>
          </a:prstGeom>
        </p:spPr>
        <p:txBody>
          <a:bodyPr anchor="ctr"/>
          <a:lstStyle>
            <a:lvl1pPr marL="0" indent="0" algn="l">
              <a:buNone/>
              <a:defRPr sz="3649" b="1"/>
            </a:lvl1pPr>
          </a:lstStyle>
          <a:p>
            <a:pPr lvl="0"/>
            <a:r>
              <a:rPr lang="fr-FR"/>
              <a:t>N°</a:t>
            </a:r>
          </a:p>
        </p:txBody>
      </p:sp>
      <p:sp>
        <p:nvSpPr>
          <p:cNvPr id="46" name="Espace réservé du texte 15">
            <a:extLst>
              <a:ext uri="{FF2B5EF4-FFF2-40B4-BE49-F238E27FC236}">
                <a16:creationId xmlns:a16="http://schemas.microsoft.com/office/drawing/2014/main" id="{C9C5DA4B-7A43-460B-BAD5-CB92D44172B6}"/>
              </a:ext>
            </a:extLst>
          </p:cNvPr>
          <p:cNvSpPr>
            <a:spLocks noGrp="1"/>
          </p:cNvSpPr>
          <p:nvPr>
            <p:ph type="body" sz="quarter" idx="28" hasCustomPrompt="1"/>
          </p:nvPr>
        </p:nvSpPr>
        <p:spPr>
          <a:xfrm>
            <a:off x="7280694" y="842257"/>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47" name="Espace réservé du texte 15">
            <a:extLst>
              <a:ext uri="{FF2B5EF4-FFF2-40B4-BE49-F238E27FC236}">
                <a16:creationId xmlns:a16="http://schemas.microsoft.com/office/drawing/2014/main" id="{ED18131D-5F0B-4DE5-BBB7-183506CA47C2}"/>
              </a:ext>
            </a:extLst>
          </p:cNvPr>
          <p:cNvSpPr>
            <a:spLocks noGrp="1"/>
          </p:cNvSpPr>
          <p:nvPr>
            <p:ph type="body" sz="quarter" idx="29" hasCustomPrompt="1"/>
          </p:nvPr>
        </p:nvSpPr>
        <p:spPr>
          <a:xfrm>
            <a:off x="7280694" y="1566845"/>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48" name="Espace réservé du texte 15">
            <a:extLst>
              <a:ext uri="{FF2B5EF4-FFF2-40B4-BE49-F238E27FC236}">
                <a16:creationId xmlns:a16="http://schemas.microsoft.com/office/drawing/2014/main" id="{97A677F2-6250-4051-A1EB-4741CA17EAAB}"/>
              </a:ext>
            </a:extLst>
          </p:cNvPr>
          <p:cNvSpPr>
            <a:spLocks noGrp="1"/>
          </p:cNvSpPr>
          <p:nvPr>
            <p:ph type="body" sz="quarter" idx="30" hasCustomPrompt="1"/>
          </p:nvPr>
        </p:nvSpPr>
        <p:spPr>
          <a:xfrm>
            <a:off x="7280694" y="2291433"/>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49" name="Espace réservé du texte 15">
            <a:extLst>
              <a:ext uri="{FF2B5EF4-FFF2-40B4-BE49-F238E27FC236}">
                <a16:creationId xmlns:a16="http://schemas.microsoft.com/office/drawing/2014/main" id="{9AD8A36E-7C8D-4EDA-B7FE-42B6F6A63359}"/>
              </a:ext>
            </a:extLst>
          </p:cNvPr>
          <p:cNvSpPr>
            <a:spLocks noGrp="1"/>
          </p:cNvSpPr>
          <p:nvPr>
            <p:ph type="body" sz="quarter" idx="31" hasCustomPrompt="1"/>
          </p:nvPr>
        </p:nvSpPr>
        <p:spPr>
          <a:xfrm>
            <a:off x="7280694" y="3016021"/>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50" name="Espace réservé du texte 15">
            <a:extLst>
              <a:ext uri="{FF2B5EF4-FFF2-40B4-BE49-F238E27FC236}">
                <a16:creationId xmlns:a16="http://schemas.microsoft.com/office/drawing/2014/main" id="{E03E9307-AFD8-45C8-AE89-50B3C44D93F5}"/>
              </a:ext>
            </a:extLst>
          </p:cNvPr>
          <p:cNvSpPr>
            <a:spLocks noGrp="1"/>
          </p:cNvSpPr>
          <p:nvPr>
            <p:ph type="body" sz="quarter" idx="32" hasCustomPrompt="1"/>
          </p:nvPr>
        </p:nvSpPr>
        <p:spPr>
          <a:xfrm>
            <a:off x="7280694" y="3749235"/>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51" name="Espace réservé du texte 15">
            <a:extLst>
              <a:ext uri="{FF2B5EF4-FFF2-40B4-BE49-F238E27FC236}">
                <a16:creationId xmlns:a16="http://schemas.microsoft.com/office/drawing/2014/main" id="{7E160F19-E7D7-451B-A8BB-A904A611C8A0}"/>
              </a:ext>
            </a:extLst>
          </p:cNvPr>
          <p:cNvSpPr>
            <a:spLocks noGrp="1"/>
          </p:cNvSpPr>
          <p:nvPr>
            <p:ph type="body" sz="quarter" idx="33" hasCustomPrompt="1"/>
          </p:nvPr>
        </p:nvSpPr>
        <p:spPr>
          <a:xfrm>
            <a:off x="7280694" y="4473823"/>
            <a:ext cx="3449443" cy="715962"/>
          </a:xfrm>
          <a:prstGeom prst="rect">
            <a:avLst/>
          </a:prstGeom>
        </p:spPr>
        <p:txBody>
          <a:bodyPr anchor="ctr">
            <a:normAutofit/>
          </a:bodyPr>
          <a:lstStyle>
            <a:lvl1pPr marL="0" indent="0" algn="l">
              <a:buNone/>
              <a:defRPr sz="1452" b="0"/>
            </a:lvl1pPr>
          </a:lstStyle>
          <a:p>
            <a:pPr lvl="0"/>
            <a:r>
              <a:rPr lang="fr-FR"/>
              <a:t>Titre de partie</a:t>
            </a:r>
          </a:p>
        </p:txBody>
      </p:sp>
      <p:sp>
        <p:nvSpPr>
          <p:cNvPr id="52" name="ZoneTexte 51">
            <a:extLst>
              <a:ext uri="{FF2B5EF4-FFF2-40B4-BE49-F238E27FC236}">
                <a16:creationId xmlns:a16="http://schemas.microsoft.com/office/drawing/2014/main" id="{ACB7E925-5545-4D60-9C79-5A669F0CC34E}"/>
              </a:ext>
            </a:extLst>
          </p:cNvPr>
          <p:cNvSpPr txBox="1"/>
          <p:nvPr/>
        </p:nvSpPr>
        <p:spPr>
          <a:xfrm>
            <a:off x="362365" y="5973590"/>
            <a:ext cx="8764194" cy="633891"/>
          </a:xfrm>
          <a:prstGeom prst="rect">
            <a:avLst/>
          </a:prstGeom>
          <a:noFill/>
        </p:spPr>
        <p:txBody>
          <a:bodyPr wrap="square">
            <a:spAutoFit/>
          </a:bodyPr>
          <a:lstStyle/>
          <a:p>
            <a:r>
              <a:rPr lang="fr-FR" sz="3519">
                <a:solidFill>
                  <a:schemeClr val="accent4"/>
                </a:solidFill>
                <a:latin typeface="Abadi Extra Light" panose="020B0204020104020204" pitchFamily="34" charset="0"/>
              </a:rPr>
              <a:t>SOMMAIRE</a:t>
            </a:r>
          </a:p>
        </p:txBody>
      </p:sp>
      <p:sp>
        <p:nvSpPr>
          <p:cNvPr id="29" name="ZoneTexte 28">
            <a:extLst>
              <a:ext uri="{FF2B5EF4-FFF2-40B4-BE49-F238E27FC236}">
                <a16:creationId xmlns:a16="http://schemas.microsoft.com/office/drawing/2014/main" id="{CC5A71B1-3DC5-48C7-9347-7328E7F403E9}"/>
              </a:ext>
            </a:extLst>
          </p:cNvPr>
          <p:cNvSpPr txBox="1"/>
          <p:nvPr/>
        </p:nvSpPr>
        <p:spPr>
          <a:xfrm>
            <a:off x="362365" y="5973590"/>
            <a:ext cx="8764194" cy="633891"/>
          </a:xfrm>
          <a:prstGeom prst="rect">
            <a:avLst/>
          </a:prstGeom>
          <a:noFill/>
        </p:spPr>
        <p:txBody>
          <a:bodyPr wrap="square">
            <a:spAutoFit/>
          </a:bodyPr>
          <a:lstStyle/>
          <a:p>
            <a:r>
              <a:rPr lang="fr-FR" sz="3519">
                <a:solidFill>
                  <a:schemeClr val="accent4"/>
                </a:solidFill>
                <a:latin typeface="Abadi Extra Light" panose="020B0204020104020204" pitchFamily="34" charset="0"/>
              </a:rPr>
              <a:t>SOMMAIRE</a:t>
            </a:r>
          </a:p>
        </p:txBody>
      </p:sp>
    </p:spTree>
    <p:extLst>
      <p:ext uri="{BB962C8B-B14F-4D97-AF65-F5344CB8AC3E}">
        <p14:creationId xmlns:p14="http://schemas.microsoft.com/office/powerpoint/2010/main" val="1185116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pic>
        <p:nvPicPr>
          <p:cNvPr id="11" name="Image 10" descr="Une image contenant intérieur&#10;&#10;Description générée automatiquement">
            <a:extLst>
              <a:ext uri="{FF2B5EF4-FFF2-40B4-BE49-F238E27FC236}">
                <a16:creationId xmlns:a16="http://schemas.microsoft.com/office/drawing/2014/main" id="{AB4411FA-DC8E-5D48-99F4-8233E890DC5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5551605"/>
          </a:xfrm>
          <a:prstGeom prst="rect">
            <a:avLst/>
          </a:prstGeom>
        </p:spPr>
      </p:pic>
      <p:pic>
        <p:nvPicPr>
          <p:cNvPr id="6" name="Image 5" descr="Une image contenant texte&#10;&#10;Description générée automatiquement">
            <a:extLst>
              <a:ext uri="{FF2B5EF4-FFF2-40B4-BE49-F238E27FC236}">
                <a16:creationId xmlns:a16="http://schemas.microsoft.com/office/drawing/2014/main" id="{299416AC-34DA-4491-AE4B-F52328E4C72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24270" y="1858593"/>
            <a:ext cx="4543460" cy="1831073"/>
          </a:xfrm>
          <a:prstGeom prst="rect">
            <a:avLst/>
          </a:prstGeom>
        </p:spPr>
      </p:pic>
      <p:sp>
        <p:nvSpPr>
          <p:cNvPr id="12" name="Titre 11">
            <a:extLst>
              <a:ext uri="{FF2B5EF4-FFF2-40B4-BE49-F238E27FC236}">
                <a16:creationId xmlns:a16="http://schemas.microsoft.com/office/drawing/2014/main" id="{F30A0312-AC00-4BA9-9CCE-9F4A621F3FA6}"/>
              </a:ext>
            </a:extLst>
          </p:cNvPr>
          <p:cNvSpPr>
            <a:spLocks noGrp="1"/>
          </p:cNvSpPr>
          <p:nvPr>
            <p:ph type="title" hasCustomPrompt="1"/>
          </p:nvPr>
        </p:nvSpPr>
        <p:spPr>
          <a:xfrm>
            <a:off x="2" y="6024927"/>
            <a:ext cx="12192000" cy="393487"/>
          </a:xfrm>
          <a:prstGeom prst="rect">
            <a:avLst/>
          </a:prstGeom>
        </p:spPr>
        <p:txBody>
          <a:bodyPr>
            <a:normAutofit/>
          </a:bodyPr>
          <a:lstStyle>
            <a:lvl1pPr algn="ctr">
              <a:defRPr lang="fr-FR" sz="2177" kern="1200" cap="all" baseline="0" dirty="0">
                <a:solidFill>
                  <a:schemeClr val="accent1"/>
                </a:solidFill>
                <a:latin typeface="Abadi Extra Light" panose="020B0204020104020204" pitchFamily="34" charset="0"/>
                <a:ea typeface="+mn-ea"/>
                <a:cs typeface="Arial" panose="020B0604020202020204" pitchFamily="34" charset="0"/>
              </a:defRPr>
            </a:lvl1pPr>
          </a:lstStyle>
          <a:p>
            <a:pPr algn="ctr"/>
            <a:r>
              <a:rPr lang="fr-FR">
                <a:solidFill>
                  <a:srgbClr val="BBB08F"/>
                </a:solidFill>
                <a:latin typeface="Arial" panose="020B0604020202020204" pitchFamily="34" charset="0"/>
                <a:cs typeface="Arial" panose="020B0604020202020204" pitchFamily="34" charset="0"/>
              </a:rPr>
              <a:t>Titre de votre présentation</a:t>
            </a:r>
          </a:p>
        </p:txBody>
      </p:sp>
    </p:spTree>
    <p:extLst>
      <p:ext uri="{BB962C8B-B14F-4D97-AF65-F5344CB8AC3E}">
        <p14:creationId xmlns:p14="http://schemas.microsoft.com/office/powerpoint/2010/main" val="1099240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 7" descr="Une image contenant texte&#10;&#10;Description générée automatiquement">
            <a:extLst>
              <a:ext uri="{FF2B5EF4-FFF2-40B4-BE49-F238E27FC236}">
                <a16:creationId xmlns:a16="http://schemas.microsoft.com/office/drawing/2014/main" id="{FCC0CDDD-8D86-44BF-9454-8D3BBF895237}"/>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42953" y="6015269"/>
            <a:ext cx="1696881" cy="683865"/>
          </a:xfrm>
          <a:prstGeom prst="rect">
            <a:avLst/>
          </a:prstGeom>
        </p:spPr>
      </p:pic>
      <p:pic>
        <p:nvPicPr>
          <p:cNvPr id="7" name="Image 6">
            <a:extLst>
              <a:ext uri="{FF2B5EF4-FFF2-40B4-BE49-F238E27FC236}">
                <a16:creationId xmlns:a16="http://schemas.microsoft.com/office/drawing/2014/main" id="{7E4AD815-97F0-4F20-95C8-1F5A1A972723}"/>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1024669" y="6096171"/>
            <a:ext cx="940878" cy="619524"/>
          </a:xfrm>
          <a:prstGeom prst="rect">
            <a:avLst/>
          </a:prstGeom>
        </p:spPr>
      </p:pic>
      <p:sp>
        <p:nvSpPr>
          <p:cNvPr id="3" name="Espace réservé du titre 2">
            <a:extLst>
              <a:ext uri="{FF2B5EF4-FFF2-40B4-BE49-F238E27FC236}">
                <a16:creationId xmlns:a16="http://schemas.microsoft.com/office/drawing/2014/main" id="{C75B5D9D-7D5A-47F2-83D7-8DA9DBC6E2FF}"/>
              </a:ext>
            </a:extLst>
          </p:cNvPr>
          <p:cNvSpPr>
            <a:spLocks noGrp="1"/>
          </p:cNvSpPr>
          <p:nvPr>
            <p:ph type="title"/>
          </p:nvPr>
        </p:nvSpPr>
        <p:spPr>
          <a:xfrm>
            <a:off x="838146" y="365798"/>
            <a:ext cx="10515712" cy="1324939"/>
          </a:xfrm>
          <a:prstGeom prst="rect">
            <a:avLst/>
          </a:prstGeom>
        </p:spPr>
        <p:txBody>
          <a:bodyPr vert="horz" lIns="91440" tIns="45720" rIns="91440" bIns="45720" rtlCol="0" anchor="ctr">
            <a:normAutofit/>
          </a:bodyPr>
          <a:lstStyle/>
          <a:p>
            <a:r>
              <a:rPr lang="fr-FR"/>
              <a:t>Modifiez le style du titre</a:t>
            </a:r>
          </a:p>
        </p:txBody>
      </p:sp>
      <p:sp>
        <p:nvSpPr>
          <p:cNvPr id="4" name="Espace réservé du texte 3">
            <a:extLst>
              <a:ext uri="{FF2B5EF4-FFF2-40B4-BE49-F238E27FC236}">
                <a16:creationId xmlns:a16="http://schemas.microsoft.com/office/drawing/2014/main" id="{DA18FF96-F4BC-4A4B-8F34-14E4E15DE708}"/>
              </a:ext>
            </a:extLst>
          </p:cNvPr>
          <p:cNvSpPr>
            <a:spLocks noGrp="1"/>
          </p:cNvSpPr>
          <p:nvPr>
            <p:ph type="body" idx="1"/>
          </p:nvPr>
        </p:nvSpPr>
        <p:spPr>
          <a:xfrm>
            <a:off x="838146" y="1826112"/>
            <a:ext cx="10515712" cy="4350697"/>
          </a:xfrm>
          <a:prstGeom prst="rect">
            <a:avLst/>
          </a:prstGeom>
        </p:spPr>
        <p:txBody>
          <a:bodyPr vert="horz" lIns="91440" tIns="45720" rIns="91440" bIns="45720" rtlCol="0">
            <a:normAutofit/>
          </a:bodyPr>
          <a:lstStyle/>
          <a:p>
            <a:pPr lvl="0"/>
            <a:r>
              <a:rPr lang="fr-FR"/>
              <a:t>Ajouter votre texte</a:t>
            </a:r>
          </a:p>
          <a:p>
            <a:pPr lvl="1"/>
            <a:r>
              <a:rPr lang="fr-FR"/>
              <a:t>Ajouter votre texte</a:t>
            </a:r>
          </a:p>
          <a:p>
            <a:pPr lvl="2"/>
            <a:r>
              <a:rPr lang="fr-FR"/>
              <a:t>Ajouter votre texte</a:t>
            </a:r>
          </a:p>
        </p:txBody>
      </p:sp>
    </p:spTree>
    <p:extLst>
      <p:ext uri="{BB962C8B-B14F-4D97-AF65-F5344CB8AC3E}">
        <p14:creationId xmlns:p14="http://schemas.microsoft.com/office/powerpoint/2010/main" val="3765994436"/>
      </p:ext>
    </p:extLst>
  </p:cSld>
  <p:clrMap bg1="lt1" tx1="dk1" bg2="lt2" tx2="dk2" accent1="accent1" accent2="accent2" accent3="accent3" accent4="accent4" accent5="accent5" accent6="accent6" hlink="hlink" folHlink="folHlink"/>
  <p:sldLayoutIdLst>
    <p:sldLayoutId id="2147483813" r:id="rId1"/>
    <p:sldLayoutId id="2147483807" r:id="rId2"/>
    <p:sldLayoutId id="2147483798" r:id="rId3"/>
    <p:sldLayoutId id="2147483795" r:id="rId4"/>
    <p:sldLayoutId id="2147483794" r:id="rId5"/>
    <p:sldLayoutId id="2147483788" r:id="rId6"/>
  </p:sldLayoutIdLst>
  <p:txStyles>
    <p:titleStyle>
      <a:lvl1pPr algn="l" defTabSz="1266984" rtl="0" eaLnBrk="1" latinLnBrk="0" hangingPunct="1">
        <a:lnSpc>
          <a:spcPct val="90000"/>
        </a:lnSpc>
        <a:spcBef>
          <a:spcPct val="0"/>
        </a:spcBef>
        <a:buNone/>
        <a:defRPr lang="fr-FR" sz="1800" kern="1200" dirty="0">
          <a:solidFill>
            <a:schemeClr val="tx1"/>
          </a:solidFill>
          <a:latin typeface="Abadi Extra Light" panose="020B0204020104020204" pitchFamily="34" charset="0"/>
          <a:ea typeface="+mj-ea"/>
          <a:cs typeface="+mj-cs"/>
        </a:defRPr>
      </a:lvl1pPr>
    </p:titleStyle>
    <p:bodyStyle>
      <a:lvl1pPr marL="180975" indent="-180975" algn="l" defTabSz="1266984" rtl="0" eaLnBrk="1" latinLnBrk="0" hangingPunct="1">
        <a:lnSpc>
          <a:spcPct val="100000"/>
        </a:lnSpc>
        <a:spcBef>
          <a:spcPts val="0"/>
        </a:spcBef>
        <a:spcAft>
          <a:spcPts val="400"/>
        </a:spcAft>
        <a:buFont typeface="Arial" panose="020B0604020202020204" pitchFamily="34" charset="0"/>
        <a:buChar char="•"/>
        <a:defRPr sz="1600" kern="1200">
          <a:solidFill>
            <a:schemeClr val="tx1"/>
          </a:solidFill>
          <a:latin typeface="Abadi Extra Light" panose="020B0204020104020204" pitchFamily="34" charset="0"/>
          <a:ea typeface="+mn-ea"/>
          <a:cs typeface="+mn-cs"/>
        </a:defRPr>
      </a:lvl1pPr>
      <a:lvl2pPr marL="950238" indent="-316746" algn="l" defTabSz="1266984" rtl="0" eaLnBrk="1" latinLnBrk="0" hangingPunct="1">
        <a:lnSpc>
          <a:spcPct val="100000"/>
        </a:lnSpc>
        <a:spcBef>
          <a:spcPts val="400"/>
        </a:spcBef>
        <a:spcAft>
          <a:spcPts val="400"/>
        </a:spcAft>
        <a:buFont typeface="Courier New" panose="02070309020205020404" pitchFamily="49" charset="0"/>
        <a:buChar char="o"/>
        <a:defRPr sz="1600" kern="1200">
          <a:solidFill>
            <a:schemeClr val="tx1"/>
          </a:solidFill>
          <a:latin typeface="Abadi Extra Light" panose="020B0204020104020204" pitchFamily="34" charset="0"/>
          <a:ea typeface="+mn-ea"/>
          <a:cs typeface="+mn-cs"/>
        </a:defRPr>
      </a:lvl2pPr>
      <a:lvl3pPr marL="1583731" indent="-316746" algn="l" defTabSz="1266984" rtl="0" eaLnBrk="1" latinLnBrk="0" hangingPunct="1">
        <a:lnSpc>
          <a:spcPct val="100000"/>
        </a:lnSpc>
        <a:spcBef>
          <a:spcPts val="0"/>
        </a:spcBef>
        <a:spcAft>
          <a:spcPts val="400"/>
        </a:spcAft>
        <a:buFont typeface="Calibri" panose="020F0502020204030204" pitchFamily="34" charset="0"/>
        <a:buChar char="-"/>
        <a:defRPr sz="1600" kern="1200">
          <a:solidFill>
            <a:schemeClr val="tx1"/>
          </a:solidFill>
          <a:latin typeface="Abadi Extra Light" panose="020B0204020104020204" pitchFamily="34" charset="0"/>
          <a:ea typeface="+mn-ea"/>
          <a:cs typeface="+mn-cs"/>
        </a:defRPr>
      </a:lvl3pPr>
      <a:lvl4pPr marL="2217222" indent="-316746" algn="l" defTabSz="1266984" rtl="0" eaLnBrk="1" latinLnBrk="0" hangingPunct="1">
        <a:lnSpc>
          <a:spcPct val="100000"/>
        </a:lnSpc>
        <a:spcBef>
          <a:spcPts val="693"/>
        </a:spcBef>
        <a:spcAft>
          <a:spcPts val="400"/>
        </a:spcAft>
        <a:buFont typeface="Arial" panose="020B0604020202020204" pitchFamily="34" charset="0"/>
        <a:buChar char="•"/>
        <a:defRPr sz="1600" kern="1200">
          <a:solidFill>
            <a:schemeClr val="tx1"/>
          </a:solidFill>
          <a:latin typeface="+mn-lt"/>
          <a:ea typeface="+mn-ea"/>
          <a:cs typeface="+mn-cs"/>
        </a:defRPr>
      </a:lvl4pPr>
      <a:lvl5pPr marL="2850715" indent="-316746" algn="l" defTabSz="1266984" rtl="0" eaLnBrk="1" latinLnBrk="0" hangingPunct="1">
        <a:lnSpc>
          <a:spcPct val="100000"/>
        </a:lnSpc>
        <a:spcBef>
          <a:spcPts val="693"/>
        </a:spcBef>
        <a:spcAft>
          <a:spcPts val="400"/>
        </a:spcAft>
        <a:buFont typeface="Arial" panose="020B0604020202020204" pitchFamily="34" charset="0"/>
        <a:buChar char="•"/>
        <a:defRPr sz="1600" kern="1200">
          <a:solidFill>
            <a:schemeClr val="tx1"/>
          </a:solidFill>
          <a:latin typeface="+mn-lt"/>
          <a:ea typeface="+mn-ea"/>
          <a:cs typeface="+mn-cs"/>
        </a:defRPr>
      </a:lvl5pPr>
      <a:lvl6pPr marL="3484208" indent="-316746" algn="l" defTabSz="1266984" rtl="0" eaLnBrk="1" latinLnBrk="0" hangingPunct="1">
        <a:lnSpc>
          <a:spcPct val="90000"/>
        </a:lnSpc>
        <a:spcBef>
          <a:spcPts val="693"/>
        </a:spcBef>
        <a:buFont typeface="Arial" panose="020B0604020202020204" pitchFamily="34" charset="0"/>
        <a:buChar char="•"/>
        <a:defRPr sz="2494" kern="1200">
          <a:solidFill>
            <a:schemeClr val="tx1"/>
          </a:solidFill>
          <a:latin typeface="+mn-lt"/>
          <a:ea typeface="+mn-ea"/>
          <a:cs typeface="+mn-cs"/>
        </a:defRPr>
      </a:lvl6pPr>
      <a:lvl7pPr marL="4117699" indent="-316746" algn="l" defTabSz="1266984" rtl="0" eaLnBrk="1" latinLnBrk="0" hangingPunct="1">
        <a:lnSpc>
          <a:spcPct val="90000"/>
        </a:lnSpc>
        <a:spcBef>
          <a:spcPts val="693"/>
        </a:spcBef>
        <a:buFont typeface="Arial" panose="020B0604020202020204" pitchFamily="34" charset="0"/>
        <a:buChar char="•"/>
        <a:defRPr sz="2494" kern="1200">
          <a:solidFill>
            <a:schemeClr val="tx1"/>
          </a:solidFill>
          <a:latin typeface="+mn-lt"/>
          <a:ea typeface="+mn-ea"/>
          <a:cs typeface="+mn-cs"/>
        </a:defRPr>
      </a:lvl7pPr>
      <a:lvl8pPr marL="4751192" indent="-316746" algn="l" defTabSz="1266984" rtl="0" eaLnBrk="1" latinLnBrk="0" hangingPunct="1">
        <a:lnSpc>
          <a:spcPct val="90000"/>
        </a:lnSpc>
        <a:spcBef>
          <a:spcPts val="693"/>
        </a:spcBef>
        <a:buFont typeface="Arial" panose="020B0604020202020204" pitchFamily="34" charset="0"/>
        <a:buChar char="•"/>
        <a:defRPr sz="2494" kern="1200">
          <a:solidFill>
            <a:schemeClr val="tx1"/>
          </a:solidFill>
          <a:latin typeface="+mn-lt"/>
          <a:ea typeface="+mn-ea"/>
          <a:cs typeface="+mn-cs"/>
        </a:defRPr>
      </a:lvl8pPr>
      <a:lvl9pPr marL="5384684" indent="-316746" algn="l" defTabSz="1266984" rtl="0" eaLnBrk="1" latinLnBrk="0" hangingPunct="1">
        <a:lnSpc>
          <a:spcPct val="90000"/>
        </a:lnSpc>
        <a:spcBef>
          <a:spcPts val="693"/>
        </a:spcBef>
        <a:buFont typeface="Arial" panose="020B0604020202020204" pitchFamily="34" charset="0"/>
        <a:buChar char="•"/>
        <a:defRPr sz="2494" kern="1200">
          <a:solidFill>
            <a:schemeClr val="tx1"/>
          </a:solidFill>
          <a:latin typeface="+mn-lt"/>
          <a:ea typeface="+mn-ea"/>
          <a:cs typeface="+mn-cs"/>
        </a:defRPr>
      </a:lvl9pPr>
    </p:bodyStyle>
    <p:otherStyle>
      <a:defPPr>
        <a:defRPr lang="fr-FR"/>
      </a:defPPr>
      <a:lvl1pPr marL="0" algn="l" defTabSz="1266984" rtl="0" eaLnBrk="1" latinLnBrk="0" hangingPunct="1">
        <a:defRPr sz="2494" kern="1200">
          <a:solidFill>
            <a:schemeClr val="tx1"/>
          </a:solidFill>
          <a:latin typeface="+mn-lt"/>
          <a:ea typeface="+mn-ea"/>
          <a:cs typeface="+mn-cs"/>
        </a:defRPr>
      </a:lvl1pPr>
      <a:lvl2pPr marL="633493" algn="l" defTabSz="1266984" rtl="0" eaLnBrk="1" latinLnBrk="0" hangingPunct="1">
        <a:defRPr sz="2494" kern="1200">
          <a:solidFill>
            <a:schemeClr val="tx1"/>
          </a:solidFill>
          <a:latin typeface="+mn-lt"/>
          <a:ea typeface="+mn-ea"/>
          <a:cs typeface="+mn-cs"/>
        </a:defRPr>
      </a:lvl2pPr>
      <a:lvl3pPr marL="1266984" algn="l" defTabSz="1266984" rtl="0" eaLnBrk="1" latinLnBrk="0" hangingPunct="1">
        <a:defRPr sz="2494" kern="1200">
          <a:solidFill>
            <a:schemeClr val="tx1"/>
          </a:solidFill>
          <a:latin typeface="+mn-lt"/>
          <a:ea typeface="+mn-ea"/>
          <a:cs typeface="+mn-cs"/>
        </a:defRPr>
      </a:lvl3pPr>
      <a:lvl4pPr marL="1900477" algn="l" defTabSz="1266984" rtl="0" eaLnBrk="1" latinLnBrk="0" hangingPunct="1">
        <a:defRPr sz="2494" kern="1200">
          <a:solidFill>
            <a:schemeClr val="tx1"/>
          </a:solidFill>
          <a:latin typeface="+mn-lt"/>
          <a:ea typeface="+mn-ea"/>
          <a:cs typeface="+mn-cs"/>
        </a:defRPr>
      </a:lvl4pPr>
      <a:lvl5pPr marL="2533969" algn="l" defTabSz="1266984" rtl="0" eaLnBrk="1" latinLnBrk="0" hangingPunct="1">
        <a:defRPr sz="2494" kern="1200">
          <a:solidFill>
            <a:schemeClr val="tx1"/>
          </a:solidFill>
          <a:latin typeface="+mn-lt"/>
          <a:ea typeface="+mn-ea"/>
          <a:cs typeface="+mn-cs"/>
        </a:defRPr>
      </a:lvl5pPr>
      <a:lvl6pPr marL="3167462" algn="l" defTabSz="1266984" rtl="0" eaLnBrk="1" latinLnBrk="0" hangingPunct="1">
        <a:defRPr sz="2494" kern="1200">
          <a:solidFill>
            <a:schemeClr val="tx1"/>
          </a:solidFill>
          <a:latin typeface="+mn-lt"/>
          <a:ea typeface="+mn-ea"/>
          <a:cs typeface="+mn-cs"/>
        </a:defRPr>
      </a:lvl6pPr>
      <a:lvl7pPr marL="3800953" algn="l" defTabSz="1266984" rtl="0" eaLnBrk="1" latinLnBrk="0" hangingPunct="1">
        <a:defRPr sz="2494" kern="1200">
          <a:solidFill>
            <a:schemeClr val="tx1"/>
          </a:solidFill>
          <a:latin typeface="+mn-lt"/>
          <a:ea typeface="+mn-ea"/>
          <a:cs typeface="+mn-cs"/>
        </a:defRPr>
      </a:lvl7pPr>
      <a:lvl8pPr marL="4434446" algn="l" defTabSz="1266984" rtl="0" eaLnBrk="1" latinLnBrk="0" hangingPunct="1">
        <a:defRPr sz="2494" kern="1200">
          <a:solidFill>
            <a:schemeClr val="tx1"/>
          </a:solidFill>
          <a:latin typeface="+mn-lt"/>
          <a:ea typeface="+mn-ea"/>
          <a:cs typeface="+mn-cs"/>
        </a:defRPr>
      </a:lvl8pPr>
      <a:lvl9pPr marL="5067937" algn="l" defTabSz="1266984" rtl="0" eaLnBrk="1" latinLnBrk="0" hangingPunct="1">
        <a:defRPr sz="24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6.png"/><Relationship Id="rId7" Type="http://schemas.openxmlformats.org/officeDocument/2006/relationships/diagramColors" Target="../diagrams/colors1.xml"/><Relationship Id="rId2" Type="http://schemas.microsoft.com/office/2018/10/relationships/comments" Target="../comments/modernComment_146_9599B1A2.xml"/><Relationship Id="rId1" Type="http://schemas.openxmlformats.org/officeDocument/2006/relationships/slideLayout" Target="../slideLayouts/slideLayout3.xml"/><Relationship Id="rId6" Type="http://schemas.openxmlformats.org/officeDocument/2006/relationships/diagramQuickStyle" Target="../diagrams/quickStyle1.xml"/><Relationship Id="rId11" Type="http://schemas.openxmlformats.org/officeDocument/2006/relationships/image" Target="../media/image99.png"/><Relationship Id="rId5" Type="http://schemas.openxmlformats.org/officeDocument/2006/relationships/diagramLayout" Target="../diagrams/layout1.xml"/><Relationship Id="rId10" Type="http://schemas.openxmlformats.org/officeDocument/2006/relationships/image" Target="../media/image98.svg"/><Relationship Id="rId4" Type="http://schemas.openxmlformats.org/officeDocument/2006/relationships/diagramData" Target="../diagrams/data1.xml"/><Relationship Id="rId9" Type="http://schemas.openxmlformats.org/officeDocument/2006/relationships/image" Target="../media/image97.png"/></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99.png"/><Relationship Id="rId7" Type="http://schemas.openxmlformats.org/officeDocument/2006/relationships/diagramLayout" Target="../diagrams/layout2.xml"/><Relationship Id="rId2" Type="http://schemas.openxmlformats.org/officeDocument/2006/relationships/image" Target="../media/image96.png"/><Relationship Id="rId1" Type="http://schemas.openxmlformats.org/officeDocument/2006/relationships/slideLayout" Target="../slideLayouts/slideLayout3.xml"/><Relationship Id="rId6" Type="http://schemas.openxmlformats.org/officeDocument/2006/relationships/diagramData" Target="../diagrams/data2.xml"/><Relationship Id="rId5" Type="http://schemas.openxmlformats.org/officeDocument/2006/relationships/image" Target="../media/image98.svg"/><Relationship Id="rId10" Type="http://schemas.microsoft.com/office/2007/relationships/diagramDrawing" Target="../diagrams/drawing2.xml"/><Relationship Id="rId4" Type="http://schemas.openxmlformats.org/officeDocument/2006/relationships/image" Target="../media/image97.png"/><Relationship Id="rId9" Type="http://schemas.openxmlformats.org/officeDocument/2006/relationships/diagramColors" Target="../diagrams/colors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99.png"/><Relationship Id="rId7" Type="http://schemas.openxmlformats.org/officeDocument/2006/relationships/diagramQuickStyle" Target="../diagrams/quickStyle3.xml"/><Relationship Id="rId2" Type="http://schemas.microsoft.com/office/2018/10/relationships/comments" Target="../comments/modernComment_10E_835B0932.xml"/><Relationship Id="rId1" Type="http://schemas.openxmlformats.org/officeDocument/2006/relationships/slideLayout" Target="../slideLayouts/slideLayout3.xml"/><Relationship Id="rId6" Type="http://schemas.openxmlformats.org/officeDocument/2006/relationships/diagramLayout" Target="../diagrams/layout3.xml"/><Relationship Id="rId11" Type="http://schemas.openxmlformats.org/officeDocument/2006/relationships/image" Target="../media/image98.svg"/><Relationship Id="rId5" Type="http://schemas.openxmlformats.org/officeDocument/2006/relationships/diagramData" Target="../diagrams/data3.xml"/><Relationship Id="rId10" Type="http://schemas.openxmlformats.org/officeDocument/2006/relationships/image" Target="../media/image97.png"/><Relationship Id="rId4" Type="http://schemas.openxmlformats.org/officeDocument/2006/relationships/image" Target="../media/image96.png"/><Relationship Id="rId9" Type="http://schemas.microsoft.com/office/2007/relationships/diagramDrawing" Target="../diagrams/drawing3.xml"/></Relationships>
</file>

<file path=ppt/slides/_rels/slide15.xml.rels><?xml version="1.0" encoding="UTF-8" standalone="yes"?>
<Relationships xmlns="http://schemas.openxmlformats.org/package/2006/relationships"><Relationship Id="rId8" Type="http://schemas.microsoft.com/office/2007/relationships/diagramDrawing" Target="../diagrams/drawing4.xml"/><Relationship Id="rId13" Type="http://schemas.openxmlformats.org/officeDocument/2006/relationships/diagramLayout" Target="../diagrams/layout5.xml"/><Relationship Id="rId3" Type="http://schemas.openxmlformats.org/officeDocument/2006/relationships/image" Target="../media/image99.png"/><Relationship Id="rId7" Type="http://schemas.openxmlformats.org/officeDocument/2006/relationships/diagramColors" Target="../diagrams/colors4.xml"/><Relationship Id="rId12" Type="http://schemas.openxmlformats.org/officeDocument/2006/relationships/diagramData" Target="../diagrams/data5.xml"/><Relationship Id="rId2" Type="http://schemas.microsoft.com/office/2018/10/relationships/comments" Target="../comments/modernComment_10F_51DD2D3.xml"/><Relationship Id="rId16" Type="http://schemas.microsoft.com/office/2007/relationships/diagramDrawing" Target="../diagrams/drawing5.xml"/><Relationship Id="rId1" Type="http://schemas.openxmlformats.org/officeDocument/2006/relationships/slideLayout" Target="../slideLayouts/slideLayout3.xml"/><Relationship Id="rId6" Type="http://schemas.openxmlformats.org/officeDocument/2006/relationships/diagramQuickStyle" Target="../diagrams/quickStyle4.xml"/><Relationship Id="rId11" Type="http://schemas.openxmlformats.org/officeDocument/2006/relationships/image" Target="../media/image98.svg"/><Relationship Id="rId5" Type="http://schemas.openxmlformats.org/officeDocument/2006/relationships/diagramLayout" Target="../diagrams/layout4.xml"/><Relationship Id="rId15" Type="http://schemas.openxmlformats.org/officeDocument/2006/relationships/diagramColors" Target="../diagrams/colors5.xml"/><Relationship Id="rId10" Type="http://schemas.openxmlformats.org/officeDocument/2006/relationships/image" Target="../media/image97.png"/><Relationship Id="rId4" Type="http://schemas.openxmlformats.org/officeDocument/2006/relationships/diagramData" Target="../diagrams/data4.xml"/><Relationship Id="rId9" Type="http://schemas.openxmlformats.org/officeDocument/2006/relationships/image" Target="../media/image96.png"/><Relationship Id="rId1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103.png"/><Relationship Id="rId13" Type="http://schemas.microsoft.com/office/2007/relationships/diagramDrawing" Target="../diagrams/drawing6.xml"/><Relationship Id="rId18" Type="http://schemas.openxmlformats.org/officeDocument/2006/relationships/image" Target="../media/image107.svg"/><Relationship Id="rId3" Type="http://schemas.openxmlformats.org/officeDocument/2006/relationships/image" Target="../media/image2.png"/><Relationship Id="rId7" Type="http://schemas.openxmlformats.org/officeDocument/2006/relationships/image" Target="../media/image9.png"/><Relationship Id="rId12" Type="http://schemas.openxmlformats.org/officeDocument/2006/relationships/diagramColors" Target="../diagrams/colors6.xml"/><Relationship Id="rId17" Type="http://schemas.openxmlformats.org/officeDocument/2006/relationships/image" Target="../media/image106.png"/><Relationship Id="rId2" Type="http://schemas.openxmlformats.org/officeDocument/2006/relationships/image" Target="../media/image100.jpeg"/><Relationship Id="rId16" Type="http://schemas.openxmlformats.org/officeDocument/2006/relationships/image" Target="../media/image99.png"/><Relationship Id="rId1" Type="http://schemas.openxmlformats.org/officeDocument/2006/relationships/slideLayout" Target="../slideLayouts/slideLayout3.xml"/><Relationship Id="rId6" Type="http://schemas.openxmlformats.org/officeDocument/2006/relationships/image" Target="../media/image102.svg"/><Relationship Id="rId11" Type="http://schemas.openxmlformats.org/officeDocument/2006/relationships/diagramQuickStyle" Target="../diagrams/quickStyle6.xml"/><Relationship Id="rId5" Type="http://schemas.openxmlformats.org/officeDocument/2006/relationships/image" Target="../media/image101.png"/><Relationship Id="rId15" Type="http://schemas.openxmlformats.org/officeDocument/2006/relationships/image" Target="../media/image105.svg"/><Relationship Id="rId10" Type="http://schemas.openxmlformats.org/officeDocument/2006/relationships/diagramLayout" Target="../diagrams/layout6.xml"/><Relationship Id="rId4" Type="http://schemas.openxmlformats.org/officeDocument/2006/relationships/image" Target="../media/image3.png"/><Relationship Id="rId9" Type="http://schemas.openxmlformats.org/officeDocument/2006/relationships/diagramData" Target="../diagrams/data6.xml"/><Relationship Id="rId14" Type="http://schemas.openxmlformats.org/officeDocument/2006/relationships/image" Target="../media/image10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114.png"/><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image" Target="../media/image109.jpeg"/><Relationship Id="rId21" Type="http://schemas.openxmlformats.org/officeDocument/2006/relationships/image" Target="../media/image127.png"/><Relationship Id="rId7" Type="http://schemas.openxmlformats.org/officeDocument/2006/relationships/image" Target="../media/image113.png"/><Relationship Id="rId12" Type="http://schemas.openxmlformats.org/officeDocument/2006/relationships/image" Target="../media/image118.png"/><Relationship Id="rId17" Type="http://schemas.openxmlformats.org/officeDocument/2006/relationships/image" Target="../media/image123.png"/><Relationship Id="rId2" Type="http://schemas.openxmlformats.org/officeDocument/2006/relationships/image" Target="../media/image108.png"/><Relationship Id="rId16" Type="http://schemas.openxmlformats.org/officeDocument/2006/relationships/image" Target="../media/image122.png"/><Relationship Id="rId20" Type="http://schemas.openxmlformats.org/officeDocument/2006/relationships/image" Target="../media/image126.jpeg"/><Relationship Id="rId1" Type="http://schemas.openxmlformats.org/officeDocument/2006/relationships/slideLayout" Target="../slideLayouts/slideLayout3.xml"/><Relationship Id="rId6" Type="http://schemas.openxmlformats.org/officeDocument/2006/relationships/image" Target="../media/image112.png"/><Relationship Id="rId11" Type="http://schemas.openxmlformats.org/officeDocument/2006/relationships/image" Target="../media/image117.png"/><Relationship Id="rId5" Type="http://schemas.openxmlformats.org/officeDocument/2006/relationships/image" Target="../media/image111.png"/><Relationship Id="rId15" Type="http://schemas.openxmlformats.org/officeDocument/2006/relationships/image" Target="../media/image121.png"/><Relationship Id="rId10" Type="http://schemas.openxmlformats.org/officeDocument/2006/relationships/image" Target="../media/image116.png"/><Relationship Id="rId19" Type="http://schemas.openxmlformats.org/officeDocument/2006/relationships/image" Target="../media/image125.jpeg"/><Relationship Id="rId4" Type="http://schemas.openxmlformats.org/officeDocument/2006/relationships/image" Target="../media/image110.png"/><Relationship Id="rId9" Type="http://schemas.openxmlformats.org/officeDocument/2006/relationships/image" Target="../media/image115.png"/><Relationship Id="rId14" Type="http://schemas.openxmlformats.org/officeDocument/2006/relationships/image" Target="../media/image120.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10.png"/><Relationship Id="rId12"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00.jpeg"/><Relationship Id="rId1" Type="http://schemas.openxmlformats.org/officeDocument/2006/relationships/slideLayout" Target="../slideLayouts/slideLayout3.xml"/><Relationship Id="rId4" Type="http://schemas.openxmlformats.org/officeDocument/2006/relationships/image" Target="../media/image128.svg"/></Relationships>
</file>

<file path=ppt/slides/_rels/slide21.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www.decarbone-plus.com/"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microsoft.com/office/2018/10/relationships/comments" Target="../comments/modernComment_10C_84124C08.xml"/><Relationship Id="rId7" Type="http://schemas.openxmlformats.org/officeDocument/2006/relationships/image" Target="../media/image133.sv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32.png"/><Relationship Id="rId5" Type="http://schemas.openxmlformats.org/officeDocument/2006/relationships/image" Target="../media/image131.svg"/><Relationship Id="rId4" Type="http://schemas.openxmlformats.org/officeDocument/2006/relationships/image" Target="../media/image1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36.png"/><Relationship Id="rId4" Type="http://schemas.openxmlformats.org/officeDocument/2006/relationships/image" Target="../media/image135.png"/></Relationships>
</file>

<file path=ppt/slides/_rels/slide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38.svg"/><Relationship Id="rId7" Type="http://schemas.openxmlformats.org/officeDocument/2006/relationships/image" Target="../media/image142.svg"/><Relationship Id="rId2" Type="http://schemas.openxmlformats.org/officeDocument/2006/relationships/image" Target="../media/image137.png"/><Relationship Id="rId1" Type="http://schemas.openxmlformats.org/officeDocument/2006/relationships/slideLayout" Target="../slideLayouts/slideLayout3.xml"/><Relationship Id="rId6" Type="http://schemas.openxmlformats.org/officeDocument/2006/relationships/image" Target="../media/image141.png"/><Relationship Id="rId5" Type="http://schemas.openxmlformats.org/officeDocument/2006/relationships/image" Target="../media/image140.svg"/><Relationship Id="rId4" Type="http://schemas.openxmlformats.org/officeDocument/2006/relationships/image" Target="../media/image139.png"/></Relationships>
</file>

<file path=ppt/slides/_rels/slide3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44.png"/></Relationships>
</file>

<file path=ppt/slides/_rels/slide37.xml.rels><?xml version="1.0" encoding="UTF-8" standalone="yes"?>
<Relationships xmlns="http://schemas.openxmlformats.org/package/2006/relationships"><Relationship Id="rId8" Type="http://schemas.openxmlformats.org/officeDocument/2006/relationships/image" Target="../media/image151.png"/><Relationship Id="rId13" Type="http://schemas.openxmlformats.org/officeDocument/2006/relationships/image" Target="../media/image156.svg"/><Relationship Id="rId3" Type="http://schemas.openxmlformats.org/officeDocument/2006/relationships/image" Target="../media/image146.svg"/><Relationship Id="rId7" Type="http://schemas.openxmlformats.org/officeDocument/2006/relationships/image" Target="../media/image150.svg"/><Relationship Id="rId12" Type="http://schemas.openxmlformats.org/officeDocument/2006/relationships/image" Target="../media/image155.png"/><Relationship Id="rId2" Type="http://schemas.openxmlformats.org/officeDocument/2006/relationships/image" Target="../media/image145.png"/><Relationship Id="rId1" Type="http://schemas.openxmlformats.org/officeDocument/2006/relationships/slideLayout" Target="../slideLayouts/slideLayout3.xml"/><Relationship Id="rId6" Type="http://schemas.openxmlformats.org/officeDocument/2006/relationships/image" Target="../media/image149.png"/><Relationship Id="rId11" Type="http://schemas.openxmlformats.org/officeDocument/2006/relationships/image" Target="../media/image154.svg"/><Relationship Id="rId5" Type="http://schemas.openxmlformats.org/officeDocument/2006/relationships/image" Target="../media/image148.svg"/><Relationship Id="rId15" Type="http://schemas.openxmlformats.org/officeDocument/2006/relationships/image" Target="../media/image158.svg"/><Relationship Id="rId10" Type="http://schemas.openxmlformats.org/officeDocument/2006/relationships/image" Target="../media/image153.png"/><Relationship Id="rId4" Type="http://schemas.openxmlformats.org/officeDocument/2006/relationships/image" Target="../media/image147.png"/><Relationship Id="rId9" Type="http://schemas.openxmlformats.org/officeDocument/2006/relationships/image" Target="../media/image152.svg"/><Relationship Id="rId14" Type="http://schemas.openxmlformats.org/officeDocument/2006/relationships/image" Target="../media/image157.png"/></Relationships>
</file>

<file path=ppt/slides/_rels/slide38.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svg"/><Relationship Id="rId9" Type="http://schemas.openxmlformats.org/officeDocument/2006/relationships/image" Target="../media/image34.png"/></Relationships>
</file>

<file path=ppt/slides/_rels/slide6.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45.png"/><Relationship Id="rId18" Type="http://schemas.openxmlformats.org/officeDocument/2006/relationships/image" Target="../media/image9.png"/><Relationship Id="rId26" Type="http://schemas.openxmlformats.org/officeDocument/2006/relationships/image" Target="../media/image56.jpeg"/><Relationship Id="rId3" Type="http://schemas.openxmlformats.org/officeDocument/2006/relationships/image" Target="../media/image37.png"/><Relationship Id="rId21" Type="http://schemas.openxmlformats.org/officeDocument/2006/relationships/image" Target="../media/image51.jpeg"/><Relationship Id="rId7" Type="http://schemas.openxmlformats.org/officeDocument/2006/relationships/image" Target="../media/image24.png"/><Relationship Id="rId12" Type="http://schemas.openxmlformats.org/officeDocument/2006/relationships/image" Target="../media/image44.svg"/><Relationship Id="rId17" Type="http://schemas.openxmlformats.org/officeDocument/2006/relationships/image" Target="../media/image49.png"/><Relationship Id="rId25" Type="http://schemas.openxmlformats.org/officeDocument/2006/relationships/image" Target="../media/image55.jpeg"/><Relationship Id="rId2" Type="http://schemas.openxmlformats.org/officeDocument/2006/relationships/notesSlide" Target="../notesSlides/notesSlide6.xml"/><Relationship Id="rId16" Type="http://schemas.openxmlformats.org/officeDocument/2006/relationships/image" Target="../media/image48.svg"/><Relationship Id="rId20" Type="http://schemas.openxmlformats.org/officeDocument/2006/relationships/image" Target="../media/image12.png"/><Relationship Id="rId1" Type="http://schemas.openxmlformats.org/officeDocument/2006/relationships/slideLayout" Target="../slideLayouts/slideLayout3.xml"/><Relationship Id="rId6" Type="http://schemas.openxmlformats.org/officeDocument/2006/relationships/image" Target="../media/image40.svg"/><Relationship Id="rId11" Type="http://schemas.openxmlformats.org/officeDocument/2006/relationships/image" Target="../media/image43.png"/><Relationship Id="rId24" Type="http://schemas.openxmlformats.org/officeDocument/2006/relationships/image" Target="../media/image54.svg"/><Relationship Id="rId5" Type="http://schemas.openxmlformats.org/officeDocument/2006/relationships/image" Target="../media/image39.png"/><Relationship Id="rId15" Type="http://schemas.openxmlformats.org/officeDocument/2006/relationships/image" Target="../media/image47.png"/><Relationship Id="rId23" Type="http://schemas.openxmlformats.org/officeDocument/2006/relationships/image" Target="../media/image53.png"/><Relationship Id="rId10" Type="http://schemas.openxmlformats.org/officeDocument/2006/relationships/image" Target="../media/image42.svg"/><Relationship Id="rId19" Type="http://schemas.openxmlformats.org/officeDocument/2006/relationships/image" Target="../media/image50.jpeg"/><Relationship Id="rId4" Type="http://schemas.openxmlformats.org/officeDocument/2006/relationships/image" Target="../media/image38.svg"/><Relationship Id="rId9" Type="http://schemas.openxmlformats.org/officeDocument/2006/relationships/image" Target="../media/image41.png"/><Relationship Id="rId14" Type="http://schemas.openxmlformats.org/officeDocument/2006/relationships/image" Target="../media/image46.svg"/><Relationship Id="rId22" Type="http://schemas.openxmlformats.org/officeDocument/2006/relationships/image" Target="../media/image52.jpeg"/></Relationships>
</file>

<file path=ppt/slides/_rels/slide7.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png"/><Relationship Id="rId7" Type="http://schemas.openxmlformats.org/officeDocument/2006/relationships/image" Target="../media/image61.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image" Target="../media/image59.svg"/><Relationship Id="rId10" Type="http://schemas.openxmlformats.org/officeDocument/2006/relationships/image" Target="../media/image64.tiff"/><Relationship Id="rId4" Type="http://schemas.openxmlformats.org/officeDocument/2006/relationships/image" Target="../media/image58.png"/><Relationship Id="rId9" Type="http://schemas.openxmlformats.org/officeDocument/2006/relationships/image" Target="../media/image63.tiff"/></Relationships>
</file>

<file path=ppt/slides/_rels/slide8.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slides/_rels/slide9.xml.rels><?xml version="1.0" encoding="UTF-8" standalone="yes"?>
<Relationships xmlns="http://schemas.openxmlformats.org/package/2006/relationships"><Relationship Id="rId8" Type="http://schemas.openxmlformats.org/officeDocument/2006/relationships/image" Target="../media/image76.svg"/><Relationship Id="rId13" Type="http://schemas.openxmlformats.org/officeDocument/2006/relationships/image" Target="../media/image81.png"/><Relationship Id="rId18" Type="http://schemas.openxmlformats.org/officeDocument/2006/relationships/image" Target="../media/image86.png"/><Relationship Id="rId26" Type="http://schemas.openxmlformats.org/officeDocument/2006/relationships/image" Target="../media/image94.png"/><Relationship Id="rId3" Type="http://schemas.openxmlformats.org/officeDocument/2006/relationships/image" Target="../media/image71.png"/><Relationship Id="rId21" Type="http://schemas.openxmlformats.org/officeDocument/2006/relationships/image" Target="../media/image89.png"/><Relationship Id="rId7" Type="http://schemas.openxmlformats.org/officeDocument/2006/relationships/image" Target="../media/image75.png"/><Relationship Id="rId12" Type="http://schemas.openxmlformats.org/officeDocument/2006/relationships/image" Target="../media/image80.svg"/><Relationship Id="rId17" Type="http://schemas.openxmlformats.org/officeDocument/2006/relationships/image" Target="../media/image85.png"/><Relationship Id="rId25" Type="http://schemas.openxmlformats.org/officeDocument/2006/relationships/image" Target="../media/image93.png"/><Relationship Id="rId2" Type="http://schemas.openxmlformats.org/officeDocument/2006/relationships/notesSlide" Target="../notesSlides/notesSlide9.xml"/><Relationship Id="rId16" Type="http://schemas.openxmlformats.org/officeDocument/2006/relationships/image" Target="../media/image84.png"/><Relationship Id="rId20" Type="http://schemas.openxmlformats.org/officeDocument/2006/relationships/image" Target="../media/image88.png"/><Relationship Id="rId1" Type="http://schemas.openxmlformats.org/officeDocument/2006/relationships/slideLayout" Target="../slideLayouts/slideLayout3.xml"/><Relationship Id="rId6" Type="http://schemas.openxmlformats.org/officeDocument/2006/relationships/image" Target="../media/image74.svg"/><Relationship Id="rId11" Type="http://schemas.openxmlformats.org/officeDocument/2006/relationships/image" Target="../media/image79.png"/><Relationship Id="rId24" Type="http://schemas.openxmlformats.org/officeDocument/2006/relationships/image" Target="../media/image92.png"/><Relationship Id="rId5" Type="http://schemas.openxmlformats.org/officeDocument/2006/relationships/image" Target="../media/image73.png"/><Relationship Id="rId15" Type="http://schemas.openxmlformats.org/officeDocument/2006/relationships/image" Target="../media/image83.jpeg"/><Relationship Id="rId23" Type="http://schemas.openxmlformats.org/officeDocument/2006/relationships/image" Target="../media/image91.png"/><Relationship Id="rId10" Type="http://schemas.openxmlformats.org/officeDocument/2006/relationships/image" Target="../media/image78.svg"/><Relationship Id="rId19" Type="http://schemas.openxmlformats.org/officeDocument/2006/relationships/image" Target="../media/image87.png"/><Relationship Id="rId4" Type="http://schemas.openxmlformats.org/officeDocument/2006/relationships/image" Target="../media/image72.svg"/><Relationship Id="rId9" Type="http://schemas.openxmlformats.org/officeDocument/2006/relationships/image" Target="../media/image77.png"/><Relationship Id="rId14" Type="http://schemas.openxmlformats.org/officeDocument/2006/relationships/image" Target="../media/image82.svg"/><Relationship Id="rId22" Type="http://schemas.openxmlformats.org/officeDocument/2006/relationships/image" Target="../media/image90.png"/><Relationship Id="rId27" Type="http://schemas.openxmlformats.org/officeDocument/2006/relationships/image" Target="../media/image9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a:extLst>
            <a:ext uri="{FF2B5EF4-FFF2-40B4-BE49-F238E27FC236}">
              <a16:creationId xmlns:a16="http://schemas.microsoft.com/office/drawing/2014/main" id="{3190E875-0AC2-ECF0-09C0-DA5CC8F4A049}"/>
            </a:ext>
          </a:extLst>
        </p:cNvPr>
        <p:cNvGrpSpPr/>
        <p:nvPr/>
      </p:nvGrpSpPr>
      <p:grpSpPr>
        <a:xfrm>
          <a:off x="0" y="0"/>
          <a:ext cx="0" cy="0"/>
          <a:chOff x="0" y="0"/>
          <a:chExt cx="0" cy="0"/>
        </a:xfrm>
      </p:grpSpPr>
      <p:pic>
        <p:nvPicPr>
          <p:cNvPr id="5" name="Image 4" descr="Une image contenant ciel, nuage, plein air, arbre&#10;&#10;Le contenu généré par l’IA peut être incorrect.">
            <a:extLst>
              <a:ext uri="{FF2B5EF4-FFF2-40B4-BE49-F238E27FC236}">
                <a16:creationId xmlns:a16="http://schemas.microsoft.com/office/drawing/2014/main" id="{3BA43091-FE27-B468-A76D-A18C7D3C06A5}"/>
              </a:ext>
            </a:extLst>
          </p:cNvPr>
          <p:cNvPicPr>
            <a:picLocks noGrp="1" noRot="1" noChangeAspect="1" noMove="1" noResize="1" noEditPoints="1" noAdjustHandles="1" noChangeArrowheads="1" noChangeShapeType="1" noCrop="1"/>
          </p:cNvPicPr>
          <p:nvPr/>
        </p:nvPicPr>
        <p:blipFill>
          <a:blip r:embed="rId3">
            <a:alphaModFix amt="41000"/>
            <a:extLst>
              <a:ext uri="{28A0092B-C50C-407E-A947-70E740481C1C}">
                <a14:useLocalDpi xmlns:a14="http://schemas.microsoft.com/office/drawing/2010/main" val="0"/>
              </a:ext>
            </a:extLst>
          </a:blip>
          <a:srcRect r="1955" b="3977"/>
          <a:stretch/>
        </p:blipFill>
        <p:spPr>
          <a:xfrm>
            <a:off x="760573" y="0"/>
            <a:ext cx="10400607" cy="6858000"/>
          </a:xfrm>
          <a:prstGeom prst="rect">
            <a:avLst/>
          </a:prstGeom>
        </p:spPr>
      </p:pic>
      <p:sp>
        <p:nvSpPr>
          <p:cNvPr id="3" name="ZoneTexte 2">
            <a:extLst>
              <a:ext uri="{FF2B5EF4-FFF2-40B4-BE49-F238E27FC236}">
                <a16:creationId xmlns:a16="http://schemas.microsoft.com/office/drawing/2014/main" id="{67C61BB1-699A-A825-3A3C-8684BE1A61E4}"/>
              </a:ext>
            </a:extLst>
          </p:cNvPr>
          <p:cNvSpPr txBox="1"/>
          <p:nvPr/>
        </p:nvSpPr>
        <p:spPr>
          <a:xfrm rot="16200000">
            <a:off x="-781307" y="1347624"/>
            <a:ext cx="2926080" cy="230832"/>
          </a:xfrm>
          <a:prstGeom prst="rect">
            <a:avLst/>
          </a:prstGeom>
          <a:solidFill>
            <a:schemeClr val="bg1">
              <a:lumMod val="95000"/>
              <a:alpha val="52000"/>
            </a:schemeClr>
          </a:solidFill>
        </p:spPr>
        <p:txBody>
          <a:bodyPr wrap="square" rtlCol="0">
            <a:spAutoFit/>
          </a:bodyPr>
          <a:lstStyle/>
          <a:p>
            <a:r>
              <a:rPr lang="fr-FR" sz="900">
                <a:solidFill>
                  <a:schemeClr val="bg1">
                    <a:lumMod val="50000"/>
                  </a:schemeClr>
                </a:solidFill>
                <a:latin typeface="Abadi Extra Light" panose="020B0204020104020204" pitchFamily="34" charset="0"/>
              </a:rPr>
              <a:t>Agence Spatiale - ESA - Paris - Architectes : Atelier du Pont</a:t>
            </a:r>
          </a:p>
        </p:txBody>
      </p:sp>
      <p:pic>
        <p:nvPicPr>
          <p:cNvPr id="8" name="Image 7" descr="Une image contenant Police, Graphique, texte, typographie">
            <a:extLst>
              <a:ext uri="{FF2B5EF4-FFF2-40B4-BE49-F238E27FC236}">
                <a16:creationId xmlns:a16="http://schemas.microsoft.com/office/drawing/2014/main" id="{8521099D-6D1D-7F3E-8054-898612B08A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4166" y="6293466"/>
            <a:ext cx="825140" cy="307778"/>
          </a:xfrm>
          <a:prstGeom prst="rect">
            <a:avLst/>
          </a:prstGeom>
          <a:noFill/>
        </p:spPr>
      </p:pic>
      <p:pic>
        <p:nvPicPr>
          <p:cNvPr id="12" name="Image 11" descr="Une image contenant texte, capture d’écran, Police, Graphique&#10;&#10;Le contenu généré par l’IA peut être incorrect.">
            <a:extLst>
              <a:ext uri="{FF2B5EF4-FFF2-40B4-BE49-F238E27FC236}">
                <a16:creationId xmlns:a16="http://schemas.microsoft.com/office/drawing/2014/main" id="{EC0ADDDE-6841-7FE4-E891-9C70F0AD43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51575" y="6250739"/>
            <a:ext cx="509474" cy="385787"/>
          </a:xfrm>
          <a:prstGeom prst="rect">
            <a:avLst/>
          </a:prstGeom>
        </p:spPr>
      </p:pic>
      <p:pic>
        <p:nvPicPr>
          <p:cNvPr id="13" name="Image 12" descr="Une image contenant noir, obscurité&#10;&#10;Le contenu généré par l’IA peut être incorrect.">
            <a:extLst>
              <a:ext uri="{FF2B5EF4-FFF2-40B4-BE49-F238E27FC236}">
                <a16:creationId xmlns:a16="http://schemas.microsoft.com/office/drawing/2014/main" id="{797545BC-5DDF-6157-F5AB-EBD3759D932A}"/>
              </a:ext>
            </a:extLst>
          </p:cNvPr>
          <p:cNvPicPr>
            <a:picLocks noChangeAspect="1"/>
          </p:cNvPicPr>
          <p:nvPr/>
        </p:nvPicPr>
        <p:blipFill>
          <a:blip r:embed="rId6">
            <a:extLst>
              <a:ext uri="{28A0092B-C50C-407E-A947-70E740481C1C}">
                <a14:useLocalDpi xmlns:a14="http://schemas.microsoft.com/office/drawing/2010/main" val="0"/>
              </a:ext>
            </a:extLst>
          </a:blip>
          <a:srcRect b="13523"/>
          <a:stretch/>
        </p:blipFill>
        <p:spPr>
          <a:xfrm>
            <a:off x="5639647" y="5814224"/>
            <a:ext cx="1111928" cy="633131"/>
          </a:xfrm>
          <a:prstGeom prst="rect">
            <a:avLst/>
          </a:prstGeom>
        </p:spPr>
      </p:pic>
      <p:pic>
        <p:nvPicPr>
          <p:cNvPr id="9" name="Image 8" descr="Une image contenant art, conception&#10;&#10;Le contenu généré par l’IA peut être incorrect.">
            <a:extLst>
              <a:ext uri="{FF2B5EF4-FFF2-40B4-BE49-F238E27FC236}">
                <a16:creationId xmlns:a16="http://schemas.microsoft.com/office/drawing/2014/main" id="{6FFEE0A4-F6EC-C9C3-7494-9B28DF0004C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38114" y="1933295"/>
            <a:ext cx="2715771" cy="2714237"/>
          </a:xfrm>
          <a:prstGeom prst="rect">
            <a:avLst/>
          </a:prstGeom>
        </p:spPr>
      </p:pic>
    </p:spTree>
    <p:extLst>
      <p:ext uri="{BB962C8B-B14F-4D97-AF65-F5344CB8AC3E}">
        <p14:creationId xmlns:p14="http://schemas.microsoft.com/office/powerpoint/2010/main" val="42850794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A7DED5-481D-684E-1EEA-EE88F87CF0D8}"/>
              </a:ext>
            </a:extLst>
          </p:cNvPr>
          <p:cNvSpPr>
            <a:spLocks noGrp="1"/>
          </p:cNvSpPr>
          <p:nvPr>
            <p:ph sz="quarter" idx="12"/>
          </p:nvPr>
        </p:nvSpPr>
        <p:spPr>
          <a:xfrm>
            <a:off x="5157370" y="2726957"/>
            <a:ext cx="3100387" cy="967813"/>
          </a:xfrm>
        </p:spPr>
        <p:txBody>
          <a:bodyPr vert="horz" lIns="91440" tIns="45720" rIns="91440" bIns="45720" rtlCol="0" anchor="t">
            <a:normAutofit/>
          </a:bodyPr>
          <a:lstStyle/>
          <a:p>
            <a:r>
              <a:rPr lang="en-US" sz="2800" b="1">
                <a:latin typeface="Abadi Extra Light"/>
              </a:rPr>
              <a:t>ANNEXES</a:t>
            </a:r>
            <a:endParaRPr lang="en-US" sz="2800" b="1"/>
          </a:p>
        </p:txBody>
      </p:sp>
    </p:spTree>
    <p:extLst>
      <p:ext uri="{BB962C8B-B14F-4D97-AF65-F5344CB8AC3E}">
        <p14:creationId xmlns:p14="http://schemas.microsoft.com/office/powerpoint/2010/main" val="2692610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FA3B2-B54B-4A3B-14EB-96C58655CA32}"/>
            </a:ext>
          </a:extLst>
        </p:cNvPr>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3DBD7E1A-30DB-21B5-651B-1E8A11B22B12}"/>
              </a:ext>
            </a:extLst>
          </p:cNvPr>
          <p:cNvSpPr txBox="1">
            <a:spLocks/>
          </p:cNvSpPr>
          <p:nvPr/>
        </p:nvSpPr>
        <p:spPr>
          <a:xfrm>
            <a:off x="1038221" y="395364"/>
            <a:ext cx="9490959" cy="715962"/>
          </a:xfrm>
          <a:prstGeom prst="rect">
            <a:avLst/>
          </a:prstGeom>
        </p:spPr>
        <p:txBody>
          <a:bodyPr>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a:latin typeface="Abadi Extra Light" panose="020B0204020104020204" pitchFamily="34" charset="0"/>
              </a:rPr>
              <a:t>Rappel de l’architecture des différents lots</a:t>
            </a:r>
          </a:p>
        </p:txBody>
      </p:sp>
      <p:pic>
        <p:nvPicPr>
          <p:cNvPr id="44" name="Picture 1370726160">
            <a:extLst>
              <a:ext uri="{FF2B5EF4-FFF2-40B4-BE49-F238E27FC236}">
                <a16:creationId xmlns:a16="http://schemas.microsoft.com/office/drawing/2014/main" id="{20EE5D55-DFFF-CF9D-8C37-5D74A0E2D0C1}"/>
              </a:ext>
            </a:extLst>
          </p:cNvPr>
          <p:cNvPicPr>
            <a:picLocks noChangeAspect="1"/>
          </p:cNvPicPr>
          <p:nvPr/>
        </p:nvPicPr>
        <p:blipFill>
          <a:blip r:embed="rId2" cstate="print">
            <a:extLst>
              <a:ext uri="{28A0092B-C50C-407E-A947-70E740481C1C}">
                <a14:useLocalDpi xmlns:a14="http://schemas.microsoft.com/office/drawing/2010/main" val="0"/>
              </a:ext>
            </a:extLst>
          </a:blip>
          <a:srcRect l="-2484" t="21285" r="1"/>
          <a:stretch/>
        </p:blipFill>
        <p:spPr>
          <a:xfrm>
            <a:off x="1848967" y="1111326"/>
            <a:ext cx="8494065" cy="3278366"/>
          </a:xfrm>
          <a:prstGeom prst="rect">
            <a:avLst/>
          </a:prstGeom>
        </p:spPr>
      </p:pic>
      <p:pic>
        <p:nvPicPr>
          <p:cNvPr id="3" name="Picture 1370726160">
            <a:extLst>
              <a:ext uri="{FF2B5EF4-FFF2-40B4-BE49-F238E27FC236}">
                <a16:creationId xmlns:a16="http://schemas.microsoft.com/office/drawing/2014/main" id="{23DAE617-1636-688F-DA0E-68F458396C3D}"/>
              </a:ext>
            </a:extLst>
          </p:cNvPr>
          <p:cNvPicPr>
            <a:picLocks noChangeAspect="1"/>
          </p:cNvPicPr>
          <p:nvPr/>
        </p:nvPicPr>
        <p:blipFill>
          <a:blip r:embed="rId2" cstate="print">
            <a:extLst>
              <a:ext uri="{28A0092B-C50C-407E-A947-70E740481C1C}">
                <a14:useLocalDpi xmlns:a14="http://schemas.microsoft.com/office/drawing/2010/main" val="0"/>
              </a:ext>
            </a:extLst>
          </a:blip>
          <a:srcRect l="-2484" r="1" b="78150"/>
          <a:stretch/>
        </p:blipFill>
        <p:spPr>
          <a:xfrm>
            <a:off x="1848967" y="4458147"/>
            <a:ext cx="8494065" cy="910004"/>
          </a:xfrm>
          <a:prstGeom prst="rect">
            <a:avLst/>
          </a:prstGeom>
        </p:spPr>
      </p:pic>
      <p:pic>
        <p:nvPicPr>
          <p:cNvPr id="4" name="Picture 1370726160">
            <a:extLst>
              <a:ext uri="{FF2B5EF4-FFF2-40B4-BE49-F238E27FC236}">
                <a16:creationId xmlns:a16="http://schemas.microsoft.com/office/drawing/2014/main" id="{C6ABC2B5-28FD-44E2-B424-1EE735069B90}"/>
              </a:ext>
            </a:extLst>
          </p:cNvPr>
          <p:cNvPicPr>
            <a:picLocks noChangeAspect="1"/>
          </p:cNvPicPr>
          <p:nvPr/>
        </p:nvPicPr>
        <p:blipFill>
          <a:blip r:embed="rId2" cstate="print">
            <a:extLst>
              <a:ext uri="{28A0092B-C50C-407E-A947-70E740481C1C}">
                <a14:useLocalDpi xmlns:a14="http://schemas.microsoft.com/office/drawing/2010/main" val="0"/>
              </a:ext>
            </a:extLst>
          </a:blip>
          <a:srcRect l="8673" t="86620" r="71584" b="-1410"/>
          <a:stretch/>
        </p:blipFill>
        <p:spPr>
          <a:xfrm>
            <a:off x="5361271" y="5368151"/>
            <a:ext cx="1636295" cy="616018"/>
          </a:xfrm>
          <a:prstGeom prst="rect">
            <a:avLst/>
          </a:prstGeom>
        </p:spPr>
      </p:pic>
      <p:sp>
        <p:nvSpPr>
          <p:cNvPr id="5" name="Rectangle 4">
            <a:extLst>
              <a:ext uri="{FF2B5EF4-FFF2-40B4-BE49-F238E27FC236}">
                <a16:creationId xmlns:a16="http://schemas.microsoft.com/office/drawing/2014/main" id="{C879BFA5-ECFA-7B22-9200-89A25A61BF1B}"/>
              </a:ext>
            </a:extLst>
          </p:cNvPr>
          <p:cNvSpPr/>
          <p:nvPr/>
        </p:nvSpPr>
        <p:spPr>
          <a:xfrm>
            <a:off x="2762451" y="3830855"/>
            <a:ext cx="1848050" cy="5588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769095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23E7D64C-94B8-ED9F-2AF3-4F8B434D141E}"/>
              </a:ext>
            </a:extLst>
          </p:cNvPr>
          <p:cNvSpPr>
            <a:spLocks noGrp="1"/>
          </p:cNvSpPr>
          <p:nvPr>
            <p:ph type="pic" sz="quarter" idx="10"/>
          </p:nvPr>
        </p:nvSpPr>
        <p:spPr>
          <a:xfrm>
            <a:off x="541526" y="1085377"/>
            <a:ext cx="5818594" cy="369332"/>
          </a:xfrm>
        </p:spPr>
        <p:txBody>
          <a:bodyPr>
            <a:normAutofit/>
          </a:bodyPr>
          <a:lstStyle/>
          <a:p>
            <a:r>
              <a:rPr lang="fr-FR" sz="1400" u="sng">
                <a:solidFill>
                  <a:srgbClr val="156082"/>
                </a:solidFill>
                <a:latin typeface="Abadi Extra Light" panose="020B0204020104020204" pitchFamily="34" charset="0"/>
              </a:rPr>
              <a:t>1</a:t>
            </a:r>
            <a:r>
              <a:rPr lang="fr-FR" sz="1400" u="sng" baseline="30000">
                <a:solidFill>
                  <a:srgbClr val="156082"/>
                </a:solidFill>
                <a:latin typeface="Abadi Extra Light" panose="020B0204020104020204" pitchFamily="34" charset="0"/>
              </a:rPr>
              <a:t>er</a:t>
            </a:r>
            <a:r>
              <a:rPr lang="fr-FR" sz="1400" u="sng">
                <a:solidFill>
                  <a:srgbClr val="156082"/>
                </a:solidFill>
                <a:latin typeface="Abadi Extra Light" panose="020B0204020104020204" pitchFamily="34" charset="0"/>
              </a:rPr>
              <a:t> lot : Prototypage de l’outil</a:t>
            </a:r>
          </a:p>
        </p:txBody>
      </p:sp>
      <p:sp>
        <p:nvSpPr>
          <p:cNvPr id="2" name="Espace réservé du texte 8">
            <a:extLst>
              <a:ext uri="{FF2B5EF4-FFF2-40B4-BE49-F238E27FC236}">
                <a16:creationId xmlns:a16="http://schemas.microsoft.com/office/drawing/2014/main" id="{AABA338F-29E8-0DDC-E60A-EA9BAB1ABC52}"/>
              </a:ext>
            </a:extLst>
          </p:cNvPr>
          <p:cNvSpPr txBox="1">
            <a:spLocks/>
          </p:cNvSpPr>
          <p:nvPr/>
        </p:nvSpPr>
        <p:spPr>
          <a:xfrm>
            <a:off x="1034280" y="401136"/>
            <a:ext cx="9424657" cy="545193"/>
          </a:xfrm>
          <a:prstGeom prst="rect">
            <a:avLst/>
          </a:prstGeom>
        </p:spPr>
        <p:txBody>
          <a:bodyPr>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a:latin typeface="Abadi Extra Light" panose="020B0204020104020204" pitchFamily="34" charset="0"/>
              </a:rPr>
              <a:t>Lot 1 - Prototypage</a:t>
            </a:r>
          </a:p>
        </p:txBody>
      </p:sp>
      <p:pic>
        <p:nvPicPr>
          <p:cNvPr id="4" name="Picture 1370726160">
            <a:extLst>
              <a:ext uri="{FF2B5EF4-FFF2-40B4-BE49-F238E27FC236}">
                <a16:creationId xmlns:a16="http://schemas.microsoft.com/office/drawing/2014/main" id="{D48213CE-3F4E-21CB-4448-A0BA0F1375D3}"/>
              </a:ext>
            </a:extLst>
          </p:cNvPr>
          <p:cNvPicPr>
            <a:picLocks noChangeAspect="1"/>
          </p:cNvPicPr>
          <p:nvPr/>
        </p:nvPicPr>
        <p:blipFill>
          <a:blip r:embed="rId3" cstate="print">
            <a:extLst>
              <a:ext uri="{28A0092B-C50C-407E-A947-70E740481C1C}">
                <a14:useLocalDpi xmlns:a14="http://schemas.microsoft.com/office/drawing/2010/main" val="0"/>
              </a:ext>
            </a:extLst>
          </a:blip>
          <a:srcRect t="22223" r="67347" b="15413"/>
          <a:stretch/>
        </p:blipFill>
        <p:spPr>
          <a:xfrm>
            <a:off x="8489369" y="1432407"/>
            <a:ext cx="2820041" cy="2706503"/>
          </a:xfrm>
          <a:prstGeom prst="rect">
            <a:avLst/>
          </a:prstGeom>
        </p:spPr>
      </p:pic>
      <p:sp>
        <p:nvSpPr>
          <p:cNvPr id="7" name="ZoneTexte 6">
            <a:extLst>
              <a:ext uri="{FF2B5EF4-FFF2-40B4-BE49-F238E27FC236}">
                <a16:creationId xmlns:a16="http://schemas.microsoft.com/office/drawing/2014/main" id="{C0643A0D-CCDC-91B6-21A5-04FEC65880B1}"/>
              </a:ext>
            </a:extLst>
          </p:cNvPr>
          <p:cNvSpPr txBox="1"/>
          <p:nvPr/>
        </p:nvSpPr>
        <p:spPr>
          <a:xfrm>
            <a:off x="1159365" y="1432407"/>
            <a:ext cx="6749053" cy="1415772"/>
          </a:xfrm>
          <a:prstGeom prst="rect">
            <a:avLst/>
          </a:prstGeom>
          <a:noFill/>
        </p:spPr>
        <p:txBody>
          <a:bodyPr wrap="square" rtlCol="0">
            <a:spAutoFit/>
          </a:bodyPr>
          <a:lstStyle/>
          <a:p>
            <a:pPr marL="171450" indent="-171450">
              <a:spcAft>
                <a:spcPts val="600"/>
              </a:spcAft>
              <a:buFont typeface="Arial" panose="020B0604020202020204" pitchFamily="34" charset="0"/>
              <a:buChar char="•"/>
            </a:pPr>
            <a:r>
              <a:rPr lang="fr-FR" sz="1100">
                <a:latin typeface="Abadi Extra Light" panose="020B0204020104020204" pitchFamily="34" charset="0"/>
              </a:rPr>
              <a:t>Identification des attendus des acteurs pour définir les entrées et les sorties de l’outil </a:t>
            </a:r>
            <a:r>
              <a:rPr lang="fr-FR" sz="1100" err="1">
                <a:latin typeface="Abadi Extra Light" panose="020B0204020104020204" pitchFamily="34" charset="0"/>
              </a:rPr>
              <a:t>Aqua’PRINT</a:t>
            </a:r>
            <a:r>
              <a:rPr lang="fr-FR" sz="1100">
                <a:latin typeface="Abadi Extra Light" panose="020B0204020104020204" pitchFamily="34" charset="0"/>
              </a:rPr>
              <a:t> (via entretiens) et identification des projets précurseurs</a:t>
            </a:r>
          </a:p>
          <a:p>
            <a:pPr marL="171450" indent="-171450">
              <a:spcAft>
                <a:spcPts val="600"/>
              </a:spcAft>
              <a:buFont typeface="Arial" panose="020B0604020202020204" pitchFamily="34" charset="0"/>
              <a:buChar char="•"/>
            </a:pPr>
            <a:r>
              <a:rPr lang="fr-FR" sz="1100">
                <a:latin typeface="Abadi Extra Light" panose="020B0204020104020204" pitchFamily="34" charset="0"/>
              </a:rPr>
              <a:t>Collecte des données nécessaires </a:t>
            </a:r>
          </a:p>
          <a:p>
            <a:pPr marL="171450" indent="-171450">
              <a:spcAft>
                <a:spcPts val="600"/>
              </a:spcAft>
              <a:buFont typeface="Arial" panose="020B0604020202020204" pitchFamily="34" charset="0"/>
              <a:buChar char="•"/>
            </a:pPr>
            <a:r>
              <a:rPr lang="fr-FR" sz="1100">
                <a:latin typeface="Abadi Extra Light" panose="020B0204020104020204" pitchFamily="34" charset="0"/>
              </a:rPr>
              <a:t>Comparaison des valeurs de conception vs mesure de consommations. </a:t>
            </a:r>
          </a:p>
          <a:p>
            <a:pPr marL="171450" indent="-171450">
              <a:spcAft>
                <a:spcPts val="600"/>
              </a:spcAft>
              <a:buFont typeface="Arial" panose="020B0604020202020204" pitchFamily="34" charset="0"/>
              <a:buChar char="•"/>
            </a:pPr>
            <a:r>
              <a:rPr lang="fr-FR" sz="1100">
                <a:latin typeface="Abadi Extra Light" panose="020B0204020104020204" pitchFamily="34" charset="0"/>
              </a:rPr>
              <a:t>Analyse méthodologique en termes d’ACV pour valider les orientations prises</a:t>
            </a:r>
          </a:p>
          <a:p>
            <a:pPr marL="171450" indent="-171450">
              <a:spcAft>
                <a:spcPts val="600"/>
              </a:spcAft>
              <a:buFont typeface="Arial" panose="020B0604020202020204" pitchFamily="34" charset="0"/>
              <a:buChar char="•"/>
            </a:pPr>
            <a:r>
              <a:rPr lang="fr-FR" sz="1100">
                <a:latin typeface="Abadi Extra Light" panose="020B0204020104020204" pitchFamily="34" charset="0"/>
              </a:rPr>
              <a:t>Réalisation d’un premier squelette de l’interface</a:t>
            </a:r>
          </a:p>
        </p:txBody>
      </p:sp>
      <p:pic>
        <p:nvPicPr>
          <p:cNvPr id="14" name="Picture 1370726160">
            <a:extLst>
              <a:ext uri="{FF2B5EF4-FFF2-40B4-BE49-F238E27FC236}">
                <a16:creationId xmlns:a16="http://schemas.microsoft.com/office/drawing/2014/main" id="{DA45A786-EE00-CEF0-853F-FFDEDA7AC45A}"/>
              </a:ext>
            </a:extLst>
          </p:cNvPr>
          <p:cNvPicPr>
            <a:picLocks noChangeAspect="1"/>
          </p:cNvPicPr>
          <p:nvPr/>
        </p:nvPicPr>
        <p:blipFill>
          <a:blip r:embed="rId3" cstate="print">
            <a:extLst>
              <a:ext uri="{28A0092B-C50C-407E-A947-70E740481C1C}">
                <a14:useLocalDpi xmlns:a14="http://schemas.microsoft.com/office/drawing/2010/main" val="0"/>
              </a:ext>
            </a:extLst>
          </a:blip>
          <a:srcRect l="10266" t="87979" r="71984" b="1271"/>
          <a:stretch/>
        </p:blipFill>
        <p:spPr>
          <a:xfrm>
            <a:off x="10049872" y="4215656"/>
            <a:ext cx="1008260" cy="306829"/>
          </a:xfrm>
          <a:prstGeom prst="rect">
            <a:avLst/>
          </a:prstGeom>
        </p:spPr>
      </p:pic>
      <p:graphicFrame>
        <p:nvGraphicFramePr>
          <p:cNvPr id="26" name="Diagramme 25">
            <a:extLst>
              <a:ext uri="{FF2B5EF4-FFF2-40B4-BE49-F238E27FC236}">
                <a16:creationId xmlns:a16="http://schemas.microsoft.com/office/drawing/2014/main" id="{31FA1F50-046D-0FAE-6A06-5B456CCB1389}"/>
              </a:ext>
            </a:extLst>
          </p:cNvPr>
          <p:cNvGraphicFramePr/>
          <p:nvPr>
            <p:extLst>
              <p:ext uri="{D42A27DB-BD31-4B8C-83A1-F6EECF244321}">
                <p14:modId xmlns:p14="http://schemas.microsoft.com/office/powerpoint/2010/main" val="4081763513"/>
              </p:ext>
            </p:extLst>
          </p:nvPr>
        </p:nvGraphicFramePr>
        <p:xfrm>
          <a:off x="8310137" y="699"/>
          <a:ext cx="3881863" cy="3543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ZoneTexte 5">
            <a:extLst>
              <a:ext uri="{FF2B5EF4-FFF2-40B4-BE49-F238E27FC236}">
                <a16:creationId xmlns:a16="http://schemas.microsoft.com/office/drawing/2014/main" id="{ECC6FCCE-388F-BCC2-4CCB-22FAA25830A9}"/>
              </a:ext>
            </a:extLst>
          </p:cNvPr>
          <p:cNvSpPr txBox="1"/>
          <p:nvPr/>
        </p:nvSpPr>
        <p:spPr>
          <a:xfrm>
            <a:off x="614523" y="2936182"/>
            <a:ext cx="7039988" cy="1446550"/>
          </a:xfrm>
          <a:prstGeom prst="rect">
            <a:avLst/>
          </a:prstGeom>
          <a:noFill/>
        </p:spPr>
        <p:txBody>
          <a:bodyPr wrap="square">
            <a:spAutoFit/>
          </a:bodyPr>
          <a:lstStyle/>
          <a:p>
            <a:r>
              <a:rPr lang="fr-FR" sz="1100" b="1">
                <a:latin typeface="Abadi Extra Light" panose="020B0204020104020204" pitchFamily="34" charset="0"/>
              </a:rPr>
              <a:t>LIVRABLES : </a:t>
            </a:r>
          </a:p>
          <a:p>
            <a:pPr marL="171450" indent="-171450">
              <a:buFontTx/>
              <a:buChar char="-"/>
            </a:pPr>
            <a:r>
              <a:rPr lang="fr-FR" sz="1100">
                <a:latin typeface="Abadi Extra Light" panose="020B0204020104020204" pitchFamily="34" charset="0"/>
              </a:rPr>
              <a:t>L1 : Liste des indicateurs de sortie de l’outil d’évaluation</a:t>
            </a:r>
          </a:p>
          <a:p>
            <a:pPr marL="171450" indent="-171450">
              <a:buFontTx/>
              <a:buChar char="-"/>
            </a:pPr>
            <a:r>
              <a:rPr lang="fr-FR" sz="1100">
                <a:latin typeface="Abadi Extra Light" panose="020B0204020104020204" pitchFamily="34" charset="0"/>
              </a:rPr>
              <a:t>L2 : Matrice fonctionnelle faisant office de nomenclature des jeux de données qui permettront de faire fonctionner l’outil. </a:t>
            </a:r>
          </a:p>
          <a:p>
            <a:pPr marL="171450" indent="-171450">
              <a:buFontTx/>
              <a:buChar char="-"/>
            </a:pPr>
            <a:r>
              <a:rPr lang="fr-FR" sz="1100">
                <a:latin typeface="Abadi Extra Light" panose="020B0204020104020204" pitchFamily="34" charset="0"/>
              </a:rPr>
              <a:t>L3 :  Prototype de l’outil </a:t>
            </a:r>
          </a:p>
          <a:p>
            <a:pPr marL="171450" indent="-171450">
              <a:buFontTx/>
              <a:buChar char="-"/>
            </a:pPr>
            <a:r>
              <a:rPr lang="fr-FR" sz="1100">
                <a:latin typeface="Abadi Extra Light" panose="020B0204020104020204" pitchFamily="34" charset="0"/>
              </a:rPr>
              <a:t>L4 : note de cadrage pour chaque brique du lot 2 explicitant : </a:t>
            </a:r>
          </a:p>
          <a:p>
            <a:pPr marL="628650" lvl="1" indent="-171450">
              <a:buFontTx/>
              <a:buChar char="-"/>
            </a:pPr>
            <a:r>
              <a:rPr lang="fr-FR" sz="1100">
                <a:latin typeface="Abadi Extra Light" panose="020B0204020104020204" pitchFamily="34" charset="0"/>
              </a:rPr>
              <a:t>Les sources de données et leurs limites d’exploitation</a:t>
            </a:r>
          </a:p>
          <a:p>
            <a:pPr marL="628650" lvl="1" indent="-171450">
              <a:buFontTx/>
              <a:buChar char="-"/>
            </a:pPr>
            <a:r>
              <a:rPr lang="fr-FR" sz="1100">
                <a:latin typeface="Abadi Extra Light" panose="020B0204020104020204" pitchFamily="34" charset="0"/>
              </a:rPr>
              <a:t>Les lacunes des sources et méthodes de calcul existantes à combler </a:t>
            </a:r>
          </a:p>
          <a:p>
            <a:pPr marL="171450" indent="-171450">
              <a:buFontTx/>
              <a:buChar char="-"/>
            </a:pPr>
            <a:r>
              <a:rPr lang="fr-FR" sz="1100">
                <a:latin typeface="Abadi Extra Light" panose="020B0204020104020204" pitchFamily="34" charset="0"/>
              </a:rPr>
              <a:t>L5 : Cahier des charges du test HQE Performance eau A</a:t>
            </a:r>
          </a:p>
        </p:txBody>
      </p:sp>
      <p:pic>
        <p:nvPicPr>
          <p:cNvPr id="8" name="Graphique 7" descr="Mille contour">
            <a:extLst>
              <a:ext uri="{FF2B5EF4-FFF2-40B4-BE49-F238E27FC236}">
                <a16:creationId xmlns:a16="http://schemas.microsoft.com/office/drawing/2014/main" id="{B23CBAAA-1378-1CFF-C91C-AC083EBFBCF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36827" y="1570664"/>
            <a:ext cx="544842" cy="544842"/>
          </a:xfrm>
          <a:prstGeom prst="rect">
            <a:avLst/>
          </a:prstGeom>
        </p:spPr>
      </p:pic>
      <p:sp>
        <p:nvSpPr>
          <p:cNvPr id="9" name="Rectangle 8">
            <a:extLst>
              <a:ext uri="{FF2B5EF4-FFF2-40B4-BE49-F238E27FC236}">
                <a16:creationId xmlns:a16="http://schemas.microsoft.com/office/drawing/2014/main" id="{4D465D69-B4F8-2F07-82C7-011049450EDE}"/>
              </a:ext>
            </a:extLst>
          </p:cNvPr>
          <p:cNvSpPr/>
          <p:nvPr/>
        </p:nvSpPr>
        <p:spPr>
          <a:xfrm>
            <a:off x="3924300" y="5676900"/>
            <a:ext cx="1111250" cy="187305"/>
          </a:xfrm>
          <a:prstGeom prst="rect">
            <a:avLst/>
          </a:prstGeom>
          <a:solidFill>
            <a:srgbClr val="A468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745E6730-5B7C-6C76-B64F-235D26D4229A}"/>
              </a:ext>
            </a:extLst>
          </p:cNvPr>
          <p:cNvPicPr>
            <a:picLocks noChangeAspect="1"/>
          </p:cNvPicPr>
          <p:nvPr/>
        </p:nvPicPr>
        <p:blipFill>
          <a:blip r:embed="rId11" cstate="print">
            <a:extLst>
              <a:ext uri="{28A0092B-C50C-407E-A947-70E740481C1C}">
                <a14:useLocalDpi xmlns:a14="http://schemas.microsoft.com/office/drawing/2010/main" val="0"/>
              </a:ext>
            </a:extLst>
          </a:blip>
          <a:srcRect r="40995" b="65961"/>
          <a:stretch/>
        </p:blipFill>
        <p:spPr>
          <a:xfrm>
            <a:off x="614523" y="4594955"/>
            <a:ext cx="6171684" cy="1661276"/>
          </a:xfrm>
          <a:prstGeom prst="rect">
            <a:avLst/>
          </a:prstGeom>
        </p:spPr>
      </p:pic>
      <p:cxnSp>
        <p:nvCxnSpPr>
          <p:cNvPr id="13" name="Connecteur droit avec flèche 12">
            <a:extLst>
              <a:ext uri="{FF2B5EF4-FFF2-40B4-BE49-F238E27FC236}">
                <a16:creationId xmlns:a16="http://schemas.microsoft.com/office/drawing/2014/main" id="{91FB6728-BFD3-8DE5-8613-258EB4F4E171}"/>
              </a:ext>
            </a:extLst>
          </p:cNvPr>
          <p:cNvCxnSpPr/>
          <p:nvPr/>
        </p:nvCxnSpPr>
        <p:spPr>
          <a:xfrm flipH="1">
            <a:off x="3994150" y="5772150"/>
            <a:ext cx="85090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9877666"/>
      </p:ext>
    </p:extLst>
  </p:cSld>
  <p:clrMapOvr>
    <a:masterClrMapping/>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64FA3B2-B54B-4A3B-14EB-96C58655CA32}"/>
            </a:ext>
          </a:extLst>
        </p:cNvPr>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D0732BD9-E085-2B9D-AB11-DB3CC29FF9CF}"/>
              </a:ext>
            </a:extLst>
          </p:cNvPr>
          <p:cNvSpPr>
            <a:spLocks noGrp="1"/>
          </p:cNvSpPr>
          <p:nvPr>
            <p:ph type="pic" sz="quarter" idx="10"/>
          </p:nvPr>
        </p:nvSpPr>
        <p:spPr>
          <a:xfrm>
            <a:off x="518689" y="1100777"/>
            <a:ext cx="10635090" cy="369332"/>
          </a:xfrm>
        </p:spPr>
        <p:txBody>
          <a:bodyPr>
            <a:normAutofit/>
          </a:bodyPr>
          <a:lstStyle/>
          <a:p>
            <a:r>
              <a:rPr lang="fr-FR" sz="1400" u="sng">
                <a:solidFill>
                  <a:srgbClr val="4EA72E"/>
                </a:solidFill>
                <a:latin typeface="Abadi Extra Light" panose="020B0204020104020204" pitchFamily="34" charset="0"/>
              </a:rPr>
              <a:t>2</a:t>
            </a:r>
            <a:r>
              <a:rPr lang="fr-FR" sz="1400" u="sng" baseline="30000">
                <a:solidFill>
                  <a:srgbClr val="4EA72E"/>
                </a:solidFill>
                <a:latin typeface="Abadi Extra Light" panose="020B0204020104020204" pitchFamily="34" charset="0"/>
              </a:rPr>
              <a:t>nd</a:t>
            </a:r>
            <a:r>
              <a:rPr lang="fr-FR" sz="1400" u="sng">
                <a:solidFill>
                  <a:srgbClr val="4EA72E"/>
                </a:solidFill>
                <a:latin typeface="Abadi Extra Light" panose="020B0204020104020204" pitchFamily="34" charset="0"/>
              </a:rPr>
              <a:t> lot : Elaboration des méthodes de calcul</a:t>
            </a:r>
          </a:p>
        </p:txBody>
      </p:sp>
      <p:sp>
        <p:nvSpPr>
          <p:cNvPr id="2" name="Espace réservé du texte 8">
            <a:extLst>
              <a:ext uri="{FF2B5EF4-FFF2-40B4-BE49-F238E27FC236}">
                <a16:creationId xmlns:a16="http://schemas.microsoft.com/office/drawing/2014/main" id="{3DBD7E1A-30DB-21B5-651B-1E8A11B22B12}"/>
              </a:ext>
            </a:extLst>
          </p:cNvPr>
          <p:cNvSpPr txBox="1">
            <a:spLocks/>
          </p:cNvSpPr>
          <p:nvPr/>
        </p:nvSpPr>
        <p:spPr>
          <a:xfrm>
            <a:off x="1038221" y="395364"/>
            <a:ext cx="9490959" cy="715962"/>
          </a:xfrm>
          <a:prstGeom prst="rect">
            <a:avLst/>
          </a:prstGeom>
        </p:spPr>
        <p:txBody>
          <a:bodyPr>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a:latin typeface="Abadi Extra Light" panose="020B0204020104020204" pitchFamily="34" charset="0"/>
              </a:rPr>
              <a:t>Lot 2 – Méthodologie de calcul</a:t>
            </a:r>
          </a:p>
        </p:txBody>
      </p:sp>
      <p:pic>
        <p:nvPicPr>
          <p:cNvPr id="4" name="Picture 1370726160">
            <a:extLst>
              <a:ext uri="{FF2B5EF4-FFF2-40B4-BE49-F238E27FC236}">
                <a16:creationId xmlns:a16="http://schemas.microsoft.com/office/drawing/2014/main" id="{324AE82B-03DB-29A7-EFF8-47FA035E0BB9}"/>
              </a:ext>
            </a:extLst>
          </p:cNvPr>
          <p:cNvPicPr>
            <a:picLocks noChangeAspect="1"/>
          </p:cNvPicPr>
          <p:nvPr/>
        </p:nvPicPr>
        <p:blipFill>
          <a:blip r:embed="rId2" cstate="print">
            <a:extLst>
              <a:ext uri="{28A0092B-C50C-407E-A947-70E740481C1C}">
                <a14:useLocalDpi xmlns:a14="http://schemas.microsoft.com/office/drawing/2010/main" val="0"/>
              </a:ext>
            </a:extLst>
          </a:blip>
          <a:srcRect l="33636" t="22260" r="33711" b="8585"/>
          <a:stretch/>
        </p:blipFill>
        <p:spPr>
          <a:xfrm>
            <a:off x="8489369" y="1439454"/>
            <a:ext cx="2815908" cy="2996823"/>
          </a:xfrm>
          <a:prstGeom prst="rect">
            <a:avLst/>
          </a:prstGeom>
        </p:spPr>
      </p:pic>
      <p:sp>
        <p:nvSpPr>
          <p:cNvPr id="7" name="ZoneTexte 6">
            <a:extLst>
              <a:ext uri="{FF2B5EF4-FFF2-40B4-BE49-F238E27FC236}">
                <a16:creationId xmlns:a16="http://schemas.microsoft.com/office/drawing/2014/main" id="{2BF64B06-B66B-3387-1452-D5E6DBCF8B0E}"/>
              </a:ext>
            </a:extLst>
          </p:cNvPr>
          <p:cNvSpPr txBox="1"/>
          <p:nvPr/>
        </p:nvSpPr>
        <p:spPr>
          <a:xfrm>
            <a:off x="1098171" y="1439454"/>
            <a:ext cx="6704510" cy="1246495"/>
          </a:xfrm>
          <a:prstGeom prst="rect">
            <a:avLst/>
          </a:prstGeom>
          <a:noFill/>
        </p:spPr>
        <p:txBody>
          <a:bodyPr wrap="square" rtlCol="0">
            <a:spAutoFit/>
          </a:bodyPr>
          <a:lstStyle/>
          <a:p>
            <a:pPr marL="171450" indent="-171450" algn="just">
              <a:spcAft>
                <a:spcPts val="600"/>
              </a:spcAft>
              <a:buFont typeface="Arial" panose="020B0604020202020204" pitchFamily="34" charset="0"/>
              <a:buChar char="•"/>
            </a:pPr>
            <a:r>
              <a:rPr lang="fr-FR" sz="1100">
                <a:latin typeface="Abadi Extra Light" panose="020B0204020104020204" pitchFamily="34" charset="0"/>
              </a:rPr>
              <a:t>Création d’une </a:t>
            </a:r>
            <a:r>
              <a:rPr lang="fr-FR" sz="1100" b="1">
                <a:latin typeface="Abadi Extra Light" panose="020B0204020104020204" pitchFamily="34" charset="0"/>
              </a:rPr>
              <a:t>base de données </a:t>
            </a:r>
            <a:r>
              <a:rPr lang="fr-FR" sz="1100">
                <a:latin typeface="Abadi Extra Light" panose="020B0204020104020204" pitchFamily="34" charset="0"/>
              </a:rPr>
              <a:t>avec les données météorologiques des grandes agglomérations françaises</a:t>
            </a:r>
          </a:p>
          <a:p>
            <a:pPr marL="171450" indent="-171450" algn="just">
              <a:spcAft>
                <a:spcPts val="600"/>
              </a:spcAft>
              <a:buFont typeface="Arial" panose="020B0604020202020204" pitchFamily="34" charset="0"/>
              <a:buChar char="•"/>
            </a:pPr>
            <a:r>
              <a:rPr lang="fr-FR" sz="1100" b="1">
                <a:latin typeface="Abadi Extra Light" panose="020B0204020104020204" pitchFamily="34" charset="0"/>
              </a:rPr>
              <a:t>Quantification des économies d’eau </a:t>
            </a:r>
            <a:r>
              <a:rPr lang="fr-FR" sz="1100">
                <a:latin typeface="Abadi Extra Light" panose="020B0204020104020204" pitchFamily="34" charset="0"/>
              </a:rPr>
              <a:t>apportées par ces solutions en fonction des usages envisagés</a:t>
            </a:r>
          </a:p>
          <a:p>
            <a:pPr marL="171450" indent="-171450" algn="just">
              <a:spcAft>
                <a:spcPts val="600"/>
              </a:spcAft>
              <a:buFont typeface="Arial" panose="020B0604020202020204" pitchFamily="34" charset="0"/>
              <a:buChar char="•"/>
            </a:pPr>
            <a:r>
              <a:rPr lang="fr-FR" sz="1100">
                <a:latin typeface="Abadi Extra Light" panose="020B0204020104020204" pitchFamily="34" charset="0"/>
              </a:rPr>
              <a:t>Elaboration d’une </a:t>
            </a:r>
            <a:r>
              <a:rPr lang="fr-FR" sz="1100" b="1">
                <a:latin typeface="Abadi Extra Light" panose="020B0204020104020204" pitchFamily="34" charset="0"/>
              </a:rPr>
              <a:t>base de données de référence </a:t>
            </a:r>
            <a:r>
              <a:rPr lang="fr-FR" sz="1100">
                <a:latin typeface="Abadi Extra Light" panose="020B0204020104020204" pitchFamily="34" charset="0"/>
              </a:rPr>
              <a:t>des consommations d’eau propres à chaque brique</a:t>
            </a:r>
          </a:p>
          <a:p>
            <a:pPr marL="171450" indent="-171450" algn="just">
              <a:spcAft>
                <a:spcPts val="600"/>
              </a:spcAft>
              <a:buFont typeface="Arial" panose="020B0604020202020204" pitchFamily="34" charset="0"/>
              <a:buChar char="•"/>
            </a:pPr>
            <a:r>
              <a:rPr lang="fr-FR" sz="1100" b="1">
                <a:latin typeface="Abadi Extra Light" panose="020B0204020104020204" pitchFamily="34" charset="0"/>
              </a:rPr>
              <a:t>Consolidation </a:t>
            </a:r>
            <a:r>
              <a:rPr lang="fr-FR" sz="1100">
                <a:latin typeface="Abadi Extra Light" panose="020B0204020104020204" pitchFamily="34" charset="0"/>
              </a:rPr>
              <a:t>des bases de données </a:t>
            </a:r>
          </a:p>
          <a:p>
            <a:pPr marL="171450" indent="-171450" algn="just">
              <a:spcAft>
                <a:spcPts val="600"/>
              </a:spcAft>
              <a:buFont typeface="Arial" panose="020B0604020202020204" pitchFamily="34" charset="0"/>
              <a:buChar char="•"/>
            </a:pPr>
            <a:r>
              <a:rPr lang="fr-FR" sz="1100">
                <a:latin typeface="Abadi Extra Light" panose="020B0204020104020204" pitchFamily="34" charset="0"/>
              </a:rPr>
              <a:t>Elaboration des </a:t>
            </a:r>
            <a:r>
              <a:rPr lang="fr-FR" sz="1100" b="1">
                <a:latin typeface="Abadi Extra Light" panose="020B0204020104020204" pitchFamily="34" charset="0"/>
              </a:rPr>
              <a:t>méthodes de calcul </a:t>
            </a:r>
            <a:r>
              <a:rPr lang="fr-FR" sz="1100">
                <a:latin typeface="Abadi Extra Light" panose="020B0204020104020204" pitchFamily="34" charset="0"/>
              </a:rPr>
              <a:t>pour chaque brique</a:t>
            </a:r>
          </a:p>
        </p:txBody>
      </p:sp>
      <p:grpSp>
        <p:nvGrpSpPr>
          <p:cNvPr id="8" name="Groupe 7">
            <a:extLst>
              <a:ext uri="{FF2B5EF4-FFF2-40B4-BE49-F238E27FC236}">
                <a16:creationId xmlns:a16="http://schemas.microsoft.com/office/drawing/2014/main" id="{A8B80016-B36A-6E4A-089E-CE3ED9CF0B12}"/>
              </a:ext>
            </a:extLst>
          </p:cNvPr>
          <p:cNvGrpSpPr/>
          <p:nvPr/>
        </p:nvGrpSpPr>
        <p:grpSpPr>
          <a:xfrm>
            <a:off x="626407" y="4570464"/>
            <a:ext cx="7288681" cy="1461144"/>
            <a:chOff x="472097" y="4275497"/>
            <a:chExt cx="9990630" cy="2175065"/>
          </a:xfrm>
        </p:grpSpPr>
        <p:pic>
          <p:nvPicPr>
            <p:cNvPr id="5" name="Image 4">
              <a:extLst>
                <a:ext uri="{FF2B5EF4-FFF2-40B4-BE49-F238E27FC236}">
                  <a16:creationId xmlns:a16="http://schemas.microsoft.com/office/drawing/2014/main" id="{1F14FACD-92E6-93E6-9ED5-39FA5CEBAA01}"/>
                </a:ext>
              </a:extLst>
            </p:cNvPr>
            <p:cNvPicPr>
              <a:picLocks noChangeAspect="1"/>
            </p:cNvPicPr>
            <p:nvPr/>
          </p:nvPicPr>
          <p:blipFill>
            <a:blip r:embed="rId3" cstate="print">
              <a:extLst>
                <a:ext uri="{28A0092B-C50C-407E-A947-70E740481C1C}">
                  <a14:useLocalDpi xmlns:a14="http://schemas.microsoft.com/office/drawing/2010/main" val="0"/>
                </a:ext>
              </a:extLst>
            </a:blip>
            <a:srcRect l="1" t="1" r="13467" b="85218"/>
            <a:stretch/>
          </p:blipFill>
          <p:spPr>
            <a:xfrm>
              <a:off x="472097" y="4275497"/>
              <a:ext cx="9990629" cy="796302"/>
            </a:xfrm>
            <a:prstGeom prst="rect">
              <a:avLst/>
            </a:prstGeom>
          </p:spPr>
        </p:pic>
        <p:pic>
          <p:nvPicPr>
            <p:cNvPr id="6" name="Image 5">
              <a:extLst>
                <a:ext uri="{FF2B5EF4-FFF2-40B4-BE49-F238E27FC236}">
                  <a16:creationId xmlns:a16="http://schemas.microsoft.com/office/drawing/2014/main" id="{0BB5759F-B22B-B4D0-D0DE-8312BC314821}"/>
                </a:ext>
              </a:extLst>
            </p:cNvPr>
            <p:cNvPicPr>
              <a:picLocks noChangeAspect="1"/>
            </p:cNvPicPr>
            <p:nvPr/>
          </p:nvPicPr>
          <p:blipFill>
            <a:blip r:embed="rId3" cstate="print">
              <a:extLst>
                <a:ext uri="{28A0092B-C50C-407E-A947-70E740481C1C}">
                  <a14:useLocalDpi xmlns:a14="http://schemas.microsoft.com/office/drawing/2010/main" val="0"/>
                </a:ext>
              </a:extLst>
            </a:blip>
            <a:srcRect l="1" t="33776" r="13467" b="36549"/>
            <a:stretch/>
          </p:blipFill>
          <p:spPr>
            <a:xfrm>
              <a:off x="472098" y="4851917"/>
              <a:ext cx="9990629" cy="1598645"/>
            </a:xfrm>
            <a:prstGeom prst="rect">
              <a:avLst/>
            </a:prstGeom>
          </p:spPr>
        </p:pic>
      </p:grpSp>
      <p:pic>
        <p:nvPicPr>
          <p:cNvPr id="9" name="Picture 1370726160">
            <a:extLst>
              <a:ext uri="{FF2B5EF4-FFF2-40B4-BE49-F238E27FC236}">
                <a16:creationId xmlns:a16="http://schemas.microsoft.com/office/drawing/2014/main" id="{E73143D0-B2A2-B744-4F34-A053BCCE8199}"/>
              </a:ext>
            </a:extLst>
          </p:cNvPr>
          <p:cNvPicPr>
            <a:picLocks noChangeAspect="1"/>
          </p:cNvPicPr>
          <p:nvPr/>
        </p:nvPicPr>
        <p:blipFill>
          <a:blip r:embed="rId2" cstate="print">
            <a:extLst>
              <a:ext uri="{28A0092B-C50C-407E-A947-70E740481C1C}">
                <a14:useLocalDpi xmlns:a14="http://schemas.microsoft.com/office/drawing/2010/main" val="0"/>
              </a:ext>
            </a:extLst>
          </a:blip>
          <a:srcRect l="10266" t="87979" r="71984" b="1271"/>
          <a:stretch/>
        </p:blipFill>
        <p:spPr>
          <a:xfrm>
            <a:off x="10145519" y="4374227"/>
            <a:ext cx="1008260" cy="306829"/>
          </a:xfrm>
          <a:prstGeom prst="rect">
            <a:avLst/>
          </a:prstGeom>
        </p:spPr>
      </p:pic>
      <p:pic>
        <p:nvPicPr>
          <p:cNvPr id="11" name="Graphique 10" descr="Mille contour">
            <a:extLst>
              <a:ext uri="{FF2B5EF4-FFF2-40B4-BE49-F238E27FC236}">
                <a16:creationId xmlns:a16="http://schemas.microsoft.com/office/drawing/2014/main" id="{9B580370-DE7A-059A-92B4-AB61666E10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6827" y="1570664"/>
            <a:ext cx="544842" cy="544842"/>
          </a:xfrm>
          <a:prstGeom prst="rect">
            <a:avLst/>
          </a:prstGeom>
        </p:spPr>
      </p:pic>
      <p:graphicFrame>
        <p:nvGraphicFramePr>
          <p:cNvPr id="10" name="Diagramme 9">
            <a:extLst>
              <a:ext uri="{FF2B5EF4-FFF2-40B4-BE49-F238E27FC236}">
                <a16:creationId xmlns:a16="http://schemas.microsoft.com/office/drawing/2014/main" id="{EB7812F3-4639-6076-C0AB-F3BF8E6705F5}"/>
              </a:ext>
            </a:extLst>
          </p:cNvPr>
          <p:cNvGraphicFramePr/>
          <p:nvPr>
            <p:extLst>
              <p:ext uri="{D42A27DB-BD31-4B8C-83A1-F6EECF244321}">
                <p14:modId xmlns:p14="http://schemas.microsoft.com/office/powerpoint/2010/main" val="4162784443"/>
              </p:ext>
            </p:extLst>
          </p:nvPr>
        </p:nvGraphicFramePr>
        <p:xfrm>
          <a:off x="8305157" y="36135"/>
          <a:ext cx="3881863" cy="35436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2" name="ZoneTexte 11">
            <a:extLst>
              <a:ext uri="{FF2B5EF4-FFF2-40B4-BE49-F238E27FC236}">
                <a16:creationId xmlns:a16="http://schemas.microsoft.com/office/drawing/2014/main" id="{9B46E1B9-DA26-C450-F7B0-4D8D7C259917}"/>
              </a:ext>
            </a:extLst>
          </p:cNvPr>
          <p:cNvSpPr txBox="1"/>
          <p:nvPr/>
        </p:nvSpPr>
        <p:spPr>
          <a:xfrm>
            <a:off x="626407" y="2820293"/>
            <a:ext cx="7683730" cy="1615827"/>
          </a:xfrm>
          <a:prstGeom prst="rect">
            <a:avLst/>
          </a:prstGeom>
          <a:noFill/>
        </p:spPr>
        <p:txBody>
          <a:bodyPr wrap="square">
            <a:spAutoFit/>
          </a:bodyPr>
          <a:lstStyle/>
          <a:p>
            <a:r>
              <a:rPr lang="fr-FR" sz="1100" b="1">
                <a:latin typeface="Abadi Extra Light" panose="020B0204020104020204" pitchFamily="34" charset="0"/>
              </a:rPr>
              <a:t>LIVRABLES : </a:t>
            </a:r>
          </a:p>
          <a:p>
            <a:pPr marL="171450" indent="-171450">
              <a:buFontTx/>
              <a:buChar char="-"/>
            </a:pPr>
            <a:r>
              <a:rPr lang="fr-FR" sz="1100">
                <a:latin typeface="Abadi Extra Light" panose="020B0204020104020204" pitchFamily="34" charset="0"/>
              </a:rPr>
              <a:t>L7 : Bibliothèque des consommations d’eau par produit de construction / système constructif / lot du chantier de construction </a:t>
            </a:r>
          </a:p>
          <a:p>
            <a:pPr marL="171450" indent="-171450">
              <a:buFontTx/>
              <a:buChar char="-"/>
            </a:pPr>
            <a:r>
              <a:rPr lang="fr-FR" sz="1100">
                <a:latin typeface="Abadi Extra Light" panose="020B0204020104020204" pitchFamily="34" charset="0"/>
              </a:rPr>
              <a:t>L8 : Méthodologie de calcul des consommations d’eau en phase chantier</a:t>
            </a:r>
          </a:p>
          <a:p>
            <a:pPr marL="171450" indent="-171450">
              <a:buFontTx/>
              <a:buChar char="-"/>
            </a:pPr>
            <a:r>
              <a:rPr lang="fr-FR" sz="1100">
                <a:latin typeface="Abadi Extra Light" panose="020B0204020104020204" pitchFamily="34" charset="0"/>
              </a:rPr>
              <a:t>L9 : Indicateur de consommation d’eau en fonction de l’énergie utilisée en exploitation dans le bâtiment (+scénarios d’usage)</a:t>
            </a:r>
          </a:p>
          <a:p>
            <a:pPr marL="171450" indent="-171450">
              <a:buFontTx/>
              <a:buChar char="-"/>
            </a:pPr>
            <a:r>
              <a:rPr lang="fr-FR" sz="1100">
                <a:latin typeface="Abadi Extra Light" panose="020B0204020104020204" pitchFamily="34" charset="0"/>
              </a:rPr>
              <a:t>L10-12 : Référentiel d’usages et de scénarios de performance (+base de données &amp; notice d’utilisation)</a:t>
            </a:r>
          </a:p>
          <a:p>
            <a:pPr marL="171450" indent="-171450">
              <a:buFontTx/>
              <a:buChar char="-"/>
            </a:pPr>
            <a:r>
              <a:rPr lang="fr-FR" sz="1100">
                <a:latin typeface="Abadi Extra Light" panose="020B0204020104020204" pitchFamily="34" charset="0"/>
              </a:rPr>
              <a:t>L13 : Bibliothèque de solutions disponibles, indicateurs de performances et bénéfices directs et indirects associés. </a:t>
            </a:r>
          </a:p>
          <a:p>
            <a:pPr marL="171450" indent="-171450">
              <a:buFontTx/>
              <a:buChar char="-"/>
            </a:pPr>
            <a:r>
              <a:rPr lang="fr-FR" sz="1100">
                <a:latin typeface="Abadi Extra Light" panose="020B0204020104020204" pitchFamily="34" charset="0"/>
              </a:rPr>
              <a:t>L14 : Cadre de référence pour accueillir les solutions non inventoriées à date : évaluation et modélisation </a:t>
            </a:r>
          </a:p>
          <a:p>
            <a:pPr marL="171450" indent="-171450">
              <a:buFontTx/>
              <a:buChar char="-"/>
            </a:pPr>
            <a:r>
              <a:rPr lang="fr-FR" sz="1100">
                <a:latin typeface="Abadi Extra Light" panose="020B0204020104020204" pitchFamily="34" charset="0"/>
              </a:rPr>
              <a:t>L15 : Notice méthodologique de calcul du bilan en eau naturelle et du stress hydrique </a:t>
            </a:r>
          </a:p>
          <a:p>
            <a:pPr marL="171450" indent="-171450">
              <a:buFontTx/>
              <a:buChar char="-"/>
            </a:pPr>
            <a:r>
              <a:rPr lang="fr-FR" sz="1100">
                <a:latin typeface="Abadi Extra Light" panose="020B0204020104020204" pitchFamily="34" charset="0"/>
              </a:rPr>
              <a:t>L16 : Base de données des données pluviométrie et de stress hydrique A</a:t>
            </a:r>
          </a:p>
        </p:txBody>
      </p:sp>
    </p:spTree>
    <p:extLst>
      <p:ext uri="{BB962C8B-B14F-4D97-AF65-F5344CB8AC3E}">
        <p14:creationId xmlns:p14="http://schemas.microsoft.com/office/powerpoint/2010/main" val="28055693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2DB79E3-A34E-C2B3-F705-6BC4677968C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5ABACE5-375A-6550-8923-6BD1A00A7D84}"/>
              </a:ext>
            </a:extLst>
          </p:cNvPr>
          <p:cNvSpPr/>
          <p:nvPr/>
        </p:nvSpPr>
        <p:spPr>
          <a:xfrm>
            <a:off x="5355166" y="5151929"/>
            <a:ext cx="637757" cy="194771"/>
          </a:xfrm>
          <a:prstGeom prst="rect">
            <a:avLst/>
          </a:prstGeom>
          <a:solidFill>
            <a:srgbClr val="A02B9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pour une image  2">
            <a:extLst>
              <a:ext uri="{FF2B5EF4-FFF2-40B4-BE49-F238E27FC236}">
                <a16:creationId xmlns:a16="http://schemas.microsoft.com/office/drawing/2014/main" id="{06F79450-E5B8-D917-FB75-85A7C5E75EE9}"/>
              </a:ext>
            </a:extLst>
          </p:cNvPr>
          <p:cNvSpPr>
            <a:spLocks noGrp="1"/>
          </p:cNvSpPr>
          <p:nvPr>
            <p:ph type="pic" sz="quarter" idx="10"/>
          </p:nvPr>
        </p:nvSpPr>
        <p:spPr>
          <a:xfrm>
            <a:off x="509388" y="1091190"/>
            <a:ext cx="10635090" cy="463286"/>
          </a:xfrm>
        </p:spPr>
        <p:txBody>
          <a:bodyPr>
            <a:normAutofit/>
          </a:bodyPr>
          <a:lstStyle/>
          <a:p>
            <a:r>
              <a:rPr lang="fr-FR" sz="1400" u="sng">
                <a:solidFill>
                  <a:srgbClr val="51154B"/>
                </a:solidFill>
                <a:latin typeface="Abadi Extra Light" panose="020B0204020104020204" pitchFamily="34" charset="0"/>
              </a:rPr>
              <a:t>3</a:t>
            </a:r>
            <a:r>
              <a:rPr lang="fr-FR" sz="1400" u="sng" baseline="30000">
                <a:solidFill>
                  <a:srgbClr val="51154B"/>
                </a:solidFill>
                <a:latin typeface="Abadi Extra Light" panose="020B0204020104020204" pitchFamily="34" charset="0"/>
              </a:rPr>
              <a:t>ème</a:t>
            </a:r>
            <a:r>
              <a:rPr lang="fr-FR" sz="1400" u="sng">
                <a:solidFill>
                  <a:srgbClr val="51154B"/>
                </a:solidFill>
                <a:latin typeface="Abadi Extra Light" panose="020B0204020104020204" pitchFamily="34" charset="0"/>
              </a:rPr>
              <a:t> lot : Développement, capitalisation, expérimentations de l’outil</a:t>
            </a:r>
          </a:p>
        </p:txBody>
      </p:sp>
      <p:grpSp>
        <p:nvGrpSpPr>
          <p:cNvPr id="4" name="Groupe 3">
            <a:extLst>
              <a:ext uri="{FF2B5EF4-FFF2-40B4-BE49-F238E27FC236}">
                <a16:creationId xmlns:a16="http://schemas.microsoft.com/office/drawing/2014/main" id="{36F243DF-BD97-B482-2471-44B447B2F365}"/>
              </a:ext>
            </a:extLst>
          </p:cNvPr>
          <p:cNvGrpSpPr/>
          <p:nvPr/>
        </p:nvGrpSpPr>
        <p:grpSpPr>
          <a:xfrm>
            <a:off x="511272" y="4247993"/>
            <a:ext cx="9458997" cy="1480543"/>
            <a:chOff x="687814" y="4289832"/>
            <a:chExt cx="10278910" cy="1483649"/>
          </a:xfrm>
        </p:grpSpPr>
        <p:pic>
          <p:nvPicPr>
            <p:cNvPr id="5" name="Image 4">
              <a:extLst>
                <a:ext uri="{FF2B5EF4-FFF2-40B4-BE49-F238E27FC236}">
                  <a16:creationId xmlns:a16="http://schemas.microsoft.com/office/drawing/2014/main" id="{BB50D733-D42E-E99A-9F7D-9F5A80B85451}"/>
                </a:ext>
              </a:extLst>
            </p:cNvPr>
            <p:cNvPicPr>
              <a:picLocks noChangeAspect="1"/>
            </p:cNvPicPr>
            <p:nvPr/>
          </p:nvPicPr>
          <p:blipFill>
            <a:blip r:embed="rId3"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t="63242" b="17976"/>
            <a:stretch/>
          </p:blipFill>
          <p:spPr>
            <a:xfrm>
              <a:off x="687814" y="4870762"/>
              <a:ext cx="10125498" cy="902719"/>
            </a:xfrm>
            <a:prstGeom prst="rect">
              <a:avLst/>
            </a:prstGeom>
          </p:spPr>
        </p:pic>
        <p:pic>
          <p:nvPicPr>
            <p:cNvPr id="2" name="Image 1">
              <a:extLst>
                <a:ext uri="{FF2B5EF4-FFF2-40B4-BE49-F238E27FC236}">
                  <a16:creationId xmlns:a16="http://schemas.microsoft.com/office/drawing/2014/main" id="{A529EE74-3618-26D6-9D61-7686CED59D2B}"/>
                </a:ext>
              </a:extLst>
            </p:cNvPr>
            <p:cNvPicPr>
              <a:picLocks noChangeAspect="1"/>
            </p:cNvPicPr>
            <p:nvPr/>
          </p:nvPicPr>
          <p:blipFill>
            <a:blip r:embed="rId3" cstate="print">
              <a:extLst>
                <a:ext uri="{28A0092B-C50C-407E-A947-70E740481C1C}">
                  <a14:useLocalDpi xmlns:a14="http://schemas.microsoft.com/office/drawing/2010/main" val="0"/>
                </a:ext>
              </a:extLst>
            </a:blip>
            <a:srcRect l="1505" t="-803" r="-1505" b="88716"/>
            <a:stretch/>
          </p:blipFill>
          <p:spPr>
            <a:xfrm>
              <a:off x="841226" y="4289832"/>
              <a:ext cx="10125498" cy="580931"/>
            </a:xfrm>
            <a:prstGeom prst="rect">
              <a:avLst/>
            </a:prstGeom>
          </p:spPr>
        </p:pic>
      </p:grpSp>
      <p:pic>
        <p:nvPicPr>
          <p:cNvPr id="7" name="Picture 1370726160">
            <a:extLst>
              <a:ext uri="{FF2B5EF4-FFF2-40B4-BE49-F238E27FC236}">
                <a16:creationId xmlns:a16="http://schemas.microsoft.com/office/drawing/2014/main" id="{F05A3BE5-D1E9-6EA0-B23F-FC045AE48310}"/>
              </a:ext>
            </a:extLst>
          </p:cNvPr>
          <p:cNvPicPr>
            <a:picLocks noChangeAspect="1"/>
          </p:cNvPicPr>
          <p:nvPr/>
        </p:nvPicPr>
        <p:blipFill>
          <a:blip r:embed="rId4" cstate="print">
            <a:extLst>
              <a:ext uri="{28A0092B-C50C-407E-A947-70E740481C1C}">
                <a14:useLocalDpi xmlns:a14="http://schemas.microsoft.com/office/drawing/2010/main" val="0"/>
              </a:ext>
            </a:extLst>
          </a:blip>
          <a:srcRect l="67270" t="22260" r="77" b="15805"/>
          <a:stretch/>
        </p:blipFill>
        <p:spPr>
          <a:xfrm>
            <a:off x="8624160" y="1054742"/>
            <a:ext cx="2954041" cy="2815587"/>
          </a:xfrm>
          <a:prstGeom prst="rect">
            <a:avLst/>
          </a:prstGeom>
        </p:spPr>
      </p:pic>
      <p:pic>
        <p:nvPicPr>
          <p:cNvPr id="9" name="Picture 1370726160">
            <a:extLst>
              <a:ext uri="{FF2B5EF4-FFF2-40B4-BE49-F238E27FC236}">
                <a16:creationId xmlns:a16="http://schemas.microsoft.com/office/drawing/2014/main" id="{267295A0-4549-D5E0-DA9B-60F4A63FA26F}"/>
              </a:ext>
            </a:extLst>
          </p:cNvPr>
          <p:cNvPicPr>
            <a:picLocks noChangeAspect="1"/>
          </p:cNvPicPr>
          <p:nvPr/>
        </p:nvPicPr>
        <p:blipFill>
          <a:blip r:embed="rId4" cstate="print">
            <a:extLst>
              <a:ext uri="{28A0092B-C50C-407E-A947-70E740481C1C}">
                <a14:useLocalDpi xmlns:a14="http://schemas.microsoft.com/office/drawing/2010/main" val="0"/>
              </a:ext>
            </a:extLst>
          </a:blip>
          <a:srcRect l="10266" t="87979" r="71984" b="1271"/>
          <a:stretch/>
        </p:blipFill>
        <p:spPr>
          <a:xfrm>
            <a:off x="10458937" y="3825327"/>
            <a:ext cx="1008260" cy="306829"/>
          </a:xfrm>
          <a:prstGeom prst="rect">
            <a:avLst/>
          </a:prstGeom>
        </p:spPr>
      </p:pic>
      <p:sp>
        <p:nvSpPr>
          <p:cNvPr id="6" name="Espace réservé du texte 8">
            <a:extLst>
              <a:ext uri="{FF2B5EF4-FFF2-40B4-BE49-F238E27FC236}">
                <a16:creationId xmlns:a16="http://schemas.microsoft.com/office/drawing/2014/main" id="{95B8F026-521B-4094-6769-5844DEF10E16}"/>
              </a:ext>
            </a:extLst>
          </p:cNvPr>
          <p:cNvSpPr txBox="1">
            <a:spLocks/>
          </p:cNvSpPr>
          <p:nvPr/>
        </p:nvSpPr>
        <p:spPr>
          <a:xfrm>
            <a:off x="1034280" y="401136"/>
            <a:ext cx="9424657" cy="545193"/>
          </a:xfrm>
          <a:prstGeom prst="rect">
            <a:avLst/>
          </a:prstGeom>
        </p:spPr>
        <p:txBody>
          <a:bodyPr>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a:latin typeface="Abadi Extra Light" panose="020B0204020104020204" pitchFamily="34" charset="0"/>
              </a:rPr>
              <a:t>Lot 3 – Développement, expérimentation et capitalisation</a:t>
            </a:r>
          </a:p>
        </p:txBody>
      </p:sp>
      <p:sp>
        <p:nvSpPr>
          <p:cNvPr id="8" name="ZoneTexte 7">
            <a:extLst>
              <a:ext uri="{FF2B5EF4-FFF2-40B4-BE49-F238E27FC236}">
                <a16:creationId xmlns:a16="http://schemas.microsoft.com/office/drawing/2014/main" id="{87F54CE5-A466-4B87-DF3B-2B4E691A6442}"/>
              </a:ext>
            </a:extLst>
          </p:cNvPr>
          <p:cNvSpPr txBox="1"/>
          <p:nvPr/>
        </p:nvSpPr>
        <p:spPr>
          <a:xfrm>
            <a:off x="626407" y="2820293"/>
            <a:ext cx="7039988" cy="938719"/>
          </a:xfrm>
          <a:prstGeom prst="rect">
            <a:avLst/>
          </a:prstGeom>
          <a:noFill/>
        </p:spPr>
        <p:txBody>
          <a:bodyPr wrap="square">
            <a:spAutoFit/>
          </a:bodyPr>
          <a:lstStyle/>
          <a:p>
            <a:r>
              <a:rPr lang="fr-FR" sz="1100" b="1">
                <a:latin typeface="Abadi Extra Light" panose="020B0204020104020204" pitchFamily="34" charset="0"/>
              </a:rPr>
              <a:t>LIVRABLES : </a:t>
            </a:r>
          </a:p>
          <a:p>
            <a:pPr marL="171450" indent="-171450">
              <a:buFontTx/>
              <a:buChar char="-"/>
            </a:pPr>
            <a:r>
              <a:rPr lang="fr-FR" sz="1100">
                <a:latin typeface="Abadi Extra Light" panose="020B0204020104020204" pitchFamily="34" charset="0"/>
              </a:rPr>
              <a:t>L17 : Description de la base de données et du moteur de calcul</a:t>
            </a:r>
          </a:p>
          <a:p>
            <a:pPr marL="171450" indent="-171450">
              <a:buFontTx/>
              <a:buChar char="-"/>
            </a:pPr>
            <a:r>
              <a:rPr lang="fr-FR" sz="1100">
                <a:latin typeface="Abadi Extra Light" panose="020B0204020104020204" pitchFamily="34" charset="0"/>
              </a:rPr>
              <a:t>L18 : Note de synthèse des incertitudes des résultats liés à la méthodologie.</a:t>
            </a:r>
          </a:p>
          <a:p>
            <a:pPr marL="171450" indent="-171450">
              <a:buFontTx/>
              <a:buChar char="-"/>
            </a:pPr>
            <a:r>
              <a:rPr lang="fr-FR" sz="1100">
                <a:latin typeface="Abadi Extra Light" panose="020B0204020104020204" pitchFamily="34" charset="0"/>
              </a:rPr>
              <a:t>L20 : Version en ligne d’</a:t>
            </a:r>
            <a:r>
              <a:rPr lang="fr-FR" sz="1100" err="1">
                <a:latin typeface="Abadi Extra Light" panose="020B0204020104020204" pitchFamily="34" charset="0"/>
              </a:rPr>
              <a:t>Aqua’PRINT</a:t>
            </a:r>
            <a:r>
              <a:rPr lang="fr-FR" sz="1100">
                <a:latin typeface="Abadi Extra Light" panose="020B0204020104020204" pitchFamily="34" charset="0"/>
              </a:rPr>
              <a:t> ouverte à tous  </a:t>
            </a:r>
          </a:p>
          <a:p>
            <a:pPr marL="171450" indent="-171450">
              <a:buFontTx/>
              <a:buChar char="-"/>
            </a:pPr>
            <a:r>
              <a:rPr lang="fr-FR" sz="1100">
                <a:latin typeface="Abadi Extra Light" panose="020B0204020104020204" pitchFamily="34" charset="0"/>
              </a:rPr>
              <a:t>L21 : Version “Genius” sous licence </a:t>
            </a:r>
          </a:p>
        </p:txBody>
      </p:sp>
      <p:graphicFrame>
        <p:nvGraphicFramePr>
          <p:cNvPr id="14" name="Diagramme 13">
            <a:extLst>
              <a:ext uri="{FF2B5EF4-FFF2-40B4-BE49-F238E27FC236}">
                <a16:creationId xmlns:a16="http://schemas.microsoft.com/office/drawing/2014/main" id="{BAC16F21-8AD4-C9B9-A323-DB1E0100CD53}"/>
              </a:ext>
            </a:extLst>
          </p:cNvPr>
          <p:cNvGraphicFramePr/>
          <p:nvPr>
            <p:extLst>
              <p:ext uri="{D42A27DB-BD31-4B8C-83A1-F6EECF244321}">
                <p14:modId xmlns:p14="http://schemas.microsoft.com/office/powerpoint/2010/main" val="3937030946"/>
              </p:ext>
            </p:extLst>
          </p:nvPr>
        </p:nvGraphicFramePr>
        <p:xfrm>
          <a:off x="8310137" y="699"/>
          <a:ext cx="3881863" cy="35436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ZoneTexte 14">
            <a:extLst>
              <a:ext uri="{FF2B5EF4-FFF2-40B4-BE49-F238E27FC236}">
                <a16:creationId xmlns:a16="http://schemas.microsoft.com/office/drawing/2014/main" id="{1E439803-3043-5928-0E18-F026C65D8685}"/>
              </a:ext>
            </a:extLst>
          </p:cNvPr>
          <p:cNvSpPr txBox="1"/>
          <p:nvPr/>
        </p:nvSpPr>
        <p:spPr>
          <a:xfrm>
            <a:off x="1098171" y="1439454"/>
            <a:ext cx="6704510" cy="1000274"/>
          </a:xfrm>
          <a:prstGeom prst="rect">
            <a:avLst/>
          </a:prstGeom>
          <a:noFill/>
        </p:spPr>
        <p:txBody>
          <a:bodyPr wrap="square" rtlCol="0">
            <a:spAutoFit/>
          </a:bodyPr>
          <a:lstStyle/>
          <a:p>
            <a:pPr marL="171450" indent="-171450" algn="just">
              <a:spcAft>
                <a:spcPts val="600"/>
              </a:spcAft>
              <a:buFont typeface="Arial" panose="020B0604020202020204" pitchFamily="34" charset="0"/>
              <a:buChar char="•"/>
            </a:pPr>
            <a:r>
              <a:rPr lang="fr-FR" sz="1100">
                <a:latin typeface="Abadi Extra Light" panose="020B0204020104020204" pitchFamily="34" charset="0"/>
              </a:rPr>
              <a:t>Description mathématique des </a:t>
            </a:r>
            <a:r>
              <a:rPr lang="fr-FR" sz="1100" b="1">
                <a:latin typeface="Abadi Extra Light" panose="020B0204020104020204" pitchFamily="34" charset="0"/>
              </a:rPr>
              <a:t>liens entre les paramètres de conception et les niveaux d'empreinte en eaux</a:t>
            </a:r>
          </a:p>
          <a:p>
            <a:pPr marL="171450" indent="-171450" algn="just">
              <a:spcAft>
                <a:spcPts val="600"/>
              </a:spcAft>
              <a:buFont typeface="Arial" panose="020B0604020202020204" pitchFamily="34" charset="0"/>
              <a:buChar char="•"/>
            </a:pPr>
            <a:r>
              <a:rPr lang="fr-FR" sz="1100" b="1">
                <a:latin typeface="Abadi Extra Light" panose="020B0204020104020204" pitchFamily="34" charset="0"/>
              </a:rPr>
              <a:t>Etude de sensibilité </a:t>
            </a:r>
            <a:r>
              <a:rPr lang="fr-FR" sz="1100">
                <a:latin typeface="Abadi Extra Light" panose="020B0204020104020204" pitchFamily="34" charset="0"/>
              </a:rPr>
              <a:t>et de propagation d’erreurs et d’incertitudes</a:t>
            </a:r>
          </a:p>
          <a:p>
            <a:pPr marL="171450" indent="-171450" algn="just">
              <a:spcAft>
                <a:spcPts val="600"/>
              </a:spcAft>
              <a:buFont typeface="Arial" panose="020B0604020202020204" pitchFamily="34" charset="0"/>
              <a:buChar char="•"/>
            </a:pPr>
            <a:r>
              <a:rPr lang="fr-FR" sz="1100">
                <a:latin typeface="Abadi Extra Light" panose="020B0204020104020204" pitchFamily="34" charset="0"/>
              </a:rPr>
              <a:t>Identification des </a:t>
            </a:r>
            <a:r>
              <a:rPr lang="fr-FR" sz="1100" b="1">
                <a:latin typeface="Abadi Extra Light" panose="020B0204020104020204" pitchFamily="34" charset="0"/>
              </a:rPr>
              <a:t>améliorations</a:t>
            </a:r>
            <a:r>
              <a:rPr lang="fr-FR" sz="1100">
                <a:latin typeface="Abadi Extra Light" panose="020B0204020104020204" pitchFamily="34" charset="0"/>
              </a:rPr>
              <a:t> à apporter sur l’outil grâce à une série de </a:t>
            </a:r>
            <a:r>
              <a:rPr lang="fr-FR" sz="1100" b="1">
                <a:latin typeface="Abadi Extra Light" panose="020B0204020104020204" pitchFamily="34" charset="0"/>
              </a:rPr>
              <a:t>bêtatests</a:t>
            </a:r>
            <a:r>
              <a:rPr lang="fr-FR" sz="1100">
                <a:latin typeface="Abadi Extra Light" panose="020B0204020104020204" pitchFamily="34" charset="0"/>
              </a:rPr>
              <a:t> </a:t>
            </a:r>
          </a:p>
          <a:p>
            <a:pPr marL="171450" indent="-171450" algn="just">
              <a:spcAft>
                <a:spcPts val="600"/>
              </a:spcAft>
              <a:buFont typeface="Arial" panose="020B0604020202020204" pitchFamily="34" charset="0"/>
              <a:buChar char="•"/>
            </a:pPr>
            <a:r>
              <a:rPr lang="fr-FR" sz="1100" b="1">
                <a:latin typeface="Abadi Extra Light" panose="020B0204020104020204" pitchFamily="34" charset="0"/>
              </a:rPr>
              <a:t>Ajouts des fonctionnalités </a:t>
            </a:r>
            <a:r>
              <a:rPr lang="fr-FR" sz="1100">
                <a:latin typeface="Abadi Extra Light" panose="020B0204020104020204" pitchFamily="34" charset="0"/>
              </a:rPr>
              <a:t>identifiées pendant la phase de test utilisateur </a:t>
            </a:r>
          </a:p>
        </p:txBody>
      </p:sp>
      <p:pic>
        <p:nvPicPr>
          <p:cNvPr id="16" name="Graphique 15" descr="Mille contour">
            <a:extLst>
              <a:ext uri="{FF2B5EF4-FFF2-40B4-BE49-F238E27FC236}">
                <a16:creationId xmlns:a16="http://schemas.microsoft.com/office/drawing/2014/main" id="{8AE40CFE-AE95-245E-E007-05F5BBD52C9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36827" y="1570664"/>
            <a:ext cx="544842" cy="544842"/>
          </a:xfrm>
          <a:prstGeom prst="rect">
            <a:avLst/>
          </a:prstGeom>
        </p:spPr>
      </p:pic>
    </p:spTree>
    <p:extLst>
      <p:ext uri="{BB962C8B-B14F-4D97-AF65-F5344CB8AC3E}">
        <p14:creationId xmlns:p14="http://schemas.microsoft.com/office/powerpoint/2010/main" val="2203781426"/>
      </p:ext>
    </p:extLst>
  </p:cSld>
  <p:clrMapOvr>
    <a:masterClrMapping/>
  </p:clrMapOvr>
  <p:extLst>
    <p:ext uri="{6950BFC3-D8DA-4A85-94F7-54DA5524770B}">
      <p188:commentRel xmlns:p188="http://schemas.microsoft.com/office/powerpoint/2018/8/main" r:id="rId2"/>
    </p:ext>
  </p:extLst>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056735D-6542-21A0-3502-730B76C236B5}"/>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8C19CFB0-493E-AD79-F7FD-E3D154276A2C}"/>
              </a:ext>
            </a:extLst>
          </p:cNvPr>
          <p:cNvSpPr/>
          <p:nvPr/>
        </p:nvSpPr>
        <p:spPr>
          <a:xfrm>
            <a:off x="7810500" y="5230011"/>
            <a:ext cx="647700" cy="177800"/>
          </a:xfrm>
          <a:prstGeom prst="rect">
            <a:avLst/>
          </a:prstGeom>
          <a:solidFill>
            <a:srgbClr val="A468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a:extLst>
              <a:ext uri="{FF2B5EF4-FFF2-40B4-BE49-F238E27FC236}">
                <a16:creationId xmlns:a16="http://schemas.microsoft.com/office/drawing/2014/main" id="{D68EE3C8-D782-FC01-3B63-3CE51F747794}"/>
              </a:ext>
            </a:extLst>
          </p:cNvPr>
          <p:cNvSpPr/>
          <p:nvPr/>
        </p:nvSpPr>
        <p:spPr>
          <a:xfrm>
            <a:off x="5626100" y="5238750"/>
            <a:ext cx="647700" cy="177800"/>
          </a:xfrm>
          <a:prstGeom prst="rect">
            <a:avLst/>
          </a:prstGeom>
          <a:solidFill>
            <a:srgbClr val="A468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pour une image  2">
            <a:extLst>
              <a:ext uri="{FF2B5EF4-FFF2-40B4-BE49-F238E27FC236}">
                <a16:creationId xmlns:a16="http://schemas.microsoft.com/office/drawing/2014/main" id="{9C31574C-08FA-7635-0FD0-BD29F45397AF}"/>
              </a:ext>
            </a:extLst>
          </p:cNvPr>
          <p:cNvSpPr>
            <a:spLocks noGrp="1"/>
          </p:cNvSpPr>
          <p:nvPr>
            <p:ph type="pic" sz="quarter" idx="10"/>
          </p:nvPr>
        </p:nvSpPr>
        <p:spPr>
          <a:xfrm>
            <a:off x="542841" y="1060224"/>
            <a:ext cx="10635090" cy="463286"/>
          </a:xfrm>
        </p:spPr>
        <p:txBody>
          <a:bodyPr>
            <a:normAutofit/>
          </a:bodyPr>
          <a:lstStyle/>
          <a:p>
            <a:r>
              <a:rPr lang="fr-FR" sz="1400" u="sng">
                <a:solidFill>
                  <a:srgbClr val="BE5014"/>
                </a:solidFill>
                <a:latin typeface="Abadi Extra Light" panose="020B0204020104020204" pitchFamily="34" charset="0"/>
              </a:rPr>
              <a:t>4</a:t>
            </a:r>
            <a:r>
              <a:rPr lang="fr-FR" sz="1400" u="sng" baseline="30000">
                <a:solidFill>
                  <a:srgbClr val="BE5014"/>
                </a:solidFill>
                <a:latin typeface="Abadi Extra Light" panose="020B0204020104020204" pitchFamily="34" charset="0"/>
              </a:rPr>
              <a:t>ème</a:t>
            </a:r>
            <a:r>
              <a:rPr lang="fr-FR" sz="1400" u="sng">
                <a:solidFill>
                  <a:srgbClr val="BE5014"/>
                </a:solidFill>
                <a:latin typeface="Abadi Extra Light" panose="020B0204020104020204" pitchFamily="34" charset="0"/>
              </a:rPr>
              <a:t> lot : Coordination et communication</a:t>
            </a:r>
          </a:p>
        </p:txBody>
      </p:sp>
      <p:grpSp>
        <p:nvGrpSpPr>
          <p:cNvPr id="6" name="Groupe 5">
            <a:extLst>
              <a:ext uri="{FF2B5EF4-FFF2-40B4-BE49-F238E27FC236}">
                <a16:creationId xmlns:a16="http://schemas.microsoft.com/office/drawing/2014/main" id="{F8ED7BC6-5FA8-BE02-4E03-F65EE634170E}"/>
              </a:ext>
            </a:extLst>
          </p:cNvPr>
          <p:cNvGrpSpPr/>
          <p:nvPr/>
        </p:nvGrpSpPr>
        <p:grpSpPr>
          <a:xfrm>
            <a:off x="626407" y="4192570"/>
            <a:ext cx="9587869" cy="1395810"/>
            <a:chOff x="687814" y="4784824"/>
            <a:chExt cx="10125498" cy="1459242"/>
          </a:xfrm>
        </p:grpSpPr>
        <p:pic>
          <p:nvPicPr>
            <p:cNvPr id="5" name="Image 4">
              <a:extLst>
                <a:ext uri="{FF2B5EF4-FFF2-40B4-BE49-F238E27FC236}">
                  <a16:creationId xmlns:a16="http://schemas.microsoft.com/office/drawing/2014/main" id="{717586C1-8BD7-3755-A186-9086415141D0}"/>
                </a:ext>
              </a:extLst>
            </p:cNvPr>
            <p:cNvPicPr>
              <a:picLocks noChangeAspect="1"/>
            </p:cNvPicPr>
            <p:nvPr/>
          </p:nvPicPr>
          <p:blipFill>
            <a:blip r:embed="rId3" cstate="print">
              <a:extLst>
                <a:ext uri="{28A0092B-C50C-407E-A947-70E740481C1C}">
                  <a14:useLocalDpi xmlns:a14="http://schemas.microsoft.com/office/drawing/2010/main" val="0"/>
                </a:ext>
              </a:extLst>
            </a:blip>
            <a:srcRect t="81281"/>
            <a:stretch/>
          </p:blipFill>
          <p:spPr>
            <a:xfrm>
              <a:off x="687814" y="5359651"/>
              <a:ext cx="10125498" cy="884415"/>
            </a:xfrm>
            <a:prstGeom prst="rect">
              <a:avLst/>
            </a:prstGeom>
          </p:spPr>
        </p:pic>
        <p:pic>
          <p:nvPicPr>
            <p:cNvPr id="4" name="Image 3">
              <a:extLst>
                <a:ext uri="{FF2B5EF4-FFF2-40B4-BE49-F238E27FC236}">
                  <a16:creationId xmlns:a16="http://schemas.microsoft.com/office/drawing/2014/main" id="{68558D64-CB94-F596-0235-FF931E049ACC}"/>
                </a:ext>
              </a:extLst>
            </p:cNvPr>
            <p:cNvPicPr>
              <a:picLocks noChangeAspect="1"/>
            </p:cNvPicPr>
            <p:nvPr/>
          </p:nvPicPr>
          <p:blipFill>
            <a:blip r:embed="rId3" cstate="print">
              <a:extLst>
                <a:ext uri="{28A0092B-C50C-407E-A947-70E740481C1C}">
                  <a14:useLocalDpi xmlns:a14="http://schemas.microsoft.com/office/drawing/2010/main" val="0"/>
                </a:ext>
              </a:extLst>
            </a:blip>
            <a:srcRect t="-1006" b="88886"/>
            <a:stretch/>
          </p:blipFill>
          <p:spPr>
            <a:xfrm>
              <a:off x="687814" y="4784824"/>
              <a:ext cx="10125498" cy="572635"/>
            </a:xfrm>
            <a:prstGeom prst="rect">
              <a:avLst/>
            </a:prstGeom>
          </p:spPr>
        </p:pic>
      </p:grpSp>
      <p:sp>
        <p:nvSpPr>
          <p:cNvPr id="8" name="ZoneTexte 7">
            <a:extLst>
              <a:ext uri="{FF2B5EF4-FFF2-40B4-BE49-F238E27FC236}">
                <a16:creationId xmlns:a16="http://schemas.microsoft.com/office/drawing/2014/main" id="{6DE97E1B-6AE4-F268-E988-D5800A410D9D}"/>
              </a:ext>
            </a:extLst>
          </p:cNvPr>
          <p:cNvSpPr txBox="1"/>
          <p:nvPr/>
        </p:nvSpPr>
        <p:spPr>
          <a:xfrm>
            <a:off x="1139363" y="1403070"/>
            <a:ext cx="5553159" cy="1107996"/>
          </a:xfrm>
          <a:prstGeom prst="rect">
            <a:avLst/>
          </a:prstGeom>
          <a:noFill/>
        </p:spPr>
        <p:txBody>
          <a:bodyPr wrap="square" rtlCol="0">
            <a:spAutoFit/>
          </a:bodyPr>
          <a:lstStyle>
            <a:defPPr>
              <a:defRPr lang="fr-FR"/>
            </a:defPPr>
            <a:lvl1pPr marL="171450" indent="-171450" algn="just">
              <a:spcAft>
                <a:spcPts val="600"/>
              </a:spcAft>
              <a:buFont typeface="Arial" panose="020B0604020202020204" pitchFamily="34" charset="0"/>
              <a:buChar char="•"/>
              <a:defRPr sz="1100">
                <a:latin typeface="Abadi Extra Light" panose="020B0204020104020204" pitchFamily="34" charset="0"/>
              </a:defRPr>
            </a:lvl1pPr>
          </a:lstStyle>
          <a:p>
            <a:r>
              <a:rPr lang="fr-FR"/>
              <a:t>Organisation des COPIL internes et externes</a:t>
            </a:r>
          </a:p>
          <a:p>
            <a:r>
              <a:rPr lang="fr-FR"/>
              <a:t>Suivi financier  </a:t>
            </a:r>
          </a:p>
          <a:p>
            <a:r>
              <a:rPr lang="fr-FR"/>
              <a:t>Suivi des indicateurs environnementaux</a:t>
            </a:r>
          </a:p>
          <a:p>
            <a:r>
              <a:rPr lang="fr-FR"/>
              <a:t>Participation à des salons et à des congrès scientifiques</a:t>
            </a:r>
          </a:p>
          <a:p>
            <a:r>
              <a:rPr lang="fr-FR"/>
              <a:t>Diffusion de la méthodologie auprès des professionnels du secteur</a:t>
            </a:r>
          </a:p>
          <a:p>
            <a:r>
              <a:rPr lang="fr-FR"/>
              <a:t>Réalisation de l’empreinte projet au fil de l’eau</a:t>
            </a:r>
          </a:p>
        </p:txBody>
      </p:sp>
      <p:graphicFrame>
        <p:nvGraphicFramePr>
          <p:cNvPr id="10" name="Diagramme 9">
            <a:extLst>
              <a:ext uri="{FF2B5EF4-FFF2-40B4-BE49-F238E27FC236}">
                <a16:creationId xmlns:a16="http://schemas.microsoft.com/office/drawing/2014/main" id="{69EDB6E9-161B-EF20-7735-2B9DD1AD0D37}"/>
              </a:ext>
            </a:extLst>
          </p:cNvPr>
          <p:cNvGraphicFramePr/>
          <p:nvPr>
            <p:extLst>
              <p:ext uri="{D42A27DB-BD31-4B8C-83A1-F6EECF244321}">
                <p14:modId xmlns:p14="http://schemas.microsoft.com/office/powerpoint/2010/main" val="3519883682"/>
              </p:ext>
            </p:extLst>
          </p:nvPr>
        </p:nvGraphicFramePr>
        <p:xfrm>
          <a:off x="8262917" y="736933"/>
          <a:ext cx="3741482" cy="37295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Picture 1370726160">
            <a:extLst>
              <a:ext uri="{FF2B5EF4-FFF2-40B4-BE49-F238E27FC236}">
                <a16:creationId xmlns:a16="http://schemas.microsoft.com/office/drawing/2014/main" id="{DB6EE53A-FA44-2472-9007-18E62DEB01C3}"/>
              </a:ext>
            </a:extLst>
          </p:cNvPr>
          <p:cNvPicPr>
            <a:picLocks noChangeAspect="1"/>
          </p:cNvPicPr>
          <p:nvPr/>
        </p:nvPicPr>
        <p:blipFill>
          <a:blip r:embed="rId9" cstate="print">
            <a:extLst>
              <a:ext uri="{28A0092B-C50C-407E-A947-70E740481C1C}">
                <a14:useLocalDpi xmlns:a14="http://schemas.microsoft.com/office/drawing/2010/main" val="0"/>
              </a:ext>
            </a:extLst>
          </a:blip>
          <a:srcRect l="10266" t="87979" r="71984" b="1271"/>
          <a:stretch/>
        </p:blipFill>
        <p:spPr>
          <a:xfrm>
            <a:off x="10169671" y="3122171"/>
            <a:ext cx="1008260" cy="306829"/>
          </a:xfrm>
          <a:prstGeom prst="rect">
            <a:avLst/>
          </a:prstGeom>
        </p:spPr>
      </p:pic>
      <p:sp>
        <p:nvSpPr>
          <p:cNvPr id="2" name="Espace réservé du texte 8">
            <a:extLst>
              <a:ext uri="{FF2B5EF4-FFF2-40B4-BE49-F238E27FC236}">
                <a16:creationId xmlns:a16="http://schemas.microsoft.com/office/drawing/2014/main" id="{4C14310C-9E30-4E09-4684-843A32040815}"/>
              </a:ext>
            </a:extLst>
          </p:cNvPr>
          <p:cNvSpPr txBox="1">
            <a:spLocks/>
          </p:cNvSpPr>
          <p:nvPr/>
        </p:nvSpPr>
        <p:spPr>
          <a:xfrm>
            <a:off x="1034280" y="401136"/>
            <a:ext cx="9424657" cy="545193"/>
          </a:xfrm>
          <a:prstGeom prst="rect">
            <a:avLst/>
          </a:prstGeom>
        </p:spPr>
        <p:txBody>
          <a:bodyPr>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a:latin typeface="Abadi Extra Light" panose="020B0204020104020204" pitchFamily="34" charset="0"/>
              </a:rPr>
              <a:t>Lot 4 transversal : Coordination et communication</a:t>
            </a:r>
          </a:p>
        </p:txBody>
      </p:sp>
      <p:sp>
        <p:nvSpPr>
          <p:cNvPr id="9" name="ZoneTexte 8">
            <a:extLst>
              <a:ext uri="{FF2B5EF4-FFF2-40B4-BE49-F238E27FC236}">
                <a16:creationId xmlns:a16="http://schemas.microsoft.com/office/drawing/2014/main" id="{09C71BE2-B047-38F1-1594-0EA99EAA8C23}"/>
              </a:ext>
            </a:extLst>
          </p:cNvPr>
          <p:cNvSpPr txBox="1"/>
          <p:nvPr/>
        </p:nvSpPr>
        <p:spPr>
          <a:xfrm>
            <a:off x="626407" y="3023393"/>
            <a:ext cx="7039988" cy="769441"/>
          </a:xfrm>
          <a:prstGeom prst="rect">
            <a:avLst/>
          </a:prstGeom>
          <a:noFill/>
        </p:spPr>
        <p:txBody>
          <a:bodyPr wrap="square">
            <a:spAutoFit/>
          </a:bodyPr>
          <a:lstStyle/>
          <a:p>
            <a:r>
              <a:rPr lang="fr-FR" sz="1100" b="1">
                <a:latin typeface="Abadi Extra Light" panose="020B0204020104020204" pitchFamily="34" charset="0"/>
              </a:rPr>
              <a:t>LIVRABLES : </a:t>
            </a:r>
          </a:p>
          <a:p>
            <a:pPr marL="171450" indent="-171450">
              <a:buFontTx/>
              <a:buChar char="-"/>
            </a:pPr>
            <a:r>
              <a:rPr lang="fr-FR" sz="1100">
                <a:latin typeface="Abadi Extra Light" panose="020B0204020104020204" pitchFamily="34" charset="0"/>
              </a:rPr>
              <a:t>CR des COPIL</a:t>
            </a:r>
          </a:p>
          <a:p>
            <a:pPr marL="171450" indent="-171450">
              <a:buFontTx/>
              <a:buChar char="-"/>
            </a:pPr>
            <a:r>
              <a:rPr lang="fr-FR" sz="1100">
                <a:latin typeface="Abadi Extra Light" panose="020B0204020104020204" pitchFamily="34" charset="0"/>
              </a:rPr>
              <a:t>Liste des participations et PowerPoint réalisés</a:t>
            </a:r>
          </a:p>
          <a:p>
            <a:pPr marL="171450" indent="-171450">
              <a:buFontTx/>
              <a:buChar char="-"/>
            </a:pPr>
            <a:r>
              <a:rPr lang="fr-FR" sz="1100">
                <a:latin typeface="Abadi Extra Light" panose="020B0204020104020204" pitchFamily="34" charset="0"/>
              </a:rPr>
              <a:t>Rapport de synthèse de l’empreinte projet (méthode ADEME)</a:t>
            </a:r>
          </a:p>
        </p:txBody>
      </p:sp>
      <p:pic>
        <p:nvPicPr>
          <p:cNvPr id="12" name="Graphique 11" descr="Mille contour">
            <a:extLst>
              <a:ext uri="{FF2B5EF4-FFF2-40B4-BE49-F238E27FC236}">
                <a16:creationId xmlns:a16="http://schemas.microsoft.com/office/drawing/2014/main" id="{909CA1D5-4F34-0070-1DBF-AAB0B97A7A6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36827" y="1570664"/>
            <a:ext cx="544842" cy="544842"/>
          </a:xfrm>
          <a:prstGeom prst="rect">
            <a:avLst/>
          </a:prstGeom>
        </p:spPr>
      </p:pic>
      <p:graphicFrame>
        <p:nvGraphicFramePr>
          <p:cNvPr id="13" name="Diagramme 12">
            <a:extLst>
              <a:ext uri="{FF2B5EF4-FFF2-40B4-BE49-F238E27FC236}">
                <a16:creationId xmlns:a16="http://schemas.microsoft.com/office/drawing/2014/main" id="{C29C0054-90F0-66E1-AA4B-879DD3EFC44E}"/>
              </a:ext>
            </a:extLst>
          </p:cNvPr>
          <p:cNvGraphicFramePr/>
          <p:nvPr>
            <p:extLst>
              <p:ext uri="{D42A27DB-BD31-4B8C-83A1-F6EECF244321}">
                <p14:modId xmlns:p14="http://schemas.microsoft.com/office/powerpoint/2010/main" val="1061071735"/>
              </p:ext>
            </p:extLst>
          </p:nvPr>
        </p:nvGraphicFramePr>
        <p:xfrm>
          <a:off x="8310137" y="699"/>
          <a:ext cx="3881863" cy="35436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85840595"/>
      </p:ext>
    </p:extLst>
  </p:cSld>
  <p:clrMapOvr>
    <a:masterClrMapping/>
  </p:clrMapOvr>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3BEC5-C635-456F-527C-29371EA1A441}"/>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C67A2DE-11E9-9FF6-EFE8-F5D5722F5046}"/>
              </a:ext>
            </a:extLst>
          </p:cNvPr>
          <p:cNvSpPr>
            <a:spLocks noGrp="1"/>
          </p:cNvSpPr>
          <p:nvPr>
            <p:ph type="title"/>
          </p:nvPr>
        </p:nvSpPr>
        <p:spPr>
          <a:xfrm>
            <a:off x="838200" y="2725719"/>
            <a:ext cx="10515600" cy="463286"/>
          </a:xfrm>
        </p:spPr>
        <p:txBody>
          <a:bodyPr>
            <a:noAutofit/>
          </a:bodyPr>
          <a:lstStyle/>
          <a:p>
            <a:pPr algn="ctr"/>
            <a:r>
              <a:rPr lang="fr-FR" sz="2000"/>
              <a:t>Annexes </a:t>
            </a:r>
            <a:br>
              <a:rPr lang="fr-FR" sz="2000"/>
            </a:br>
            <a:br>
              <a:rPr lang="fr-FR" sz="2000"/>
            </a:br>
            <a:r>
              <a:rPr lang="fr-FR" sz="2000"/>
              <a:t>Questions sur la maîtrise des données et les verrous techniques</a:t>
            </a:r>
          </a:p>
        </p:txBody>
      </p:sp>
    </p:spTree>
    <p:extLst>
      <p:ext uri="{BB962C8B-B14F-4D97-AF65-F5344CB8AC3E}">
        <p14:creationId xmlns:p14="http://schemas.microsoft.com/office/powerpoint/2010/main" val="136518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CD1625-F4F8-7EB9-E387-D583A2D5A2A2}"/>
            </a:ext>
          </a:extLst>
        </p:cNvPr>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A77DFC86-B570-6F01-F6AE-53EB6FC40864}"/>
              </a:ext>
            </a:extLst>
          </p:cNvPr>
          <p:cNvSpPr txBox="1">
            <a:spLocks/>
          </p:cNvSpPr>
          <p:nvPr/>
        </p:nvSpPr>
        <p:spPr>
          <a:xfrm>
            <a:off x="1038221" y="395364"/>
            <a:ext cx="9490959" cy="447228"/>
          </a:xfrm>
          <a:prstGeom prst="rect">
            <a:avLst/>
          </a:prstGeom>
        </p:spPr>
        <p:txBody>
          <a:bodyPr>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a:latin typeface="Abadi Extra Light" panose="020B0204020104020204" pitchFamily="34" charset="0"/>
              </a:rPr>
              <a:t>Fiabilisation et robustesse des données </a:t>
            </a:r>
          </a:p>
        </p:txBody>
      </p:sp>
      <p:sp>
        <p:nvSpPr>
          <p:cNvPr id="7" name="ZoneTexte 6">
            <a:extLst>
              <a:ext uri="{FF2B5EF4-FFF2-40B4-BE49-F238E27FC236}">
                <a16:creationId xmlns:a16="http://schemas.microsoft.com/office/drawing/2014/main" id="{6D34339D-7938-B4B4-5E21-5BA9FF66B071}"/>
              </a:ext>
            </a:extLst>
          </p:cNvPr>
          <p:cNvSpPr txBox="1"/>
          <p:nvPr/>
        </p:nvSpPr>
        <p:spPr>
          <a:xfrm>
            <a:off x="620738" y="1227472"/>
            <a:ext cx="7617816" cy="276999"/>
          </a:xfrm>
          <a:prstGeom prst="rect">
            <a:avLst/>
          </a:prstGeom>
          <a:noFill/>
        </p:spPr>
        <p:txBody>
          <a:bodyPr wrap="square" rtlCol="0">
            <a:spAutoFit/>
          </a:bodyPr>
          <a:lstStyle/>
          <a:p>
            <a:pPr marL="171450" indent="-171450" algn="just">
              <a:spcAft>
                <a:spcPts val="600"/>
              </a:spcAft>
              <a:buFont typeface="Arial" panose="020B0604020202020204" pitchFamily="34" charset="0"/>
              <a:buChar char="•"/>
            </a:pPr>
            <a:r>
              <a:rPr lang="fr-FR" sz="1200" b="1">
                <a:latin typeface="Abadi Extra Light" panose="020B0204020104020204" pitchFamily="34" charset="0"/>
              </a:rPr>
              <a:t>Collecte des données </a:t>
            </a:r>
            <a:r>
              <a:rPr lang="fr-FR" sz="1200">
                <a:latin typeface="Abadi Extra Light" panose="020B0204020104020204" pitchFamily="34" charset="0"/>
              </a:rPr>
              <a:t>nécessaires selon la méthodologie suivante  : </a:t>
            </a:r>
          </a:p>
        </p:txBody>
      </p:sp>
      <p:pic>
        <p:nvPicPr>
          <p:cNvPr id="4098" name="Picture 2" descr="FDES – Fiche de Déclaration Environnementale et Sanitaire">
            <a:extLst>
              <a:ext uri="{FF2B5EF4-FFF2-40B4-BE49-F238E27FC236}">
                <a16:creationId xmlns:a16="http://schemas.microsoft.com/office/drawing/2014/main" id="{6C37DD95-8D5A-2860-996B-11C073F19D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6649" y="2594515"/>
            <a:ext cx="517971" cy="8025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1" name="Groupe 20">
            <a:extLst>
              <a:ext uri="{FF2B5EF4-FFF2-40B4-BE49-F238E27FC236}">
                <a16:creationId xmlns:a16="http://schemas.microsoft.com/office/drawing/2014/main" id="{14CBD021-6F48-C5C1-6213-F16F4E79C77D}"/>
              </a:ext>
            </a:extLst>
          </p:cNvPr>
          <p:cNvGrpSpPr/>
          <p:nvPr/>
        </p:nvGrpSpPr>
        <p:grpSpPr>
          <a:xfrm>
            <a:off x="1742256" y="2631269"/>
            <a:ext cx="650400" cy="314728"/>
            <a:chOff x="2553259" y="1835455"/>
            <a:chExt cx="935055" cy="492189"/>
          </a:xfrm>
        </p:grpSpPr>
        <p:pic>
          <p:nvPicPr>
            <p:cNvPr id="17" name="Image 16" descr="Une image contenant noir, obscurité&#10;&#10;Le contenu généré par l’IA peut être incorrect.">
              <a:extLst>
                <a:ext uri="{FF2B5EF4-FFF2-40B4-BE49-F238E27FC236}">
                  <a16:creationId xmlns:a16="http://schemas.microsoft.com/office/drawing/2014/main" id="{5E973E9E-8C66-CED0-3687-C002FE3596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0589" y="1999924"/>
              <a:ext cx="497725" cy="327720"/>
            </a:xfrm>
            <a:prstGeom prst="rect">
              <a:avLst/>
            </a:prstGeom>
          </p:spPr>
        </p:pic>
        <p:pic>
          <p:nvPicPr>
            <p:cNvPr id="18" name="Image 17" descr="Une image contenant Police, Graphique, texte, typographie">
              <a:extLst>
                <a:ext uri="{FF2B5EF4-FFF2-40B4-BE49-F238E27FC236}">
                  <a16:creationId xmlns:a16="http://schemas.microsoft.com/office/drawing/2014/main" id="{B624C0A3-F05A-F5BD-ADF5-1388114381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0459" y="1860167"/>
              <a:ext cx="419235" cy="186667"/>
            </a:xfrm>
            <a:prstGeom prst="rect">
              <a:avLst/>
            </a:prstGeom>
          </p:spPr>
        </p:pic>
        <p:pic>
          <p:nvPicPr>
            <p:cNvPr id="20" name="Graphique 19" descr="Livres contour">
              <a:extLst>
                <a:ext uri="{FF2B5EF4-FFF2-40B4-BE49-F238E27FC236}">
                  <a16:creationId xmlns:a16="http://schemas.microsoft.com/office/drawing/2014/main" id="{DD1607F2-BE39-8806-F28F-6027116CB9C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53259" y="1835455"/>
              <a:ext cx="457200" cy="457200"/>
            </a:xfrm>
            <a:prstGeom prst="rect">
              <a:avLst/>
            </a:prstGeom>
          </p:spPr>
        </p:pic>
      </p:grpSp>
      <p:grpSp>
        <p:nvGrpSpPr>
          <p:cNvPr id="27" name="Groupe 26">
            <a:extLst>
              <a:ext uri="{FF2B5EF4-FFF2-40B4-BE49-F238E27FC236}">
                <a16:creationId xmlns:a16="http://schemas.microsoft.com/office/drawing/2014/main" id="{EEFB871C-EFA0-DFEC-E118-E1582709285C}"/>
              </a:ext>
            </a:extLst>
          </p:cNvPr>
          <p:cNvGrpSpPr/>
          <p:nvPr/>
        </p:nvGrpSpPr>
        <p:grpSpPr>
          <a:xfrm>
            <a:off x="2655225" y="2633097"/>
            <a:ext cx="500687" cy="369332"/>
            <a:chOff x="4316903" y="1878062"/>
            <a:chExt cx="689032" cy="500834"/>
          </a:xfrm>
        </p:grpSpPr>
        <p:pic>
          <p:nvPicPr>
            <p:cNvPr id="4100" name="Picture 4" descr="Img Detail">
              <a:extLst>
                <a:ext uri="{FF2B5EF4-FFF2-40B4-BE49-F238E27FC236}">
                  <a16:creationId xmlns:a16="http://schemas.microsoft.com/office/drawing/2014/main" id="{2DAED436-EC19-E171-7705-45F7CEC23BE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6903" y="1878062"/>
              <a:ext cx="672877" cy="25391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EC159649-099A-B13F-AC1F-B3B580D5F97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74564" y="2159662"/>
              <a:ext cx="631371" cy="2192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e 27">
            <a:extLst>
              <a:ext uri="{FF2B5EF4-FFF2-40B4-BE49-F238E27FC236}">
                <a16:creationId xmlns:a16="http://schemas.microsoft.com/office/drawing/2014/main" id="{664D7157-AE2D-2144-C686-C742D1F66B0B}"/>
              </a:ext>
            </a:extLst>
          </p:cNvPr>
          <p:cNvGrpSpPr/>
          <p:nvPr/>
        </p:nvGrpSpPr>
        <p:grpSpPr>
          <a:xfrm>
            <a:off x="1483778" y="1124719"/>
            <a:ext cx="8639545" cy="1625181"/>
            <a:chOff x="536827" y="2324959"/>
            <a:chExt cx="6827725" cy="1625181"/>
          </a:xfrm>
        </p:grpSpPr>
        <p:grpSp>
          <p:nvGrpSpPr>
            <p:cNvPr id="29" name="Groupe 28">
              <a:extLst>
                <a:ext uri="{FF2B5EF4-FFF2-40B4-BE49-F238E27FC236}">
                  <a16:creationId xmlns:a16="http://schemas.microsoft.com/office/drawing/2014/main" id="{AA2B05D6-B62F-6CF0-F6BC-FC9141EA3E9F}"/>
                </a:ext>
              </a:extLst>
            </p:cNvPr>
            <p:cNvGrpSpPr/>
            <p:nvPr/>
          </p:nvGrpSpPr>
          <p:grpSpPr>
            <a:xfrm>
              <a:off x="536827" y="2324959"/>
              <a:ext cx="6016614" cy="1625181"/>
              <a:chOff x="522630" y="2198475"/>
              <a:chExt cx="6016614" cy="1625181"/>
            </a:xfrm>
          </p:grpSpPr>
          <p:graphicFrame>
            <p:nvGraphicFramePr>
              <p:cNvPr id="33" name="Diagramme 32">
                <a:extLst>
                  <a:ext uri="{FF2B5EF4-FFF2-40B4-BE49-F238E27FC236}">
                    <a16:creationId xmlns:a16="http://schemas.microsoft.com/office/drawing/2014/main" id="{6D2AF3F0-D6FF-18FD-9151-5A2A1ADFDAC4}"/>
                  </a:ext>
                </a:extLst>
              </p:cNvPr>
              <p:cNvGraphicFramePr/>
              <p:nvPr>
                <p:extLst>
                  <p:ext uri="{D42A27DB-BD31-4B8C-83A1-F6EECF244321}">
                    <p14:modId xmlns:p14="http://schemas.microsoft.com/office/powerpoint/2010/main" val="4284195495"/>
                  </p:ext>
                </p:extLst>
              </p:nvPr>
            </p:nvGraphicFramePr>
            <p:xfrm>
              <a:off x="522630" y="2198475"/>
              <a:ext cx="6016614" cy="162518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nvGrpSpPr>
              <p:cNvPr id="34" name="Groupe 33">
                <a:extLst>
                  <a:ext uri="{FF2B5EF4-FFF2-40B4-BE49-F238E27FC236}">
                    <a16:creationId xmlns:a16="http://schemas.microsoft.com/office/drawing/2014/main" id="{8C0D41CF-F921-2013-A2AB-E6E766E9FA63}"/>
                  </a:ext>
                </a:extLst>
              </p:cNvPr>
              <p:cNvGrpSpPr/>
              <p:nvPr/>
            </p:nvGrpSpPr>
            <p:grpSpPr>
              <a:xfrm>
                <a:off x="5492279" y="2558215"/>
                <a:ext cx="535858" cy="429749"/>
                <a:chOff x="2374283" y="439950"/>
                <a:chExt cx="535858" cy="429749"/>
              </a:xfrm>
            </p:grpSpPr>
            <p:sp>
              <p:nvSpPr>
                <p:cNvPr id="35" name="Flèche : droite 34">
                  <a:extLst>
                    <a:ext uri="{FF2B5EF4-FFF2-40B4-BE49-F238E27FC236}">
                      <a16:creationId xmlns:a16="http://schemas.microsoft.com/office/drawing/2014/main" id="{01730D9B-1F1F-92F0-FDE0-8A01D3B47E7F}"/>
                    </a:ext>
                  </a:extLst>
                </p:cNvPr>
                <p:cNvSpPr/>
                <p:nvPr/>
              </p:nvSpPr>
              <p:spPr>
                <a:xfrm rot="52927">
                  <a:off x="2527529" y="549365"/>
                  <a:ext cx="382612" cy="320334"/>
                </a:xfrm>
                <a:prstGeom prst="rightArrow">
                  <a:avLst>
                    <a:gd name="adj1" fmla="val 60000"/>
                    <a:gd name="adj2" fmla="val 50000"/>
                  </a:avLst>
                </a:prstGeom>
                <a:solidFill>
                  <a:srgbClr val="EDE7DB"/>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fr-FR">
                    <a:latin typeface="Abadi Extra Light" panose="020B0204020104020204" pitchFamily="34" charset="0"/>
                  </a:endParaRPr>
                </a:p>
              </p:txBody>
            </p:sp>
            <p:sp>
              <p:nvSpPr>
                <p:cNvPr id="36" name="Flèche : droite 4">
                  <a:extLst>
                    <a:ext uri="{FF2B5EF4-FFF2-40B4-BE49-F238E27FC236}">
                      <a16:creationId xmlns:a16="http://schemas.microsoft.com/office/drawing/2014/main" id="{8AB27D3E-B247-628B-AF9D-6A0FAAA14AE5}"/>
                    </a:ext>
                  </a:extLst>
                </p:cNvPr>
                <p:cNvSpPr txBox="1"/>
                <p:nvPr/>
              </p:nvSpPr>
              <p:spPr>
                <a:xfrm rot="52927">
                  <a:off x="2374283" y="439950"/>
                  <a:ext cx="286512" cy="1922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fr-FR" sz="1400" kern="1200">
                    <a:latin typeface="Abadi Extra Light" panose="020B0204020104020204" pitchFamily="34" charset="0"/>
                  </a:endParaRPr>
                </a:p>
              </p:txBody>
            </p:sp>
          </p:grpSp>
        </p:grpSp>
        <p:grpSp>
          <p:nvGrpSpPr>
            <p:cNvPr id="30" name="Groupe 29">
              <a:extLst>
                <a:ext uri="{FF2B5EF4-FFF2-40B4-BE49-F238E27FC236}">
                  <a16:creationId xmlns:a16="http://schemas.microsoft.com/office/drawing/2014/main" id="{583B61A5-590D-7A74-50EE-4EA8C2002A79}"/>
                </a:ext>
              </a:extLst>
            </p:cNvPr>
            <p:cNvGrpSpPr/>
            <p:nvPr/>
          </p:nvGrpSpPr>
          <p:grpSpPr>
            <a:xfrm>
              <a:off x="6263047" y="2427713"/>
              <a:ext cx="1101505" cy="1073902"/>
              <a:chOff x="6385716" y="2315474"/>
              <a:chExt cx="1204628" cy="1073902"/>
            </a:xfrm>
          </p:grpSpPr>
          <p:pic>
            <p:nvPicPr>
              <p:cNvPr id="31" name="Graphique 30" descr="Porte-bloc avec un remplissage uni">
                <a:extLst>
                  <a:ext uri="{FF2B5EF4-FFF2-40B4-BE49-F238E27FC236}">
                    <a16:creationId xmlns:a16="http://schemas.microsoft.com/office/drawing/2014/main" id="{F7C20B1F-281B-445C-4347-120F39D1A59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666426" y="2315474"/>
                <a:ext cx="606337" cy="810260"/>
              </a:xfrm>
              <a:prstGeom prst="rect">
                <a:avLst/>
              </a:prstGeom>
            </p:spPr>
          </p:pic>
          <p:sp>
            <p:nvSpPr>
              <p:cNvPr id="32" name="ZoneTexte 31">
                <a:extLst>
                  <a:ext uri="{FF2B5EF4-FFF2-40B4-BE49-F238E27FC236}">
                    <a16:creationId xmlns:a16="http://schemas.microsoft.com/office/drawing/2014/main" id="{A1C7C55C-C74A-8E88-012E-A5F45B08787C}"/>
                  </a:ext>
                </a:extLst>
              </p:cNvPr>
              <p:cNvSpPr txBox="1"/>
              <p:nvPr/>
            </p:nvSpPr>
            <p:spPr>
              <a:xfrm>
                <a:off x="6385716" y="3143155"/>
                <a:ext cx="1204628" cy="246221"/>
              </a:xfrm>
              <a:prstGeom prst="rect">
                <a:avLst/>
              </a:prstGeom>
              <a:noFill/>
            </p:spPr>
            <p:txBody>
              <a:bodyPr wrap="square">
                <a:spAutoFit/>
              </a:bodyPr>
              <a:lstStyle/>
              <a:p>
                <a:pPr algn="ctr"/>
                <a:r>
                  <a:rPr lang="fr-FR" sz="1000">
                    <a:latin typeface="Abadi Extra Light" panose="020B0204020104020204" pitchFamily="34" charset="0"/>
                  </a:rPr>
                  <a:t>Note de cadrage</a:t>
                </a:r>
              </a:p>
            </p:txBody>
          </p:sp>
        </p:grpSp>
      </p:grpSp>
      <p:sp>
        <p:nvSpPr>
          <p:cNvPr id="37" name="Rectangle 36">
            <a:extLst>
              <a:ext uri="{FF2B5EF4-FFF2-40B4-BE49-F238E27FC236}">
                <a16:creationId xmlns:a16="http://schemas.microsoft.com/office/drawing/2014/main" id="{7ABB4FB0-279C-E021-B9FF-69F8503F0419}"/>
              </a:ext>
            </a:extLst>
          </p:cNvPr>
          <p:cNvSpPr/>
          <p:nvPr/>
        </p:nvSpPr>
        <p:spPr>
          <a:xfrm rot="10800000" flipV="1">
            <a:off x="8605796" y="2460392"/>
            <a:ext cx="1537388" cy="161202"/>
          </a:xfrm>
          <a:prstGeom prst="rect">
            <a:avLst/>
          </a:prstGeom>
          <a:solidFill>
            <a:srgbClr val="EDE7DB"/>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800">
                <a:latin typeface="Abadi Extra Light" panose="020B0204020104020204" pitchFamily="34" charset="0"/>
              </a:rPr>
              <a:t>Limites scénarios et indicateurs</a:t>
            </a:r>
          </a:p>
        </p:txBody>
      </p:sp>
      <p:sp>
        <p:nvSpPr>
          <p:cNvPr id="38" name="Rectangle 37">
            <a:extLst>
              <a:ext uri="{FF2B5EF4-FFF2-40B4-BE49-F238E27FC236}">
                <a16:creationId xmlns:a16="http://schemas.microsoft.com/office/drawing/2014/main" id="{E01EE132-E625-F892-B352-2486FBEA8986}"/>
              </a:ext>
            </a:extLst>
          </p:cNvPr>
          <p:cNvSpPr/>
          <p:nvPr/>
        </p:nvSpPr>
        <p:spPr>
          <a:xfrm rot="10800000" flipV="1">
            <a:off x="8608161" y="2669299"/>
            <a:ext cx="1537388" cy="161202"/>
          </a:xfrm>
          <a:prstGeom prst="rect">
            <a:avLst/>
          </a:prstGeom>
          <a:solidFill>
            <a:srgbClr val="EDE7DB"/>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800">
                <a:latin typeface="Abadi Extra Light" panose="020B0204020104020204" pitchFamily="34" charset="0"/>
              </a:rPr>
              <a:t>Fiabilité des données</a:t>
            </a:r>
          </a:p>
        </p:txBody>
      </p:sp>
      <p:sp>
        <p:nvSpPr>
          <p:cNvPr id="39" name="Rectangle 38">
            <a:extLst>
              <a:ext uri="{FF2B5EF4-FFF2-40B4-BE49-F238E27FC236}">
                <a16:creationId xmlns:a16="http://schemas.microsoft.com/office/drawing/2014/main" id="{12F59494-C0F5-8376-C710-F9636D9C6997}"/>
              </a:ext>
            </a:extLst>
          </p:cNvPr>
          <p:cNvSpPr/>
          <p:nvPr/>
        </p:nvSpPr>
        <p:spPr>
          <a:xfrm rot="10800000" flipV="1">
            <a:off x="8608161" y="2887487"/>
            <a:ext cx="1537388" cy="161202"/>
          </a:xfrm>
          <a:prstGeom prst="rect">
            <a:avLst/>
          </a:prstGeom>
          <a:solidFill>
            <a:srgbClr val="EDE7DB"/>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800">
                <a:latin typeface="Abadi Extra Light" panose="020B0204020104020204" pitchFamily="34" charset="0"/>
              </a:rPr>
              <a:t>Incertitudes</a:t>
            </a:r>
          </a:p>
        </p:txBody>
      </p:sp>
      <p:sp>
        <p:nvSpPr>
          <p:cNvPr id="10" name="Rectangle 9">
            <a:extLst>
              <a:ext uri="{FF2B5EF4-FFF2-40B4-BE49-F238E27FC236}">
                <a16:creationId xmlns:a16="http://schemas.microsoft.com/office/drawing/2014/main" id="{68A2FC59-BF6E-95A8-B5C5-5D2E31666C50}"/>
              </a:ext>
            </a:extLst>
          </p:cNvPr>
          <p:cNvSpPr/>
          <p:nvPr/>
        </p:nvSpPr>
        <p:spPr>
          <a:xfrm rot="10800000" flipV="1">
            <a:off x="8605796" y="3116087"/>
            <a:ext cx="1537388" cy="161202"/>
          </a:xfrm>
          <a:prstGeom prst="rect">
            <a:avLst/>
          </a:prstGeom>
          <a:solidFill>
            <a:srgbClr val="EDE7DB"/>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800">
                <a:latin typeface="Abadi Extra Light" panose="020B0204020104020204" pitchFamily="34" charset="0"/>
              </a:rPr>
              <a:t>Indices de complétudes</a:t>
            </a:r>
          </a:p>
        </p:txBody>
      </p:sp>
      <p:grpSp>
        <p:nvGrpSpPr>
          <p:cNvPr id="16" name="Groupe 15">
            <a:extLst>
              <a:ext uri="{FF2B5EF4-FFF2-40B4-BE49-F238E27FC236}">
                <a16:creationId xmlns:a16="http://schemas.microsoft.com/office/drawing/2014/main" id="{F2C196AB-00D4-927A-43F3-E016669646E2}"/>
              </a:ext>
            </a:extLst>
          </p:cNvPr>
          <p:cNvGrpSpPr/>
          <p:nvPr/>
        </p:nvGrpSpPr>
        <p:grpSpPr>
          <a:xfrm>
            <a:off x="3599810" y="5223802"/>
            <a:ext cx="5454503" cy="554084"/>
            <a:chOff x="2753832" y="4621601"/>
            <a:chExt cx="5454503" cy="554084"/>
          </a:xfrm>
        </p:grpSpPr>
        <p:pic>
          <p:nvPicPr>
            <p:cNvPr id="5" name="Image 4">
              <a:extLst>
                <a:ext uri="{FF2B5EF4-FFF2-40B4-BE49-F238E27FC236}">
                  <a16:creationId xmlns:a16="http://schemas.microsoft.com/office/drawing/2014/main" id="{0CE3DA04-DE67-9CC0-478F-61CCCE1189C6}"/>
                </a:ext>
              </a:extLst>
            </p:cNvPr>
            <p:cNvPicPr>
              <a:picLocks noChangeAspect="1"/>
            </p:cNvPicPr>
            <p:nvPr/>
          </p:nvPicPr>
          <p:blipFill>
            <a:blip r:embed="rId16" cstate="print">
              <a:extLst>
                <a:ext uri="{28A0092B-C50C-407E-A947-70E740481C1C}">
                  <a14:useLocalDpi xmlns:a14="http://schemas.microsoft.com/office/drawing/2010/main" val="0"/>
                </a:ext>
              </a:extLst>
            </a:blip>
            <a:srcRect l="21692" t="-1497" r="13552" b="88695"/>
            <a:stretch/>
          </p:blipFill>
          <p:spPr>
            <a:xfrm>
              <a:off x="2753832" y="4621601"/>
              <a:ext cx="5454503" cy="463304"/>
            </a:xfrm>
            <a:prstGeom prst="rect">
              <a:avLst/>
            </a:prstGeom>
          </p:spPr>
        </p:pic>
        <p:cxnSp>
          <p:nvCxnSpPr>
            <p:cNvPr id="15" name="Connecteur droit avec flèche 14">
              <a:extLst>
                <a:ext uri="{FF2B5EF4-FFF2-40B4-BE49-F238E27FC236}">
                  <a16:creationId xmlns:a16="http://schemas.microsoft.com/office/drawing/2014/main" id="{E6785B77-60B0-EBC6-C7DA-3B5E3DF6CE7B}"/>
                </a:ext>
              </a:extLst>
            </p:cNvPr>
            <p:cNvCxnSpPr/>
            <p:nvPr/>
          </p:nvCxnSpPr>
          <p:spPr>
            <a:xfrm>
              <a:off x="4201105" y="5175685"/>
              <a:ext cx="3285460" cy="0"/>
            </a:xfrm>
            <a:prstGeom prst="straightConnector1">
              <a:avLst/>
            </a:prstGeom>
            <a:ln w="38100">
              <a:headEnd type="triangle"/>
              <a:tailEnd type="triangle"/>
            </a:ln>
          </p:spPr>
          <p:style>
            <a:lnRef idx="3">
              <a:schemeClr val="accent1"/>
            </a:lnRef>
            <a:fillRef idx="0">
              <a:schemeClr val="accent1"/>
            </a:fillRef>
            <a:effectRef idx="2">
              <a:schemeClr val="accent1"/>
            </a:effectRef>
            <a:fontRef idx="minor">
              <a:schemeClr val="tx1"/>
            </a:fontRef>
          </p:style>
        </p:cxnSp>
      </p:grpSp>
      <p:sp>
        <p:nvSpPr>
          <p:cNvPr id="19" name="ZoneTexte 18">
            <a:extLst>
              <a:ext uri="{FF2B5EF4-FFF2-40B4-BE49-F238E27FC236}">
                <a16:creationId xmlns:a16="http://schemas.microsoft.com/office/drawing/2014/main" id="{E3092DE7-418E-CFD4-3B31-ACF5A8D9FD48}"/>
              </a:ext>
            </a:extLst>
          </p:cNvPr>
          <p:cNvSpPr txBox="1"/>
          <p:nvPr/>
        </p:nvSpPr>
        <p:spPr>
          <a:xfrm>
            <a:off x="156551" y="4007289"/>
            <a:ext cx="11138988" cy="1031051"/>
          </a:xfrm>
          <a:prstGeom prst="rect">
            <a:avLst/>
          </a:prstGeom>
          <a:noFill/>
        </p:spPr>
        <p:txBody>
          <a:bodyPr wrap="square" rtlCol="0">
            <a:spAutoFit/>
          </a:bodyPr>
          <a:lstStyle/>
          <a:p>
            <a:pPr marL="628650" lvl="1" indent="-171450" algn="just">
              <a:spcAft>
                <a:spcPts val="600"/>
              </a:spcAft>
              <a:buFont typeface="Arial" panose="020B0604020202020204" pitchFamily="34" charset="0"/>
              <a:buChar char="•"/>
            </a:pPr>
            <a:r>
              <a:rPr lang="fr-FR" sz="1200" dirty="0">
                <a:latin typeface="Abadi Extra Light" panose="020B0204020104020204" pitchFamily="34" charset="0"/>
              </a:rPr>
              <a:t>Elaboration d’une </a:t>
            </a:r>
            <a:r>
              <a:rPr lang="fr-FR" sz="1200" b="1" dirty="0">
                <a:latin typeface="Abadi Extra Light" panose="020B0204020104020204" pitchFamily="34" charset="0"/>
              </a:rPr>
              <a:t>base de données de référence </a:t>
            </a:r>
            <a:r>
              <a:rPr lang="fr-FR" sz="1200" dirty="0">
                <a:latin typeface="Abadi Extra Light" panose="020B0204020104020204" pitchFamily="34" charset="0"/>
              </a:rPr>
              <a:t>des consommations d’eau propres à chaque brique</a:t>
            </a:r>
          </a:p>
          <a:p>
            <a:pPr marL="628650" lvl="1" indent="-171450" algn="just">
              <a:spcBef>
                <a:spcPts val="600"/>
              </a:spcBef>
              <a:spcAft>
                <a:spcPts val="600"/>
              </a:spcAft>
              <a:buFont typeface="Arial" panose="020B0604020202020204" pitchFamily="34" charset="0"/>
              <a:buChar char="•"/>
            </a:pPr>
            <a:r>
              <a:rPr lang="fr-FR" sz="1200" b="1" dirty="0">
                <a:latin typeface="Abadi Extra Light" panose="020B0204020104020204" pitchFamily="34" charset="0"/>
              </a:rPr>
              <a:t>Consolidation </a:t>
            </a:r>
            <a:r>
              <a:rPr lang="fr-FR" sz="1200" dirty="0">
                <a:latin typeface="Abadi Extra Light" panose="020B0204020104020204" pitchFamily="34" charset="0"/>
              </a:rPr>
              <a:t>des bases de données et élaboration des méthodes de calcul pour chaque brique</a:t>
            </a:r>
          </a:p>
          <a:p>
            <a:pPr marL="1085850" lvl="2" indent="-171450" algn="just">
              <a:buFont typeface="Courier New" panose="02070309020205020404" pitchFamily="49" charset="0"/>
              <a:buChar char="o"/>
            </a:pPr>
            <a:r>
              <a:rPr lang="fr-FR" sz="1100" dirty="0">
                <a:latin typeface="Abadi Extra Light" panose="020B0204020104020204" pitchFamily="34" charset="0"/>
              </a:rPr>
              <a:t>Ajout de métadonnées spécifiques dans la base de l'outil pour enregistrer les paramètres de localisation (climat, disponibilité en eau, stress hydrique) et la temporalité (année de production, durée de vie),</a:t>
            </a:r>
            <a:endParaRPr lang="fr-FR" sz="1200" dirty="0">
              <a:latin typeface="Abadi Extra Light" panose="020B0204020104020204" pitchFamily="34" charset="0"/>
            </a:endParaRPr>
          </a:p>
        </p:txBody>
      </p:sp>
      <p:sp>
        <p:nvSpPr>
          <p:cNvPr id="23" name="Rectangle : coins arrondis 22">
            <a:extLst>
              <a:ext uri="{FF2B5EF4-FFF2-40B4-BE49-F238E27FC236}">
                <a16:creationId xmlns:a16="http://schemas.microsoft.com/office/drawing/2014/main" id="{4D91701D-F661-AE70-052C-811CD88038F8}"/>
              </a:ext>
            </a:extLst>
          </p:cNvPr>
          <p:cNvSpPr/>
          <p:nvPr/>
        </p:nvSpPr>
        <p:spPr>
          <a:xfrm>
            <a:off x="5469166" y="2662939"/>
            <a:ext cx="2341152" cy="477873"/>
          </a:xfrm>
          <a:prstGeom prst="roundRect">
            <a:avLst>
              <a:gd name="adj" fmla="val 10000"/>
            </a:avLst>
          </a:prstGeom>
          <a:solidFill>
            <a:srgbClr val="FFFFFF"/>
          </a:solidFill>
          <a:ln>
            <a:solidFill>
              <a:srgbClr val="E2D8C4"/>
            </a:solidFill>
          </a:ln>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a:r>
              <a:rPr lang="fr-FR" sz="800" kern="1200">
                <a:latin typeface="Abadi Extra Light" panose="020B0204020104020204" pitchFamily="34" charset="0"/>
              </a:rPr>
              <a:t>Si incertitude trop élevée : </a:t>
            </a:r>
            <a:br>
              <a:rPr lang="fr-FR" sz="800" kern="1200">
                <a:latin typeface="Abadi Extra Light" panose="020B0204020104020204" pitchFamily="34" charset="0"/>
              </a:rPr>
            </a:br>
            <a:r>
              <a:rPr lang="fr-FR" sz="800" kern="1200">
                <a:latin typeface="Abadi Extra Light" panose="020B0204020104020204" pitchFamily="34" charset="0"/>
              </a:rPr>
              <a:t>définition de plages d’hypothèses « enveloppes » (min-méd-max)</a:t>
            </a:r>
          </a:p>
          <a:p>
            <a:endParaRPr lang="fr-FR"/>
          </a:p>
        </p:txBody>
      </p:sp>
      <p:grpSp>
        <p:nvGrpSpPr>
          <p:cNvPr id="25" name="Groupe 24">
            <a:extLst>
              <a:ext uri="{FF2B5EF4-FFF2-40B4-BE49-F238E27FC236}">
                <a16:creationId xmlns:a16="http://schemas.microsoft.com/office/drawing/2014/main" id="{6AE2A6E0-7AAB-C400-0B4E-0E94C2CC2641}"/>
              </a:ext>
            </a:extLst>
          </p:cNvPr>
          <p:cNvGrpSpPr/>
          <p:nvPr/>
        </p:nvGrpSpPr>
        <p:grpSpPr>
          <a:xfrm rot="5400000">
            <a:off x="6430107" y="2434920"/>
            <a:ext cx="311523" cy="179576"/>
            <a:chOff x="2302010" y="505227"/>
            <a:chExt cx="352708" cy="289611"/>
          </a:xfrm>
          <a:solidFill>
            <a:srgbClr val="EDE7DB"/>
          </a:solidFill>
        </p:grpSpPr>
        <p:sp>
          <p:nvSpPr>
            <p:cNvPr id="26" name="Flèche : droite 25">
              <a:extLst>
                <a:ext uri="{FF2B5EF4-FFF2-40B4-BE49-F238E27FC236}">
                  <a16:creationId xmlns:a16="http://schemas.microsoft.com/office/drawing/2014/main" id="{172CEE90-2D41-41C5-EBBD-DBE7522EA544}"/>
                </a:ext>
              </a:extLst>
            </p:cNvPr>
            <p:cNvSpPr/>
            <p:nvPr/>
          </p:nvSpPr>
          <p:spPr>
            <a:xfrm>
              <a:off x="2302010" y="505227"/>
              <a:ext cx="352708" cy="289611"/>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fr-FR"/>
            </a:p>
          </p:txBody>
        </p:sp>
        <p:sp>
          <p:nvSpPr>
            <p:cNvPr id="40" name="Flèche : droite 4">
              <a:extLst>
                <a:ext uri="{FF2B5EF4-FFF2-40B4-BE49-F238E27FC236}">
                  <a16:creationId xmlns:a16="http://schemas.microsoft.com/office/drawing/2014/main" id="{F5475967-00B4-864E-8133-153C26236F0C}"/>
                </a:ext>
              </a:extLst>
            </p:cNvPr>
            <p:cNvSpPr txBox="1"/>
            <p:nvPr/>
          </p:nvSpPr>
          <p:spPr>
            <a:xfrm>
              <a:off x="2302010" y="563149"/>
              <a:ext cx="265825" cy="17376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p:txBody>
        </p:sp>
      </p:grpSp>
      <p:pic>
        <p:nvPicPr>
          <p:cNvPr id="13" name="Graphique 12" descr="Réunion contour">
            <a:extLst>
              <a:ext uri="{FF2B5EF4-FFF2-40B4-BE49-F238E27FC236}">
                <a16:creationId xmlns:a16="http://schemas.microsoft.com/office/drawing/2014/main" id="{42F7B79C-18A2-7A75-A06D-35980C71249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flipH="1">
            <a:off x="5252016" y="3073674"/>
            <a:ext cx="474029" cy="481293"/>
          </a:xfrm>
          <a:prstGeom prst="rect">
            <a:avLst/>
          </a:prstGeom>
        </p:spPr>
      </p:pic>
      <p:sp>
        <p:nvSpPr>
          <p:cNvPr id="24" name="ZoneTexte 23">
            <a:extLst>
              <a:ext uri="{FF2B5EF4-FFF2-40B4-BE49-F238E27FC236}">
                <a16:creationId xmlns:a16="http://schemas.microsoft.com/office/drawing/2014/main" id="{781E225D-0EB0-737E-425C-995F7B09F829}"/>
              </a:ext>
            </a:extLst>
          </p:cNvPr>
          <p:cNvSpPr txBox="1"/>
          <p:nvPr/>
        </p:nvSpPr>
        <p:spPr>
          <a:xfrm>
            <a:off x="5692913" y="3249067"/>
            <a:ext cx="1268296" cy="230832"/>
          </a:xfrm>
          <a:prstGeom prst="rect">
            <a:avLst/>
          </a:prstGeom>
          <a:noFill/>
        </p:spPr>
        <p:txBody>
          <a:bodyPr wrap="none" rtlCol="0">
            <a:spAutoFit/>
          </a:bodyPr>
          <a:lstStyle/>
          <a:p>
            <a:r>
              <a:rPr lang="fr-FR" sz="900">
                <a:solidFill>
                  <a:schemeClr val="accent2"/>
                </a:solidFill>
                <a:latin typeface="Abadi Extra Light" panose="020B0204020104020204" pitchFamily="34" charset="0"/>
              </a:rPr>
              <a:t>En sollicitant les experts</a:t>
            </a:r>
          </a:p>
        </p:txBody>
      </p:sp>
    </p:spTree>
    <p:extLst>
      <p:ext uri="{BB962C8B-B14F-4D97-AF65-F5344CB8AC3E}">
        <p14:creationId xmlns:p14="http://schemas.microsoft.com/office/powerpoint/2010/main" val="13454671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1123F09-9D28-276A-1DBD-3675ED1FB486}"/>
              </a:ext>
            </a:extLst>
          </p:cNvPr>
          <p:cNvSpPr/>
          <p:nvPr/>
        </p:nvSpPr>
        <p:spPr>
          <a:xfrm>
            <a:off x="6182794" y="1931574"/>
            <a:ext cx="1485075" cy="1304217"/>
          </a:xfrm>
          <a:prstGeom prst="rect">
            <a:avLst/>
          </a:prstGeom>
          <a:solidFill>
            <a:srgbClr val="6BA31D"/>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92075" indent="-92075" algn="l" rtl="0" fontAlgn="base">
              <a:buFont typeface="Arial" panose="020B0604020202020204" pitchFamily="34" charset="0"/>
              <a:buChar char="•"/>
            </a:pPr>
            <a:r>
              <a:rPr lang="fr-FR" sz="1050" b="0" i="0">
                <a:solidFill>
                  <a:srgbClr val="000000"/>
                </a:solidFill>
                <a:effectLst/>
                <a:latin typeface="Abadi Extra Light" panose="020B0204020104020204" pitchFamily="34" charset="0"/>
              </a:rPr>
              <a:t>Niveau de consommation des équipements</a:t>
            </a:r>
          </a:p>
          <a:p>
            <a:pPr marL="92075" indent="-92075" algn="l" rtl="0" fontAlgn="base">
              <a:buFont typeface="Arial" panose="020B0604020202020204" pitchFamily="34" charset="0"/>
              <a:buChar char="•"/>
            </a:pPr>
            <a:endParaRPr lang="fr-FR" sz="1050" b="0" i="0">
              <a:solidFill>
                <a:srgbClr val="000000"/>
              </a:solidFill>
              <a:effectLst/>
              <a:latin typeface="Abadi Extra Light" panose="020B0204020104020204" pitchFamily="34" charset="0"/>
            </a:endParaRPr>
          </a:p>
          <a:p>
            <a:pPr marL="92075" indent="-92075" algn="l" rtl="0" fontAlgn="base">
              <a:buFont typeface="Arial" panose="020B0604020202020204" pitchFamily="34" charset="0"/>
              <a:buChar char="•"/>
            </a:pPr>
            <a:r>
              <a:rPr lang="fr-FR" sz="1050">
                <a:solidFill>
                  <a:srgbClr val="000000"/>
                </a:solidFill>
                <a:latin typeface="Abadi Extra Light" panose="020B0204020104020204" pitchFamily="34" charset="0"/>
              </a:rPr>
              <a:t>Equipements innovants : urinoirs secs, toilettes sèches</a:t>
            </a:r>
            <a:endParaRPr lang="fr-FR" sz="1050" b="0" i="0">
              <a:solidFill>
                <a:srgbClr val="000000"/>
              </a:solidFill>
              <a:effectLst/>
              <a:latin typeface="Abadi Extra Light" panose="020B0204020104020204" pitchFamily="34" charset="0"/>
            </a:endParaRPr>
          </a:p>
        </p:txBody>
      </p:sp>
      <p:sp>
        <p:nvSpPr>
          <p:cNvPr id="6" name="Accolade ouvrante 5">
            <a:extLst>
              <a:ext uri="{FF2B5EF4-FFF2-40B4-BE49-F238E27FC236}">
                <a16:creationId xmlns:a16="http://schemas.microsoft.com/office/drawing/2014/main" id="{62958165-1D58-D01C-FF26-AEA33045BFC4}"/>
              </a:ext>
            </a:extLst>
          </p:cNvPr>
          <p:cNvSpPr/>
          <p:nvPr/>
        </p:nvSpPr>
        <p:spPr>
          <a:xfrm>
            <a:off x="1546205" y="1619649"/>
            <a:ext cx="249403" cy="1660897"/>
          </a:xfrm>
          <a:prstGeom prst="leftBrace">
            <a:avLst>
              <a:gd name="adj1" fmla="val 64452"/>
              <a:gd name="adj2" fmla="val 50000"/>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fr-FR" sz="1400">
              <a:latin typeface="Abadi Extra Light" panose="020B0204020104020204" pitchFamily="34" charset="0"/>
            </a:endParaRPr>
          </a:p>
        </p:txBody>
      </p:sp>
      <p:sp>
        <p:nvSpPr>
          <p:cNvPr id="7" name="ZoneTexte 6">
            <a:extLst>
              <a:ext uri="{FF2B5EF4-FFF2-40B4-BE49-F238E27FC236}">
                <a16:creationId xmlns:a16="http://schemas.microsoft.com/office/drawing/2014/main" id="{F6E54589-77F8-7063-BFD4-11BACB34366D}"/>
              </a:ext>
            </a:extLst>
          </p:cNvPr>
          <p:cNvSpPr txBox="1"/>
          <p:nvPr/>
        </p:nvSpPr>
        <p:spPr>
          <a:xfrm>
            <a:off x="508924" y="2178999"/>
            <a:ext cx="1144035" cy="415498"/>
          </a:xfrm>
          <a:prstGeom prst="rect">
            <a:avLst/>
          </a:prstGeom>
          <a:noFill/>
        </p:spPr>
        <p:txBody>
          <a:bodyPr wrap="square" rtlCol="0">
            <a:spAutoFit/>
          </a:bodyPr>
          <a:lstStyle/>
          <a:p>
            <a:pPr algn="ctr"/>
            <a:r>
              <a:rPr lang="fr-FR" sz="1050">
                <a:latin typeface="Abadi Extra Light" panose="020B0204020104020204" pitchFamily="34" charset="0"/>
              </a:rPr>
              <a:t>Etape de l’ACV d’un bâtiment</a:t>
            </a:r>
          </a:p>
        </p:txBody>
      </p:sp>
      <p:sp>
        <p:nvSpPr>
          <p:cNvPr id="8" name="Rectangle 7">
            <a:extLst>
              <a:ext uri="{FF2B5EF4-FFF2-40B4-BE49-F238E27FC236}">
                <a16:creationId xmlns:a16="http://schemas.microsoft.com/office/drawing/2014/main" id="{BF3C3541-EFAD-2D21-DF46-97C5FC62F884}"/>
              </a:ext>
            </a:extLst>
          </p:cNvPr>
          <p:cNvSpPr/>
          <p:nvPr/>
        </p:nvSpPr>
        <p:spPr>
          <a:xfrm>
            <a:off x="7901849" y="1931574"/>
            <a:ext cx="1372609" cy="1304217"/>
          </a:xfrm>
          <a:prstGeom prst="rect">
            <a:avLst/>
          </a:prstGeom>
          <a:solidFill>
            <a:srgbClr val="34861C"/>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92075" lvl="1" indent="-92075" fontAlgn="base">
              <a:buFont typeface="Arial" panose="020B0604020202020204" pitchFamily="34" charset="0"/>
              <a:buChar char="•"/>
            </a:pPr>
            <a:r>
              <a:rPr lang="fr-FR" sz="1050">
                <a:solidFill>
                  <a:srgbClr val="000000"/>
                </a:solidFill>
                <a:latin typeface="Abadi Extra Light" panose="020B0204020104020204" pitchFamily="34" charset="0"/>
              </a:rPr>
              <a:t>Réutilisation des eaux de pluies </a:t>
            </a:r>
          </a:p>
          <a:p>
            <a:pPr marL="92075" lvl="1" indent="-92075" fontAlgn="base">
              <a:buFont typeface="Arial" panose="020B0604020202020204" pitchFamily="34" charset="0"/>
              <a:buChar char="•"/>
            </a:pPr>
            <a:endParaRPr lang="fr-FR" sz="1050">
              <a:solidFill>
                <a:srgbClr val="000000"/>
              </a:solidFill>
              <a:latin typeface="Abadi Extra Light" panose="020B0204020104020204" pitchFamily="34" charset="0"/>
            </a:endParaRPr>
          </a:p>
          <a:p>
            <a:pPr marL="92075" lvl="1" indent="-92075" fontAlgn="base">
              <a:buFont typeface="Arial" panose="020B0604020202020204" pitchFamily="34" charset="0"/>
              <a:buChar char="•"/>
            </a:pPr>
            <a:r>
              <a:rPr lang="fr-FR" sz="1050" b="0" i="0">
                <a:solidFill>
                  <a:srgbClr val="000000"/>
                </a:solidFill>
                <a:effectLst/>
                <a:latin typeface="Abadi Extra Light" panose="020B0204020104020204" pitchFamily="34" charset="0"/>
              </a:rPr>
              <a:t>Réutilisation des eaux grises</a:t>
            </a:r>
          </a:p>
          <a:p>
            <a:pPr marL="92075" lvl="1" indent="-92075" fontAlgn="base">
              <a:buFont typeface="Arial" panose="020B0604020202020204" pitchFamily="34" charset="0"/>
              <a:buChar char="•"/>
            </a:pPr>
            <a:endParaRPr lang="fr-FR" sz="1050" b="0" i="0">
              <a:solidFill>
                <a:srgbClr val="000000"/>
              </a:solidFill>
              <a:effectLst/>
              <a:latin typeface="Abadi Extra Light" panose="020B0204020104020204" pitchFamily="34" charset="0"/>
            </a:endParaRPr>
          </a:p>
          <a:p>
            <a:pPr marL="92075" lvl="1" indent="-92075" fontAlgn="base">
              <a:buFont typeface="Arial" panose="020B0604020202020204" pitchFamily="34" charset="0"/>
              <a:buChar char="•"/>
            </a:pPr>
            <a:r>
              <a:rPr lang="fr-FR" sz="1050">
                <a:solidFill>
                  <a:srgbClr val="000000"/>
                </a:solidFill>
                <a:latin typeface="Abadi Extra Light" panose="020B0204020104020204" pitchFamily="34" charset="0"/>
              </a:rPr>
              <a:t>Valorisation urines </a:t>
            </a:r>
            <a:endParaRPr lang="fr-FR" sz="1050" b="0" i="0">
              <a:solidFill>
                <a:srgbClr val="000000"/>
              </a:solidFill>
              <a:effectLst/>
              <a:latin typeface="Abadi Extra Light" panose="020B0204020104020204" pitchFamily="34" charset="0"/>
            </a:endParaRPr>
          </a:p>
        </p:txBody>
      </p:sp>
      <p:sp>
        <p:nvSpPr>
          <p:cNvPr id="13" name="Rectangle 12">
            <a:extLst>
              <a:ext uri="{FF2B5EF4-FFF2-40B4-BE49-F238E27FC236}">
                <a16:creationId xmlns:a16="http://schemas.microsoft.com/office/drawing/2014/main" id="{3E8EA88E-916E-3847-0415-1D4D8250B258}"/>
              </a:ext>
            </a:extLst>
          </p:cNvPr>
          <p:cNvSpPr/>
          <p:nvPr/>
        </p:nvSpPr>
        <p:spPr>
          <a:xfrm>
            <a:off x="4672324" y="1943591"/>
            <a:ext cx="1307179" cy="1304217"/>
          </a:xfrm>
          <a:prstGeom prst="rect">
            <a:avLst/>
          </a:prstGeom>
          <a:solidFill>
            <a:srgbClr val="B7C11E"/>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92075" indent="-92075" algn="l" rtl="0" fontAlgn="base">
              <a:buFont typeface="Arial" panose="020B0604020202020204" pitchFamily="34" charset="0"/>
              <a:buChar char="•"/>
            </a:pPr>
            <a:r>
              <a:rPr lang="fr-FR" sz="1050" b="0" i="0">
                <a:solidFill>
                  <a:srgbClr val="000000"/>
                </a:solidFill>
                <a:effectLst/>
                <a:latin typeface="Abadi Extra Light" panose="020B0204020104020204" pitchFamily="34" charset="0"/>
              </a:rPr>
              <a:t>Type d’énergie consommée</a:t>
            </a:r>
          </a:p>
        </p:txBody>
      </p:sp>
      <p:sp>
        <p:nvSpPr>
          <p:cNvPr id="14" name="Rectangle 13">
            <a:extLst>
              <a:ext uri="{FF2B5EF4-FFF2-40B4-BE49-F238E27FC236}">
                <a16:creationId xmlns:a16="http://schemas.microsoft.com/office/drawing/2014/main" id="{34317706-452A-2D7D-126A-417CDE40D6C9}"/>
              </a:ext>
            </a:extLst>
          </p:cNvPr>
          <p:cNvSpPr/>
          <p:nvPr/>
        </p:nvSpPr>
        <p:spPr>
          <a:xfrm>
            <a:off x="3249745" y="1908636"/>
            <a:ext cx="1234413" cy="1304217"/>
          </a:xfrm>
          <a:prstGeom prst="rect">
            <a:avLst/>
          </a:prstGeom>
          <a:solidFill>
            <a:srgbClr val="E0A61D"/>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92075" indent="-92075" algn="l" rtl="0" fontAlgn="base">
              <a:buFont typeface="Arial" panose="020B0604020202020204" pitchFamily="34" charset="0"/>
              <a:buChar char="•"/>
            </a:pPr>
            <a:r>
              <a:rPr lang="fr-FR" sz="1050" b="0" i="0">
                <a:solidFill>
                  <a:srgbClr val="000000"/>
                </a:solidFill>
                <a:effectLst/>
                <a:latin typeface="Abadi Extra Light" panose="020B0204020104020204" pitchFamily="34" charset="0"/>
              </a:rPr>
              <a:t>Durée du chantier</a:t>
            </a:r>
          </a:p>
          <a:p>
            <a:pPr marL="92075" indent="-92075" algn="l" rtl="0" fontAlgn="base">
              <a:buFont typeface="Arial" panose="020B0604020202020204" pitchFamily="34" charset="0"/>
              <a:buChar char="•"/>
            </a:pPr>
            <a:endParaRPr lang="fr-FR" sz="1050" b="0" i="0">
              <a:solidFill>
                <a:srgbClr val="000000"/>
              </a:solidFill>
              <a:effectLst/>
              <a:latin typeface="Abadi Extra Light" panose="020B0204020104020204" pitchFamily="34" charset="0"/>
            </a:endParaRPr>
          </a:p>
          <a:p>
            <a:pPr marL="92075" indent="-92075" algn="l" rtl="0" fontAlgn="base">
              <a:buFont typeface="Arial" panose="020B0604020202020204" pitchFamily="34" charset="0"/>
              <a:buChar char="•"/>
            </a:pPr>
            <a:r>
              <a:rPr lang="fr-FR" sz="1050">
                <a:solidFill>
                  <a:srgbClr val="000000"/>
                </a:solidFill>
                <a:latin typeface="Abadi Extra Light" panose="020B0204020104020204" pitchFamily="34" charset="0"/>
              </a:rPr>
              <a:t>Besoin d’énergie</a:t>
            </a:r>
          </a:p>
          <a:p>
            <a:pPr marL="92075" indent="-92075" algn="l" rtl="0" fontAlgn="base">
              <a:buFont typeface="Arial" panose="020B0604020202020204" pitchFamily="34" charset="0"/>
              <a:buChar char="•"/>
            </a:pPr>
            <a:endParaRPr lang="fr-FR" sz="1050">
              <a:solidFill>
                <a:srgbClr val="000000"/>
              </a:solidFill>
              <a:latin typeface="Abadi Extra Light" panose="020B0204020104020204" pitchFamily="34" charset="0"/>
            </a:endParaRPr>
          </a:p>
          <a:p>
            <a:pPr marL="92075" indent="-92075" algn="l" rtl="0" fontAlgn="base">
              <a:buFont typeface="Arial" panose="020B0604020202020204" pitchFamily="34" charset="0"/>
              <a:buChar char="•"/>
            </a:pPr>
            <a:r>
              <a:rPr lang="fr-FR" sz="1050" b="0" i="0">
                <a:solidFill>
                  <a:srgbClr val="000000"/>
                </a:solidFill>
                <a:effectLst/>
                <a:latin typeface="Abadi Extra Light" panose="020B0204020104020204" pitchFamily="34" charset="0"/>
              </a:rPr>
              <a:t>Besoin d’eau</a:t>
            </a:r>
          </a:p>
        </p:txBody>
      </p:sp>
      <p:sp>
        <p:nvSpPr>
          <p:cNvPr id="15" name="Rectangle 14">
            <a:extLst>
              <a:ext uri="{FF2B5EF4-FFF2-40B4-BE49-F238E27FC236}">
                <a16:creationId xmlns:a16="http://schemas.microsoft.com/office/drawing/2014/main" id="{94B70E16-58AB-C635-3F48-5F2E4EC54236}"/>
              </a:ext>
            </a:extLst>
          </p:cNvPr>
          <p:cNvSpPr/>
          <p:nvPr/>
        </p:nvSpPr>
        <p:spPr>
          <a:xfrm>
            <a:off x="1799306" y="1908636"/>
            <a:ext cx="1259133" cy="1304217"/>
          </a:xfrm>
          <a:prstGeom prst="rect">
            <a:avLst/>
          </a:prstGeom>
          <a:solidFill>
            <a:srgbClr val="E9713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92075" indent="-92075" algn="l" rtl="0" fontAlgn="base">
              <a:buFont typeface="Arial" panose="020B0604020202020204" pitchFamily="34" charset="0"/>
              <a:buChar char="•"/>
            </a:pPr>
            <a:r>
              <a:rPr lang="fr-FR" sz="1050" b="0" i="0">
                <a:solidFill>
                  <a:srgbClr val="000000"/>
                </a:solidFill>
                <a:effectLst/>
                <a:latin typeface="Abadi Extra Light" panose="020B0204020104020204" pitchFamily="34" charset="0"/>
              </a:rPr>
              <a:t>Liste des produits indiqués </a:t>
            </a:r>
            <a:r>
              <a:rPr lang="fr-FR" sz="1050" b="0" i="0" err="1">
                <a:solidFill>
                  <a:srgbClr val="000000"/>
                </a:solidFill>
                <a:effectLst/>
                <a:latin typeface="Abadi Extra Light" panose="020B0204020104020204" pitchFamily="34" charset="0"/>
              </a:rPr>
              <a:t>ci-desosus</a:t>
            </a:r>
            <a:endParaRPr lang="fr-FR" sz="1050" b="0" i="0">
              <a:solidFill>
                <a:srgbClr val="000000"/>
              </a:solidFill>
              <a:effectLst/>
              <a:latin typeface="Abadi Extra Light" panose="020B0204020104020204" pitchFamily="34" charset="0"/>
            </a:endParaRPr>
          </a:p>
          <a:p>
            <a:pPr algn="l" rtl="0" fontAlgn="base"/>
            <a:endParaRPr lang="fr-FR" sz="1050" b="0" i="0">
              <a:solidFill>
                <a:srgbClr val="000000"/>
              </a:solidFill>
              <a:effectLst/>
              <a:latin typeface="Abadi Extra Light" panose="020B0204020104020204" pitchFamily="34" charset="0"/>
            </a:endParaRPr>
          </a:p>
          <a:p>
            <a:pPr marL="92075" indent="-92075" algn="l" rtl="0" fontAlgn="base">
              <a:buFont typeface="Arial" panose="020B0604020202020204" pitchFamily="34" charset="0"/>
              <a:buChar char="•"/>
            </a:pPr>
            <a:r>
              <a:rPr lang="fr-FR" sz="1050" b="0" i="0">
                <a:solidFill>
                  <a:srgbClr val="000000"/>
                </a:solidFill>
                <a:effectLst/>
                <a:latin typeface="Abadi Extra Light" panose="020B0204020104020204" pitchFamily="34" charset="0"/>
              </a:rPr>
              <a:t>Lié à chaque produit une empreinte eau</a:t>
            </a:r>
          </a:p>
        </p:txBody>
      </p:sp>
      <p:sp>
        <p:nvSpPr>
          <p:cNvPr id="16" name="Rectangle 15">
            <a:extLst>
              <a:ext uri="{FF2B5EF4-FFF2-40B4-BE49-F238E27FC236}">
                <a16:creationId xmlns:a16="http://schemas.microsoft.com/office/drawing/2014/main" id="{08091D0E-8356-3B2C-10C0-8F4082F2A542}"/>
              </a:ext>
            </a:extLst>
          </p:cNvPr>
          <p:cNvSpPr/>
          <p:nvPr/>
        </p:nvSpPr>
        <p:spPr>
          <a:xfrm>
            <a:off x="9508438" y="1931574"/>
            <a:ext cx="1206302" cy="1304217"/>
          </a:xfrm>
          <a:prstGeom prst="rect">
            <a:avLst/>
          </a:prstGeom>
          <a:solidFill>
            <a:srgbClr val="6C6184">
              <a:alpha val="89804"/>
            </a:srgb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92075" lvl="1" indent="-92075" fontAlgn="base">
              <a:buFont typeface="Arial" panose="020B0604020202020204" pitchFamily="34" charset="0"/>
              <a:buChar char="•"/>
            </a:pPr>
            <a:r>
              <a:rPr lang="fr-FR" sz="1050">
                <a:solidFill>
                  <a:srgbClr val="000000"/>
                </a:solidFill>
                <a:latin typeface="Abadi Extra Light" panose="020B0204020104020204" pitchFamily="34" charset="0"/>
              </a:rPr>
              <a:t>Bilan en eau naturelle : eau de pluie, source, rivières, nappe</a:t>
            </a:r>
            <a:endParaRPr lang="fr-FR" sz="1050" b="0" i="0">
              <a:solidFill>
                <a:srgbClr val="000000"/>
              </a:solidFill>
              <a:effectLst/>
              <a:latin typeface="Abadi Extra Light" panose="020B0204020104020204" pitchFamily="34" charset="0"/>
            </a:endParaRPr>
          </a:p>
        </p:txBody>
      </p:sp>
      <p:sp>
        <p:nvSpPr>
          <p:cNvPr id="17" name="Forme libre : forme 16">
            <a:extLst>
              <a:ext uri="{FF2B5EF4-FFF2-40B4-BE49-F238E27FC236}">
                <a16:creationId xmlns:a16="http://schemas.microsoft.com/office/drawing/2014/main" id="{AD087123-60BC-2DE2-2906-AFD88DB4C28C}"/>
              </a:ext>
            </a:extLst>
          </p:cNvPr>
          <p:cNvSpPr/>
          <p:nvPr/>
        </p:nvSpPr>
        <p:spPr>
          <a:xfrm>
            <a:off x="1781085" y="1434822"/>
            <a:ext cx="1610334" cy="441916"/>
          </a:xfrm>
          <a:custGeom>
            <a:avLst/>
            <a:gdLst>
              <a:gd name="connsiteX0" fmla="*/ 0 w 1916456"/>
              <a:gd name="connsiteY0" fmla="*/ 0 h 766582"/>
              <a:gd name="connsiteX1" fmla="*/ 1533165 w 1916456"/>
              <a:gd name="connsiteY1" fmla="*/ 0 h 766582"/>
              <a:gd name="connsiteX2" fmla="*/ 1916456 w 1916456"/>
              <a:gd name="connsiteY2" fmla="*/ 383291 h 766582"/>
              <a:gd name="connsiteX3" fmla="*/ 1533165 w 1916456"/>
              <a:gd name="connsiteY3" fmla="*/ 766582 h 766582"/>
              <a:gd name="connsiteX4" fmla="*/ 0 w 1916456"/>
              <a:gd name="connsiteY4" fmla="*/ 766582 h 766582"/>
              <a:gd name="connsiteX5" fmla="*/ 383291 w 1916456"/>
              <a:gd name="connsiteY5" fmla="*/ 383291 h 766582"/>
              <a:gd name="connsiteX6" fmla="*/ 0 w 1916456"/>
              <a:gd name="connsiteY6" fmla="*/ 0 h 76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6456" h="766582">
                <a:moveTo>
                  <a:pt x="0" y="0"/>
                </a:moveTo>
                <a:lnTo>
                  <a:pt x="1533165" y="0"/>
                </a:lnTo>
                <a:lnTo>
                  <a:pt x="1916456" y="383291"/>
                </a:lnTo>
                <a:lnTo>
                  <a:pt x="1533165" y="766582"/>
                </a:lnTo>
                <a:lnTo>
                  <a:pt x="0" y="766582"/>
                </a:lnTo>
                <a:lnTo>
                  <a:pt x="383291" y="383291"/>
                </a:lnTo>
                <a:lnTo>
                  <a:pt x="0" y="0"/>
                </a:lnTo>
                <a:close/>
              </a:path>
            </a:pathLst>
          </a:custGeom>
          <a:solidFill>
            <a:srgbClr val="E97132">
              <a:alpha val="50196"/>
            </a:srgbClr>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43299" tIns="20003" rIns="403294" bIns="20003" numCol="1" spcCol="1270" anchor="ctr" anchorCtr="0">
            <a:noAutofit/>
          </a:bodyPr>
          <a:lstStyle/>
          <a:p>
            <a:pPr marL="0" lvl="0" indent="0" algn="ctr" defTabSz="666750">
              <a:lnSpc>
                <a:spcPct val="90000"/>
              </a:lnSpc>
              <a:spcBef>
                <a:spcPct val="0"/>
              </a:spcBef>
              <a:spcAft>
                <a:spcPct val="35000"/>
              </a:spcAft>
              <a:buNone/>
            </a:pPr>
            <a:r>
              <a:rPr lang="fr-FR" sz="1100" kern="1200">
                <a:solidFill>
                  <a:schemeClr val="tx1"/>
                </a:solidFill>
                <a:latin typeface="Abadi Extra Light" panose="020B0204020104020204" pitchFamily="34" charset="0"/>
              </a:rPr>
              <a:t>Produits de construction</a:t>
            </a:r>
          </a:p>
        </p:txBody>
      </p:sp>
      <p:sp>
        <p:nvSpPr>
          <p:cNvPr id="18" name="Forme libre : forme 17">
            <a:extLst>
              <a:ext uri="{FF2B5EF4-FFF2-40B4-BE49-F238E27FC236}">
                <a16:creationId xmlns:a16="http://schemas.microsoft.com/office/drawing/2014/main" id="{F7CAD252-141B-AA89-BD14-1450BF863756}"/>
              </a:ext>
            </a:extLst>
          </p:cNvPr>
          <p:cNvSpPr/>
          <p:nvPr/>
        </p:nvSpPr>
        <p:spPr>
          <a:xfrm>
            <a:off x="3231522" y="1434822"/>
            <a:ext cx="1550482" cy="441916"/>
          </a:xfrm>
          <a:custGeom>
            <a:avLst/>
            <a:gdLst>
              <a:gd name="connsiteX0" fmla="*/ 0 w 1916456"/>
              <a:gd name="connsiteY0" fmla="*/ 0 h 766582"/>
              <a:gd name="connsiteX1" fmla="*/ 1533165 w 1916456"/>
              <a:gd name="connsiteY1" fmla="*/ 0 h 766582"/>
              <a:gd name="connsiteX2" fmla="*/ 1916456 w 1916456"/>
              <a:gd name="connsiteY2" fmla="*/ 383291 h 766582"/>
              <a:gd name="connsiteX3" fmla="*/ 1533165 w 1916456"/>
              <a:gd name="connsiteY3" fmla="*/ 766582 h 766582"/>
              <a:gd name="connsiteX4" fmla="*/ 0 w 1916456"/>
              <a:gd name="connsiteY4" fmla="*/ 766582 h 766582"/>
              <a:gd name="connsiteX5" fmla="*/ 383291 w 1916456"/>
              <a:gd name="connsiteY5" fmla="*/ 383291 h 766582"/>
              <a:gd name="connsiteX6" fmla="*/ 0 w 1916456"/>
              <a:gd name="connsiteY6" fmla="*/ 0 h 76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6456" h="766582">
                <a:moveTo>
                  <a:pt x="0" y="0"/>
                </a:moveTo>
                <a:lnTo>
                  <a:pt x="1533165" y="0"/>
                </a:lnTo>
                <a:lnTo>
                  <a:pt x="1916456" y="383291"/>
                </a:lnTo>
                <a:lnTo>
                  <a:pt x="1533165" y="766582"/>
                </a:lnTo>
                <a:lnTo>
                  <a:pt x="0" y="766582"/>
                </a:lnTo>
                <a:lnTo>
                  <a:pt x="383291" y="383291"/>
                </a:lnTo>
                <a:lnTo>
                  <a:pt x="0" y="0"/>
                </a:lnTo>
                <a:close/>
              </a:path>
            </a:pathLst>
          </a:custGeom>
          <a:solidFill>
            <a:srgbClr val="E0A61D">
              <a:alpha val="50196"/>
            </a:srgbClr>
          </a:solidFill>
          <a:ln>
            <a:noFill/>
          </a:ln>
        </p:spPr>
        <p:style>
          <a:lnRef idx="2">
            <a:schemeClr val="lt1">
              <a:hueOff val="0"/>
              <a:satOff val="0"/>
              <a:lumOff val="0"/>
              <a:alphaOff val="0"/>
            </a:schemeClr>
          </a:lnRef>
          <a:fillRef idx="1">
            <a:schemeClr val="accent2">
              <a:hueOff val="1288723"/>
              <a:satOff val="-3699"/>
              <a:lumOff val="-5922"/>
              <a:alphaOff val="0"/>
            </a:schemeClr>
          </a:fillRef>
          <a:effectRef idx="0">
            <a:schemeClr val="accent2">
              <a:hueOff val="1288723"/>
              <a:satOff val="-3699"/>
              <a:lumOff val="-5922"/>
              <a:alphaOff val="0"/>
            </a:schemeClr>
          </a:effectRef>
          <a:fontRef idx="minor">
            <a:schemeClr val="lt1"/>
          </a:fontRef>
        </p:style>
        <p:txBody>
          <a:bodyPr spcFirstLastPara="0" vert="horz" wrap="square" lIns="443299" tIns="20003" rIns="403294" bIns="20003" numCol="1" spcCol="1270" anchor="ctr" anchorCtr="0">
            <a:noAutofit/>
          </a:bodyPr>
          <a:lstStyle/>
          <a:p>
            <a:pPr marL="0" lvl="0" indent="0" algn="ctr" defTabSz="666750">
              <a:lnSpc>
                <a:spcPct val="90000"/>
              </a:lnSpc>
              <a:spcBef>
                <a:spcPct val="0"/>
              </a:spcBef>
              <a:spcAft>
                <a:spcPct val="35000"/>
              </a:spcAft>
              <a:buNone/>
            </a:pPr>
            <a:r>
              <a:rPr lang="fr-FR" sz="1100" kern="1200">
                <a:solidFill>
                  <a:schemeClr val="tx1"/>
                </a:solidFill>
                <a:latin typeface="Abadi Extra Light" panose="020B0204020104020204" pitchFamily="34" charset="0"/>
              </a:rPr>
              <a:t>Chantier</a:t>
            </a:r>
          </a:p>
        </p:txBody>
      </p:sp>
      <p:sp>
        <p:nvSpPr>
          <p:cNvPr id="19" name="Forme libre : forme 18">
            <a:extLst>
              <a:ext uri="{FF2B5EF4-FFF2-40B4-BE49-F238E27FC236}">
                <a16:creationId xmlns:a16="http://schemas.microsoft.com/office/drawing/2014/main" id="{A3A6A400-CBAF-3DEC-7682-B94FB16AFDDB}"/>
              </a:ext>
            </a:extLst>
          </p:cNvPr>
          <p:cNvSpPr/>
          <p:nvPr/>
        </p:nvSpPr>
        <p:spPr>
          <a:xfrm>
            <a:off x="4656518" y="1448221"/>
            <a:ext cx="1650141" cy="441916"/>
          </a:xfrm>
          <a:custGeom>
            <a:avLst/>
            <a:gdLst>
              <a:gd name="connsiteX0" fmla="*/ 0 w 1916456"/>
              <a:gd name="connsiteY0" fmla="*/ 0 h 766582"/>
              <a:gd name="connsiteX1" fmla="*/ 1533165 w 1916456"/>
              <a:gd name="connsiteY1" fmla="*/ 0 h 766582"/>
              <a:gd name="connsiteX2" fmla="*/ 1916456 w 1916456"/>
              <a:gd name="connsiteY2" fmla="*/ 383291 h 766582"/>
              <a:gd name="connsiteX3" fmla="*/ 1533165 w 1916456"/>
              <a:gd name="connsiteY3" fmla="*/ 766582 h 766582"/>
              <a:gd name="connsiteX4" fmla="*/ 0 w 1916456"/>
              <a:gd name="connsiteY4" fmla="*/ 766582 h 766582"/>
              <a:gd name="connsiteX5" fmla="*/ 383291 w 1916456"/>
              <a:gd name="connsiteY5" fmla="*/ 383291 h 766582"/>
              <a:gd name="connsiteX6" fmla="*/ 0 w 1916456"/>
              <a:gd name="connsiteY6" fmla="*/ 0 h 76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6456" h="766582">
                <a:moveTo>
                  <a:pt x="0" y="0"/>
                </a:moveTo>
                <a:lnTo>
                  <a:pt x="1533165" y="0"/>
                </a:lnTo>
                <a:lnTo>
                  <a:pt x="1916456" y="383291"/>
                </a:lnTo>
                <a:lnTo>
                  <a:pt x="1533165" y="766582"/>
                </a:lnTo>
                <a:lnTo>
                  <a:pt x="0" y="766582"/>
                </a:lnTo>
                <a:lnTo>
                  <a:pt x="383291" y="383291"/>
                </a:lnTo>
                <a:lnTo>
                  <a:pt x="0" y="0"/>
                </a:lnTo>
                <a:close/>
              </a:path>
            </a:pathLst>
          </a:custGeom>
          <a:solidFill>
            <a:srgbClr val="B7C11E">
              <a:alpha val="50196"/>
            </a:srgbClr>
          </a:solidFill>
          <a:ln>
            <a:noFill/>
          </a:ln>
        </p:spPr>
        <p:style>
          <a:lnRef idx="2">
            <a:schemeClr val="lt1">
              <a:hueOff val="0"/>
              <a:satOff val="0"/>
              <a:lumOff val="0"/>
              <a:alphaOff val="0"/>
            </a:schemeClr>
          </a:lnRef>
          <a:fillRef idx="1">
            <a:schemeClr val="accent2">
              <a:hueOff val="2577445"/>
              <a:satOff val="-7397"/>
              <a:lumOff val="-11844"/>
              <a:alphaOff val="0"/>
            </a:schemeClr>
          </a:fillRef>
          <a:effectRef idx="0">
            <a:schemeClr val="accent2">
              <a:hueOff val="2577445"/>
              <a:satOff val="-7397"/>
              <a:lumOff val="-11844"/>
              <a:alphaOff val="0"/>
            </a:schemeClr>
          </a:effectRef>
          <a:fontRef idx="minor">
            <a:schemeClr val="lt1"/>
          </a:fontRef>
        </p:style>
        <p:txBody>
          <a:bodyPr spcFirstLastPara="0" vert="horz" wrap="square" lIns="443299" tIns="20003" rIns="403294" bIns="20003" numCol="1" spcCol="1270" anchor="ctr" anchorCtr="0">
            <a:noAutofit/>
          </a:bodyPr>
          <a:lstStyle/>
          <a:p>
            <a:pPr marL="0" lvl="0" indent="0" algn="ctr" defTabSz="666750">
              <a:lnSpc>
                <a:spcPct val="90000"/>
              </a:lnSpc>
              <a:spcBef>
                <a:spcPct val="0"/>
              </a:spcBef>
              <a:spcAft>
                <a:spcPct val="35000"/>
              </a:spcAft>
              <a:buNone/>
            </a:pPr>
            <a:r>
              <a:rPr lang="fr-FR" sz="1100" kern="1200">
                <a:solidFill>
                  <a:schemeClr val="tx1"/>
                </a:solidFill>
                <a:latin typeface="Abadi Extra Light" panose="020B0204020104020204" pitchFamily="34" charset="0"/>
              </a:rPr>
              <a:t>Exploitation : énergie</a:t>
            </a:r>
          </a:p>
        </p:txBody>
      </p:sp>
      <p:sp>
        <p:nvSpPr>
          <p:cNvPr id="20" name="Forme libre : forme 19">
            <a:extLst>
              <a:ext uri="{FF2B5EF4-FFF2-40B4-BE49-F238E27FC236}">
                <a16:creationId xmlns:a16="http://schemas.microsoft.com/office/drawing/2014/main" id="{3878A483-47AF-E810-47AA-87EE3D4D37D7}"/>
              </a:ext>
            </a:extLst>
          </p:cNvPr>
          <p:cNvSpPr/>
          <p:nvPr/>
        </p:nvSpPr>
        <p:spPr>
          <a:xfrm>
            <a:off x="6167669" y="1457760"/>
            <a:ext cx="1784662" cy="441916"/>
          </a:xfrm>
          <a:custGeom>
            <a:avLst/>
            <a:gdLst>
              <a:gd name="connsiteX0" fmla="*/ 0 w 1916456"/>
              <a:gd name="connsiteY0" fmla="*/ 0 h 766582"/>
              <a:gd name="connsiteX1" fmla="*/ 1533165 w 1916456"/>
              <a:gd name="connsiteY1" fmla="*/ 0 h 766582"/>
              <a:gd name="connsiteX2" fmla="*/ 1916456 w 1916456"/>
              <a:gd name="connsiteY2" fmla="*/ 383291 h 766582"/>
              <a:gd name="connsiteX3" fmla="*/ 1533165 w 1916456"/>
              <a:gd name="connsiteY3" fmla="*/ 766582 h 766582"/>
              <a:gd name="connsiteX4" fmla="*/ 0 w 1916456"/>
              <a:gd name="connsiteY4" fmla="*/ 766582 h 766582"/>
              <a:gd name="connsiteX5" fmla="*/ 383291 w 1916456"/>
              <a:gd name="connsiteY5" fmla="*/ 383291 h 766582"/>
              <a:gd name="connsiteX6" fmla="*/ 0 w 1916456"/>
              <a:gd name="connsiteY6" fmla="*/ 0 h 76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6456" h="766582">
                <a:moveTo>
                  <a:pt x="0" y="0"/>
                </a:moveTo>
                <a:lnTo>
                  <a:pt x="1533165" y="0"/>
                </a:lnTo>
                <a:lnTo>
                  <a:pt x="1916456" y="383291"/>
                </a:lnTo>
                <a:lnTo>
                  <a:pt x="1533165" y="766582"/>
                </a:lnTo>
                <a:lnTo>
                  <a:pt x="0" y="766582"/>
                </a:lnTo>
                <a:lnTo>
                  <a:pt x="383291" y="383291"/>
                </a:lnTo>
                <a:lnTo>
                  <a:pt x="0" y="0"/>
                </a:lnTo>
                <a:close/>
              </a:path>
            </a:pathLst>
          </a:custGeom>
          <a:solidFill>
            <a:srgbClr val="6BA31D">
              <a:alpha val="50196"/>
            </a:srgbClr>
          </a:solidFill>
          <a:ln>
            <a:noFill/>
          </a:ln>
        </p:spPr>
        <p:style>
          <a:lnRef idx="2">
            <a:schemeClr val="lt1">
              <a:hueOff val="0"/>
              <a:satOff val="0"/>
              <a:lumOff val="0"/>
              <a:alphaOff val="0"/>
            </a:schemeClr>
          </a:lnRef>
          <a:fillRef idx="1">
            <a:schemeClr val="accent2">
              <a:hueOff val="3866169"/>
              <a:satOff val="-11096"/>
              <a:lumOff val="-17765"/>
              <a:alphaOff val="0"/>
            </a:schemeClr>
          </a:fillRef>
          <a:effectRef idx="0">
            <a:schemeClr val="accent2">
              <a:hueOff val="3866169"/>
              <a:satOff val="-11096"/>
              <a:lumOff val="-17765"/>
              <a:alphaOff val="0"/>
            </a:schemeClr>
          </a:effectRef>
          <a:fontRef idx="minor">
            <a:schemeClr val="lt1"/>
          </a:fontRef>
        </p:style>
        <p:txBody>
          <a:bodyPr spcFirstLastPara="0" vert="horz" wrap="square" lIns="443299" tIns="20003" rIns="403294" bIns="20003" numCol="1" spcCol="1270" anchor="ctr" anchorCtr="0">
            <a:noAutofit/>
          </a:bodyPr>
          <a:lstStyle/>
          <a:p>
            <a:pPr marL="0" lvl="0" indent="0" algn="ctr" defTabSz="666750">
              <a:lnSpc>
                <a:spcPct val="90000"/>
              </a:lnSpc>
              <a:spcBef>
                <a:spcPct val="0"/>
              </a:spcBef>
              <a:spcAft>
                <a:spcPct val="35000"/>
              </a:spcAft>
              <a:buNone/>
            </a:pPr>
            <a:r>
              <a:rPr lang="fr-FR" sz="1100" kern="1200">
                <a:solidFill>
                  <a:schemeClr val="tx1"/>
                </a:solidFill>
                <a:latin typeface="Abadi Extra Light" panose="020B0204020104020204" pitchFamily="34" charset="0"/>
              </a:rPr>
              <a:t>Exploitation : eau </a:t>
            </a:r>
          </a:p>
        </p:txBody>
      </p:sp>
      <p:sp>
        <p:nvSpPr>
          <p:cNvPr id="21" name="Forme libre : forme 20">
            <a:extLst>
              <a:ext uri="{FF2B5EF4-FFF2-40B4-BE49-F238E27FC236}">
                <a16:creationId xmlns:a16="http://schemas.microsoft.com/office/drawing/2014/main" id="{48BCECF9-0B0C-A1A9-DDDA-F2690EC627EE}"/>
              </a:ext>
            </a:extLst>
          </p:cNvPr>
          <p:cNvSpPr/>
          <p:nvPr/>
        </p:nvSpPr>
        <p:spPr>
          <a:xfrm>
            <a:off x="7877670" y="1457760"/>
            <a:ext cx="1713105" cy="441916"/>
          </a:xfrm>
          <a:custGeom>
            <a:avLst/>
            <a:gdLst>
              <a:gd name="connsiteX0" fmla="*/ 0 w 1916456"/>
              <a:gd name="connsiteY0" fmla="*/ 0 h 766582"/>
              <a:gd name="connsiteX1" fmla="*/ 1533165 w 1916456"/>
              <a:gd name="connsiteY1" fmla="*/ 0 h 766582"/>
              <a:gd name="connsiteX2" fmla="*/ 1916456 w 1916456"/>
              <a:gd name="connsiteY2" fmla="*/ 383291 h 766582"/>
              <a:gd name="connsiteX3" fmla="*/ 1533165 w 1916456"/>
              <a:gd name="connsiteY3" fmla="*/ 766582 h 766582"/>
              <a:gd name="connsiteX4" fmla="*/ 0 w 1916456"/>
              <a:gd name="connsiteY4" fmla="*/ 766582 h 766582"/>
              <a:gd name="connsiteX5" fmla="*/ 383291 w 1916456"/>
              <a:gd name="connsiteY5" fmla="*/ 383291 h 766582"/>
              <a:gd name="connsiteX6" fmla="*/ 0 w 1916456"/>
              <a:gd name="connsiteY6" fmla="*/ 0 h 76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6456" h="766582">
                <a:moveTo>
                  <a:pt x="0" y="0"/>
                </a:moveTo>
                <a:lnTo>
                  <a:pt x="1533165" y="0"/>
                </a:lnTo>
                <a:lnTo>
                  <a:pt x="1916456" y="383291"/>
                </a:lnTo>
                <a:lnTo>
                  <a:pt x="1533165" y="766582"/>
                </a:lnTo>
                <a:lnTo>
                  <a:pt x="0" y="766582"/>
                </a:lnTo>
                <a:lnTo>
                  <a:pt x="383291" y="383291"/>
                </a:lnTo>
                <a:lnTo>
                  <a:pt x="0" y="0"/>
                </a:lnTo>
                <a:close/>
              </a:path>
            </a:pathLst>
          </a:custGeom>
          <a:solidFill>
            <a:srgbClr val="34861C">
              <a:alpha val="94902"/>
            </a:srgbClr>
          </a:solidFill>
          <a:ln>
            <a:noFill/>
          </a:ln>
        </p:spPr>
        <p:style>
          <a:lnRef idx="2">
            <a:schemeClr val="lt1">
              <a:hueOff val="0"/>
              <a:satOff val="0"/>
              <a:lumOff val="0"/>
              <a:alphaOff val="0"/>
            </a:schemeClr>
          </a:lnRef>
          <a:fillRef idx="1">
            <a:schemeClr val="accent2">
              <a:hueOff val="5154891"/>
              <a:satOff val="-14794"/>
              <a:lumOff val="-23687"/>
              <a:alphaOff val="0"/>
            </a:schemeClr>
          </a:fillRef>
          <a:effectRef idx="0">
            <a:schemeClr val="accent2">
              <a:hueOff val="5154891"/>
              <a:satOff val="-14794"/>
              <a:lumOff val="-23687"/>
              <a:alphaOff val="0"/>
            </a:schemeClr>
          </a:effectRef>
          <a:fontRef idx="minor">
            <a:schemeClr val="lt1"/>
          </a:fontRef>
        </p:style>
        <p:txBody>
          <a:bodyPr spcFirstLastPara="0" vert="horz" wrap="square" lIns="443299" tIns="20003" rIns="403294" bIns="20003" numCol="1" spcCol="1270" anchor="ctr" anchorCtr="0">
            <a:noAutofit/>
          </a:bodyPr>
          <a:lstStyle/>
          <a:p>
            <a:pPr marL="0" lvl="0" indent="0" algn="ctr" defTabSz="666750">
              <a:lnSpc>
                <a:spcPct val="90000"/>
              </a:lnSpc>
              <a:spcBef>
                <a:spcPct val="0"/>
              </a:spcBef>
              <a:spcAft>
                <a:spcPct val="35000"/>
              </a:spcAft>
              <a:buNone/>
            </a:pPr>
            <a:r>
              <a:rPr lang="fr-FR" sz="1100" kern="1200">
                <a:solidFill>
                  <a:schemeClr val="tx1"/>
                </a:solidFill>
                <a:latin typeface="Abadi Extra Light" panose="020B0204020104020204" pitchFamily="34" charset="0"/>
              </a:rPr>
              <a:t>Réutilisation et innovation </a:t>
            </a:r>
          </a:p>
        </p:txBody>
      </p:sp>
      <p:sp>
        <p:nvSpPr>
          <p:cNvPr id="22" name="Forme libre : forme 21">
            <a:extLst>
              <a:ext uri="{FF2B5EF4-FFF2-40B4-BE49-F238E27FC236}">
                <a16:creationId xmlns:a16="http://schemas.microsoft.com/office/drawing/2014/main" id="{EBFF8683-4F3A-F708-BB88-D27FFC836C78}"/>
              </a:ext>
            </a:extLst>
          </p:cNvPr>
          <p:cNvSpPr/>
          <p:nvPr/>
        </p:nvSpPr>
        <p:spPr>
          <a:xfrm>
            <a:off x="9508438" y="1448221"/>
            <a:ext cx="1377729" cy="441916"/>
          </a:xfrm>
          <a:custGeom>
            <a:avLst/>
            <a:gdLst>
              <a:gd name="connsiteX0" fmla="*/ 0 w 1916456"/>
              <a:gd name="connsiteY0" fmla="*/ 0 h 766582"/>
              <a:gd name="connsiteX1" fmla="*/ 1533165 w 1916456"/>
              <a:gd name="connsiteY1" fmla="*/ 0 h 766582"/>
              <a:gd name="connsiteX2" fmla="*/ 1916456 w 1916456"/>
              <a:gd name="connsiteY2" fmla="*/ 383291 h 766582"/>
              <a:gd name="connsiteX3" fmla="*/ 1533165 w 1916456"/>
              <a:gd name="connsiteY3" fmla="*/ 766582 h 766582"/>
              <a:gd name="connsiteX4" fmla="*/ 0 w 1916456"/>
              <a:gd name="connsiteY4" fmla="*/ 766582 h 766582"/>
              <a:gd name="connsiteX5" fmla="*/ 383291 w 1916456"/>
              <a:gd name="connsiteY5" fmla="*/ 383291 h 766582"/>
              <a:gd name="connsiteX6" fmla="*/ 0 w 1916456"/>
              <a:gd name="connsiteY6" fmla="*/ 0 h 766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6456" h="766582">
                <a:moveTo>
                  <a:pt x="0" y="0"/>
                </a:moveTo>
                <a:lnTo>
                  <a:pt x="1533165" y="0"/>
                </a:lnTo>
                <a:lnTo>
                  <a:pt x="1916456" y="383291"/>
                </a:lnTo>
                <a:lnTo>
                  <a:pt x="1533165" y="766582"/>
                </a:lnTo>
                <a:lnTo>
                  <a:pt x="0" y="766582"/>
                </a:lnTo>
                <a:lnTo>
                  <a:pt x="383291" y="383291"/>
                </a:lnTo>
                <a:lnTo>
                  <a:pt x="0" y="0"/>
                </a:lnTo>
                <a:close/>
              </a:path>
            </a:pathLst>
          </a:custGeom>
          <a:solidFill>
            <a:srgbClr val="6C6184">
              <a:alpha val="50196"/>
            </a:srgbClr>
          </a:solidFill>
          <a:ln>
            <a:noFill/>
          </a:ln>
        </p:spPr>
        <p:style>
          <a:lnRef idx="2">
            <a:schemeClr val="lt1">
              <a:hueOff val="0"/>
              <a:satOff val="0"/>
              <a:lumOff val="0"/>
              <a:alphaOff val="0"/>
            </a:schemeClr>
          </a:lnRef>
          <a:fillRef idx="1">
            <a:schemeClr val="accent2">
              <a:hueOff val="6443614"/>
              <a:satOff val="-18493"/>
              <a:lumOff val="-29609"/>
              <a:alphaOff val="0"/>
            </a:schemeClr>
          </a:fillRef>
          <a:effectRef idx="0">
            <a:schemeClr val="accent2">
              <a:hueOff val="6443614"/>
              <a:satOff val="-18493"/>
              <a:lumOff val="-29609"/>
              <a:alphaOff val="0"/>
            </a:schemeClr>
          </a:effectRef>
          <a:fontRef idx="minor">
            <a:schemeClr val="lt1"/>
          </a:fontRef>
        </p:style>
        <p:txBody>
          <a:bodyPr spcFirstLastPara="0" vert="horz" wrap="square" lIns="443299" tIns="20003" rIns="403294" bIns="20003" numCol="1" spcCol="1270" anchor="ctr" anchorCtr="0">
            <a:noAutofit/>
          </a:bodyPr>
          <a:lstStyle/>
          <a:p>
            <a:pPr marL="0" lvl="0" indent="0" algn="ctr" defTabSz="666750">
              <a:lnSpc>
                <a:spcPct val="90000"/>
              </a:lnSpc>
              <a:spcBef>
                <a:spcPct val="0"/>
              </a:spcBef>
              <a:spcAft>
                <a:spcPct val="35000"/>
              </a:spcAft>
              <a:buNone/>
            </a:pPr>
            <a:r>
              <a:rPr lang="fr-FR" sz="1100" kern="1200">
                <a:solidFill>
                  <a:schemeClr val="tx1"/>
                </a:solidFill>
                <a:latin typeface="Abadi Extra Light" panose="020B0204020104020204" pitchFamily="34" charset="0"/>
              </a:rPr>
              <a:t>Milieu</a:t>
            </a:r>
          </a:p>
        </p:txBody>
      </p:sp>
      <p:sp>
        <p:nvSpPr>
          <p:cNvPr id="26" name="Bulle narrative : rectangle 25">
            <a:extLst>
              <a:ext uri="{FF2B5EF4-FFF2-40B4-BE49-F238E27FC236}">
                <a16:creationId xmlns:a16="http://schemas.microsoft.com/office/drawing/2014/main" id="{2733E71F-00CB-B1E9-2288-D950D7CB14DC}"/>
              </a:ext>
            </a:extLst>
          </p:cNvPr>
          <p:cNvSpPr/>
          <p:nvPr/>
        </p:nvSpPr>
        <p:spPr>
          <a:xfrm>
            <a:off x="683282" y="3827167"/>
            <a:ext cx="3397830" cy="1896040"/>
          </a:xfrm>
          <a:prstGeom prst="wedgeRectCallout">
            <a:avLst>
              <a:gd name="adj1" fmla="val 14013"/>
              <a:gd name="adj2" fmla="val -84443"/>
            </a:avLst>
          </a:prstGeom>
          <a:solidFill>
            <a:srgbClr val="F4B898">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2075" indent="-92075" algn="just" rtl="0" fontAlgn="base">
              <a:spcAft>
                <a:spcPts val="300"/>
              </a:spcAft>
              <a:buFont typeface="Arial" panose="020B0604020202020204" pitchFamily="34" charset="0"/>
              <a:buChar char="•"/>
            </a:pPr>
            <a:r>
              <a:rPr lang="fr-FR" sz="1050">
                <a:solidFill>
                  <a:schemeClr val="tx1"/>
                </a:solidFill>
                <a:latin typeface="Abadi Extra Light" panose="020B0204020104020204" pitchFamily="34" charset="0"/>
              </a:rPr>
              <a:t>Typologie de bâtiment, localisation, superficie.  </a:t>
            </a:r>
          </a:p>
          <a:p>
            <a:pPr marL="92075" indent="-92075" algn="just" rtl="0" fontAlgn="base">
              <a:spcAft>
                <a:spcPts val="300"/>
              </a:spcAft>
              <a:buFont typeface="Arial" panose="020B0604020202020204" pitchFamily="34" charset="0"/>
              <a:buChar char="•"/>
            </a:pPr>
            <a:r>
              <a:rPr lang="fr-FR" sz="1050">
                <a:solidFill>
                  <a:schemeClr val="tx1"/>
                </a:solidFill>
                <a:latin typeface="Abadi Extra Light" panose="020B0204020104020204" pitchFamily="34" charset="0"/>
              </a:rPr>
              <a:t>Morphologie du bâtiment  </a:t>
            </a:r>
          </a:p>
          <a:p>
            <a:pPr marL="92075" indent="-92075" algn="just" rtl="0" fontAlgn="base">
              <a:spcAft>
                <a:spcPts val="300"/>
              </a:spcAft>
              <a:buFont typeface="Arial" panose="020B0604020202020204" pitchFamily="34" charset="0"/>
              <a:buChar char="•"/>
            </a:pPr>
            <a:r>
              <a:rPr lang="fr-FR" sz="1050">
                <a:solidFill>
                  <a:schemeClr val="tx1"/>
                </a:solidFill>
                <a:latin typeface="Abadi Extra Light" panose="020B0204020104020204" pitchFamily="34" charset="0"/>
              </a:rPr>
              <a:t>Mode constructif avec le type de fondation, les planchers et ossature, les types de façades et de toiture</a:t>
            </a:r>
          </a:p>
          <a:p>
            <a:pPr marL="92075" indent="-92075" algn="just" rtl="0" fontAlgn="base">
              <a:spcAft>
                <a:spcPts val="300"/>
              </a:spcAft>
              <a:buFont typeface="Arial" panose="020B0604020202020204" pitchFamily="34" charset="0"/>
              <a:buChar char="•"/>
            </a:pPr>
            <a:r>
              <a:rPr lang="fr-FR" sz="1050">
                <a:solidFill>
                  <a:schemeClr val="tx1"/>
                </a:solidFill>
                <a:latin typeface="Abadi Extra Light" panose="020B0204020104020204" pitchFamily="34" charset="0"/>
              </a:rPr>
              <a:t>Matérialités : les parements de façades et couverture, les isolants, et les revêtements de sols et murs intérieurs </a:t>
            </a:r>
          </a:p>
          <a:p>
            <a:pPr marL="92075" indent="-92075" algn="just" rtl="0" fontAlgn="base">
              <a:spcAft>
                <a:spcPts val="300"/>
              </a:spcAft>
              <a:buFont typeface="Arial" panose="020B0604020202020204" pitchFamily="34" charset="0"/>
              <a:buChar char="•"/>
            </a:pPr>
            <a:r>
              <a:rPr lang="fr-FR" sz="1050">
                <a:solidFill>
                  <a:schemeClr val="tx1"/>
                </a:solidFill>
                <a:latin typeface="Abadi Extra Light" panose="020B0204020104020204" pitchFamily="34" charset="0"/>
              </a:rPr>
              <a:t>La part de vitrage  </a:t>
            </a:r>
          </a:p>
          <a:p>
            <a:pPr marL="92075" indent="-92075" algn="just" rtl="0" fontAlgn="base">
              <a:spcAft>
                <a:spcPts val="300"/>
              </a:spcAft>
              <a:buFont typeface="Arial" panose="020B0604020202020204" pitchFamily="34" charset="0"/>
              <a:buChar char="•"/>
            </a:pPr>
            <a:r>
              <a:rPr lang="fr-FR" sz="1050">
                <a:solidFill>
                  <a:schemeClr val="tx1"/>
                </a:solidFill>
                <a:latin typeface="Abadi Extra Light" panose="020B0204020104020204" pitchFamily="34" charset="0"/>
              </a:rPr>
              <a:t>Les aménagements extérieurs avec la part de végétalisation des toitures et des sols</a:t>
            </a:r>
            <a:endParaRPr lang="fr-FR" sz="1400">
              <a:latin typeface="Abadi Extra Light" panose="020B0204020104020204" pitchFamily="34" charset="0"/>
            </a:endParaRPr>
          </a:p>
        </p:txBody>
      </p:sp>
      <p:sp>
        <p:nvSpPr>
          <p:cNvPr id="3" name="ZoneTexte 2">
            <a:extLst>
              <a:ext uri="{FF2B5EF4-FFF2-40B4-BE49-F238E27FC236}">
                <a16:creationId xmlns:a16="http://schemas.microsoft.com/office/drawing/2014/main" id="{03D68327-5CEB-9590-1A2F-B7713878238C}"/>
              </a:ext>
            </a:extLst>
          </p:cNvPr>
          <p:cNvSpPr txBox="1"/>
          <p:nvPr/>
        </p:nvSpPr>
        <p:spPr>
          <a:xfrm>
            <a:off x="1051449" y="610075"/>
            <a:ext cx="9934051" cy="461665"/>
          </a:xfrm>
          <a:prstGeom prst="rect">
            <a:avLst/>
          </a:prstGeom>
          <a:noFill/>
        </p:spPr>
        <p:txBody>
          <a:bodyPr wrap="square">
            <a:spAutoFit/>
          </a:bodyPr>
          <a:lstStyle/>
          <a:p>
            <a:pPr fontAlgn="ctr"/>
            <a:r>
              <a:rPr lang="fr-FR" sz="1200">
                <a:latin typeface="Abadi Extra Light" panose="020B0204020104020204" pitchFamily="34" charset="0"/>
              </a:rPr>
              <a:t>Objectif : d</a:t>
            </a:r>
            <a:r>
              <a:rPr lang="fr-FR" sz="1200">
                <a:effectLst/>
                <a:latin typeface="Abadi Extra Light" panose="020B0204020104020204" pitchFamily="34" charset="0"/>
              </a:rPr>
              <a:t>onner aux différents métiers (Architectes, BE, MOA…) l'information que l'empreinte eau d'un projet se joue à différents niveaux, soit en 7 ou 8 phases</a:t>
            </a:r>
            <a:endParaRPr lang="fr-FR" sz="1200">
              <a:effectLst/>
              <a:latin typeface="Abadi Extra Light" panose="020B0204020104020204" pitchFamily="34" charset="0"/>
              <a:cs typeface="Arial"/>
            </a:endParaRPr>
          </a:p>
        </p:txBody>
      </p:sp>
      <p:sp>
        <p:nvSpPr>
          <p:cNvPr id="9" name="Espace réservé du texte 8">
            <a:extLst>
              <a:ext uri="{FF2B5EF4-FFF2-40B4-BE49-F238E27FC236}">
                <a16:creationId xmlns:a16="http://schemas.microsoft.com/office/drawing/2014/main" id="{34B5A347-62A6-BC46-62DD-A3D6C562AED1}"/>
              </a:ext>
            </a:extLst>
          </p:cNvPr>
          <p:cNvSpPr txBox="1">
            <a:spLocks/>
          </p:cNvSpPr>
          <p:nvPr/>
        </p:nvSpPr>
        <p:spPr>
          <a:xfrm>
            <a:off x="1051449" y="328473"/>
            <a:ext cx="9424657" cy="676862"/>
          </a:xfrm>
          <a:prstGeom prst="rect">
            <a:avLst/>
          </a:prstGeom>
        </p:spPr>
        <p:txBody>
          <a:bodyPr>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a:latin typeface="Abadi Extra Light" panose="020B0204020104020204" pitchFamily="34" charset="0"/>
              </a:rPr>
              <a:t>Sources des données</a:t>
            </a:r>
          </a:p>
        </p:txBody>
      </p:sp>
      <p:sp>
        <p:nvSpPr>
          <p:cNvPr id="2" name="Rectangle 1">
            <a:extLst>
              <a:ext uri="{FF2B5EF4-FFF2-40B4-BE49-F238E27FC236}">
                <a16:creationId xmlns:a16="http://schemas.microsoft.com/office/drawing/2014/main" id="{2B619D19-06ED-B8F9-2A7F-2D833C07116C}"/>
              </a:ext>
            </a:extLst>
          </p:cNvPr>
          <p:cNvSpPr/>
          <p:nvPr/>
        </p:nvSpPr>
        <p:spPr>
          <a:xfrm>
            <a:off x="5504381" y="3429000"/>
            <a:ext cx="5481119" cy="2789881"/>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rtl="0" fontAlgn="base"/>
            <a:r>
              <a:rPr lang="fr-FR" sz="1100">
                <a:solidFill>
                  <a:schemeClr val="tx1"/>
                </a:solidFill>
                <a:latin typeface="Abadi Extra Light" panose="020B0204020104020204" pitchFamily="34" charset="0"/>
              </a:rPr>
              <a:t>Sources de données </a:t>
            </a:r>
            <a:endParaRPr lang="fr-FR" sz="700">
              <a:solidFill>
                <a:schemeClr val="tx1"/>
              </a:solidFill>
              <a:latin typeface="Abadi Extra Light" panose="020B0204020104020204" pitchFamily="34" charset="0"/>
            </a:endParaRPr>
          </a:p>
        </p:txBody>
      </p:sp>
      <p:sp>
        <p:nvSpPr>
          <p:cNvPr id="10" name="Rectangle 9">
            <a:extLst>
              <a:ext uri="{FF2B5EF4-FFF2-40B4-BE49-F238E27FC236}">
                <a16:creationId xmlns:a16="http://schemas.microsoft.com/office/drawing/2014/main" id="{2C6B0692-AEE2-9DF0-6DB9-4F11622A41CC}"/>
              </a:ext>
            </a:extLst>
          </p:cNvPr>
          <p:cNvSpPr/>
          <p:nvPr/>
        </p:nvSpPr>
        <p:spPr>
          <a:xfrm>
            <a:off x="5504381" y="5873658"/>
            <a:ext cx="5481119" cy="526415"/>
          </a:xfrm>
          <a:prstGeom prst="rect">
            <a:avLst/>
          </a:prstGeom>
          <a:solidFill>
            <a:schemeClr val="bg2">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92075" indent="-92075" algn="just" fontAlgn="base">
              <a:buFont typeface="Arial" panose="020B0604020202020204" pitchFamily="34" charset="0"/>
              <a:buChar char="•"/>
            </a:pPr>
            <a:r>
              <a:rPr lang="fr-FR" sz="1000" u="sng">
                <a:solidFill>
                  <a:schemeClr val="tx1"/>
                </a:solidFill>
                <a:latin typeface="Abadi Extra Light" panose="020B0204020104020204" pitchFamily="34" charset="0"/>
              </a:rPr>
              <a:t>Fin de vie </a:t>
            </a:r>
            <a:r>
              <a:rPr lang="fr-FR" sz="1000">
                <a:solidFill>
                  <a:schemeClr val="tx1"/>
                </a:solidFill>
                <a:latin typeface="Abadi Extra Light" panose="020B0204020104020204" pitchFamily="34" charset="0"/>
              </a:rPr>
              <a:t>: Des ratios issus de retours chantier seront intégrés (ex. usage de l’eau pour abattement des poussières ou découpes à l’eau). Si besoin, des acteurs spécialisés (curage, déconstruction) pourront être mobilisés via les réseaux du consortium.</a:t>
            </a:r>
          </a:p>
        </p:txBody>
      </p:sp>
      <p:sp>
        <p:nvSpPr>
          <p:cNvPr id="11" name="ZoneTexte 10">
            <a:extLst>
              <a:ext uri="{FF2B5EF4-FFF2-40B4-BE49-F238E27FC236}">
                <a16:creationId xmlns:a16="http://schemas.microsoft.com/office/drawing/2014/main" id="{E2586B33-EDBD-4580-C1DD-B3E8A61F957C}"/>
              </a:ext>
            </a:extLst>
          </p:cNvPr>
          <p:cNvSpPr txBox="1"/>
          <p:nvPr/>
        </p:nvSpPr>
        <p:spPr>
          <a:xfrm>
            <a:off x="5504381" y="3716523"/>
            <a:ext cx="5481119" cy="553998"/>
          </a:xfrm>
          <a:prstGeom prst="rect">
            <a:avLst/>
          </a:prstGeom>
          <a:solidFill>
            <a:srgbClr val="F4B898"/>
          </a:solidFill>
        </p:spPr>
        <p:txBody>
          <a:bodyPr wrap="square">
            <a:spAutoFit/>
          </a:bodyPr>
          <a:lstStyle/>
          <a:p>
            <a:pPr marL="92075" indent="-92075" algn="just" fontAlgn="base">
              <a:spcAft>
                <a:spcPts val="600"/>
              </a:spcAft>
              <a:buFont typeface="Arial" panose="020B0604020202020204" pitchFamily="34" charset="0"/>
              <a:buChar char="•"/>
            </a:pPr>
            <a:r>
              <a:rPr lang="fr-FR" sz="1000" u="sng">
                <a:solidFill>
                  <a:schemeClr val="tx1"/>
                </a:solidFill>
                <a:latin typeface="Abadi Extra Light" panose="020B0204020104020204" pitchFamily="34" charset="0"/>
              </a:rPr>
              <a:t>Produits de construction </a:t>
            </a:r>
            <a:r>
              <a:rPr lang="fr-FR" sz="1000">
                <a:solidFill>
                  <a:schemeClr val="tx1"/>
                </a:solidFill>
                <a:latin typeface="Abadi Extra Light" panose="020B0204020104020204" pitchFamily="34" charset="0"/>
              </a:rPr>
              <a:t>: FDES, observatoire RE2020 et autres bases publiques (INIES, etc.). Aucun recueil direct auprès des producteurs n’est requis, bien que des échanges puissent être envisagés ponctuellement pour fiabiliser certains agrégats </a:t>
            </a:r>
            <a:r>
              <a:rPr lang="fr-FR" sz="800" i="1">
                <a:solidFill>
                  <a:schemeClr val="tx1"/>
                </a:solidFill>
                <a:latin typeface="Abadi Extra Light" panose="020B0204020104020204" pitchFamily="34" charset="0"/>
              </a:rPr>
              <a:t>(</a:t>
            </a:r>
            <a:r>
              <a:rPr lang="fr-FR" sz="800" i="1" err="1">
                <a:solidFill>
                  <a:schemeClr val="tx1"/>
                </a:solidFill>
                <a:latin typeface="Abadi Extra Light" panose="020B0204020104020204" pitchFamily="34" charset="0"/>
              </a:rPr>
              <a:t>cf</a:t>
            </a:r>
            <a:r>
              <a:rPr lang="fr-FR" sz="800" i="1">
                <a:solidFill>
                  <a:schemeClr val="tx1"/>
                </a:solidFill>
                <a:latin typeface="Abadi Extra Light" panose="020B0204020104020204" pitchFamily="34" charset="0"/>
              </a:rPr>
              <a:t> Tâche 2.2)</a:t>
            </a:r>
          </a:p>
        </p:txBody>
      </p:sp>
      <p:sp>
        <p:nvSpPr>
          <p:cNvPr id="12" name="ZoneTexte 11">
            <a:extLst>
              <a:ext uri="{FF2B5EF4-FFF2-40B4-BE49-F238E27FC236}">
                <a16:creationId xmlns:a16="http://schemas.microsoft.com/office/drawing/2014/main" id="{CA0329E7-B004-C2F7-A94B-A24F1BC8A86A}"/>
              </a:ext>
            </a:extLst>
          </p:cNvPr>
          <p:cNvSpPr txBox="1"/>
          <p:nvPr/>
        </p:nvSpPr>
        <p:spPr>
          <a:xfrm>
            <a:off x="5504381" y="4317917"/>
            <a:ext cx="5481119" cy="861774"/>
          </a:xfrm>
          <a:prstGeom prst="rect">
            <a:avLst/>
          </a:prstGeom>
          <a:solidFill>
            <a:srgbClr val="EFD28E"/>
          </a:solidFill>
        </p:spPr>
        <p:txBody>
          <a:bodyPr wrap="square">
            <a:spAutoFit/>
          </a:bodyPr>
          <a:lstStyle/>
          <a:p>
            <a:pPr marL="92075" indent="-92075" algn="just" fontAlgn="base">
              <a:spcAft>
                <a:spcPts val="600"/>
              </a:spcAft>
              <a:buFont typeface="Arial" panose="020B0604020202020204" pitchFamily="34" charset="0"/>
              <a:buChar char="•"/>
            </a:pPr>
            <a:r>
              <a:rPr lang="fr-FR" sz="1000" u="sng">
                <a:solidFill>
                  <a:schemeClr val="tx1"/>
                </a:solidFill>
                <a:latin typeface="Abadi Extra Light" panose="020B0204020104020204" pitchFamily="34" charset="0"/>
              </a:rPr>
              <a:t>Chantier</a:t>
            </a:r>
            <a:r>
              <a:rPr lang="fr-FR" sz="1000">
                <a:solidFill>
                  <a:schemeClr val="tx1"/>
                </a:solidFill>
                <a:latin typeface="Abadi Extra Light" panose="020B0204020104020204" pitchFamily="34" charset="0"/>
              </a:rPr>
              <a:t> : Mobilisation d’une 20aine de chantiers certifiés (HQE, BREEAM…) disposant de suivis de consommation d’eau (données déjà disponibles via les équipes internes et les partenaires récurrents). Les entreprises sollicitées seront choisies parmi des acteurs avec qui AIA entretient une relation de confiance. Elles bénéficieront d’un référencement valorisant dans l’outil. Des clauses de confidentialité pourront être signées si nécessaire </a:t>
            </a:r>
            <a:r>
              <a:rPr lang="fr-FR" sz="800" i="1">
                <a:solidFill>
                  <a:schemeClr val="tx1"/>
                </a:solidFill>
                <a:latin typeface="Abadi Extra Light" panose="020B0204020104020204" pitchFamily="34" charset="0"/>
              </a:rPr>
              <a:t>(</a:t>
            </a:r>
            <a:r>
              <a:rPr lang="fr-FR" sz="800" i="1" err="1">
                <a:solidFill>
                  <a:schemeClr val="tx1"/>
                </a:solidFill>
                <a:latin typeface="Abadi Extra Light" panose="020B0204020104020204" pitchFamily="34" charset="0"/>
              </a:rPr>
              <a:t>cf</a:t>
            </a:r>
            <a:r>
              <a:rPr lang="fr-FR" sz="800" i="1">
                <a:solidFill>
                  <a:schemeClr val="tx1"/>
                </a:solidFill>
                <a:latin typeface="Abadi Extra Light" panose="020B0204020104020204" pitchFamily="34" charset="0"/>
              </a:rPr>
              <a:t> Tâche 2.3)</a:t>
            </a:r>
          </a:p>
        </p:txBody>
      </p:sp>
      <p:sp>
        <p:nvSpPr>
          <p:cNvPr id="23" name="ZoneTexte 22">
            <a:extLst>
              <a:ext uri="{FF2B5EF4-FFF2-40B4-BE49-F238E27FC236}">
                <a16:creationId xmlns:a16="http://schemas.microsoft.com/office/drawing/2014/main" id="{A7B1F223-C110-4389-3987-7FB2E16B58E0}"/>
              </a:ext>
            </a:extLst>
          </p:cNvPr>
          <p:cNvSpPr txBox="1"/>
          <p:nvPr/>
        </p:nvSpPr>
        <p:spPr>
          <a:xfrm>
            <a:off x="5504381" y="5268785"/>
            <a:ext cx="5481119" cy="553998"/>
          </a:xfrm>
          <a:prstGeom prst="rect">
            <a:avLst/>
          </a:prstGeom>
          <a:solidFill>
            <a:srgbClr val="DBE08E"/>
          </a:solidFill>
        </p:spPr>
        <p:txBody>
          <a:bodyPr wrap="square">
            <a:spAutoFit/>
          </a:bodyPr>
          <a:lstStyle/>
          <a:p>
            <a:pPr marL="92075" indent="-92075" algn="just" fontAlgn="base">
              <a:spcAft>
                <a:spcPts val="600"/>
              </a:spcAft>
              <a:buFont typeface="Arial" panose="020B0604020202020204" pitchFamily="34" charset="0"/>
              <a:buChar char="•"/>
            </a:pPr>
            <a:r>
              <a:rPr lang="fr-FR" sz="1000" u="sng">
                <a:solidFill>
                  <a:schemeClr val="tx1"/>
                </a:solidFill>
                <a:latin typeface="Abadi Extra Light" panose="020B0204020104020204" pitchFamily="34" charset="0"/>
              </a:rPr>
              <a:t>Exploitation/Énergie </a:t>
            </a:r>
            <a:r>
              <a:rPr lang="fr-FR" sz="1000">
                <a:solidFill>
                  <a:schemeClr val="tx1"/>
                </a:solidFill>
                <a:latin typeface="Abadi Extra Light" panose="020B0204020104020204" pitchFamily="34" charset="0"/>
              </a:rPr>
              <a:t>: Issues des Données Environnementales de Service (DES) de la base INIES. AIA pourra mobiliser ses retours d’expérience sur des bâtiments raccordés à différents systèmes (réseaux de chaleur, autoconsommation, etc.) pour enrichir les scénarios et sur le test HQE performance eau.</a:t>
            </a:r>
          </a:p>
        </p:txBody>
      </p:sp>
    </p:spTree>
    <p:extLst>
      <p:ext uri="{BB962C8B-B14F-4D97-AF65-F5344CB8AC3E}">
        <p14:creationId xmlns:p14="http://schemas.microsoft.com/office/powerpoint/2010/main" val="5137030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74B4A-A48C-FAEA-DEC4-66B4C6E85D54}"/>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95C418BA-9EC0-D7E7-0098-6F7CE7E65410}"/>
              </a:ext>
            </a:extLst>
          </p:cNvPr>
          <p:cNvSpPr txBox="1"/>
          <p:nvPr/>
        </p:nvSpPr>
        <p:spPr>
          <a:xfrm>
            <a:off x="1051449" y="610075"/>
            <a:ext cx="9934051" cy="276999"/>
          </a:xfrm>
          <a:prstGeom prst="rect">
            <a:avLst/>
          </a:prstGeom>
          <a:noFill/>
        </p:spPr>
        <p:txBody>
          <a:bodyPr wrap="square">
            <a:spAutoFit/>
          </a:bodyPr>
          <a:lstStyle/>
          <a:p>
            <a:pPr fontAlgn="ctr"/>
            <a:r>
              <a:rPr lang="fr-FR" sz="1200" dirty="0">
                <a:latin typeface="Abadi Extra Light" panose="020B0204020104020204" pitchFamily="34" charset="0"/>
              </a:rPr>
              <a:t>Objectif : consolider les données sur la base de retours d’expérience concrets et livrés</a:t>
            </a:r>
            <a:endParaRPr lang="fr-FR" sz="1200" dirty="0">
              <a:effectLst/>
              <a:latin typeface="Abadi Extra Light" panose="020B0204020104020204" pitchFamily="34" charset="0"/>
              <a:cs typeface="Arial"/>
            </a:endParaRPr>
          </a:p>
        </p:txBody>
      </p:sp>
      <p:sp>
        <p:nvSpPr>
          <p:cNvPr id="9" name="Espace réservé du texte 8">
            <a:extLst>
              <a:ext uri="{FF2B5EF4-FFF2-40B4-BE49-F238E27FC236}">
                <a16:creationId xmlns:a16="http://schemas.microsoft.com/office/drawing/2014/main" id="{B5CAA045-4BB8-830F-D551-68012372520A}"/>
              </a:ext>
            </a:extLst>
          </p:cNvPr>
          <p:cNvSpPr txBox="1">
            <a:spLocks/>
          </p:cNvSpPr>
          <p:nvPr/>
        </p:nvSpPr>
        <p:spPr>
          <a:xfrm>
            <a:off x="1051449" y="328473"/>
            <a:ext cx="9424657" cy="676862"/>
          </a:xfrm>
          <a:prstGeom prst="rect">
            <a:avLst/>
          </a:prstGeom>
        </p:spPr>
        <p:txBody>
          <a:bodyPr>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a:latin typeface="Abadi Extra Light" panose="020B0204020104020204" pitchFamily="34" charset="0"/>
              </a:rPr>
              <a:t>Consolidation des données</a:t>
            </a:r>
          </a:p>
        </p:txBody>
      </p:sp>
      <p:grpSp>
        <p:nvGrpSpPr>
          <p:cNvPr id="4" name="Groupe 3">
            <a:extLst>
              <a:ext uri="{FF2B5EF4-FFF2-40B4-BE49-F238E27FC236}">
                <a16:creationId xmlns:a16="http://schemas.microsoft.com/office/drawing/2014/main" id="{7196CFE3-DCA0-2869-5C0E-A46D552F0442}"/>
              </a:ext>
            </a:extLst>
          </p:cNvPr>
          <p:cNvGrpSpPr>
            <a:grpSpLocks noChangeAspect="1"/>
          </p:cNvGrpSpPr>
          <p:nvPr/>
        </p:nvGrpSpPr>
        <p:grpSpPr>
          <a:xfrm>
            <a:off x="148920" y="1715911"/>
            <a:ext cx="11894159" cy="3852503"/>
            <a:chOff x="297841" y="1964378"/>
            <a:chExt cx="13913391" cy="4506530"/>
          </a:xfrm>
        </p:grpSpPr>
        <p:pic>
          <p:nvPicPr>
            <p:cNvPr id="24" name="Image 23">
              <a:extLst>
                <a:ext uri="{FF2B5EF4-FFF2-40B4-BE49-F238E27FC236}">
                  <a16:creationId xmlns:a16="http://schemas.microsoft.com/office/drawing/2014/main" id="{296DF6D9-9F27-9C6D-5206-62FAAE69628F}"/>
                </a:ext>
              </a:extLst>
            </p:cNvPr>
            <p:cNvPicPr>
              <a:picLocks noChangeAspect="1"/>
            </p:cNvPicPr>
            <p:nvPr/>
          </p:nvPicPr>
          <p:blipFill>
            <a:blip r:embed="rId2"/>
            <a:stretch>
              <a:fillRect/>
            </a:stretch>
          </p:blipFill>
          <p:spPr>
            <a:xfrm>
              <a:off x="299079" y="1970157"/>
              <a:ext cx="2079465" cy="1488212"/>
            </a:xfrm>
            <a:prstGeom prst="rect">
              <a:avLst/>
            </a:prstGeom>
          </p:spPr>
        </p:pic>
        <p:pic>
          <p:nvPicPr>
            <p:cNvPr id="25" name="Image 24">
              <a:extLst>
                <a:ext uri="{FF2B5EF4-FFF2-40B4-BE49-F238E27FC236}">
                  <a16:creationId xmlns:a16="http://schemas.microsoft.com/office/drawing/2014/main" id="{D685142F-CDFB-FEBE-B539-E6C6CBC7765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2510796" y="1966139"/>
              <a:ext cx="1190570" cy="1488212"/>
            </a:xfrm>
            <a:prstGeom prst="rect">
              <a:avLst/>
            </a:prstGeom>
          </p:spPr>
        </p:pic>
        <p:pic>
          <p:nvPicPr>
            <p:cNvPr id="27" name="Picture 2">
              <a:extLst>
                <a:ext uri="{FF2B5EF4-FFF2-40B4-BE49-F238E27FC236}">
                  <a16:creationId xmlns:a16="http://schemas.microsoft.com/office/drawing/2014/main" id="{FBAD529F-7018-5972-F248-78610D8C46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8793" y="1966139"/>
              <a:ext cx="1912546" cy="1488212"/>
            </a:xfrm>
            <a:prstGeom prst="rect">
              <a:avLst/>
            </a:prstGeom>
            <a:noFill/>
            <a:extLst>
              <a:ext uri="{909E8E84-426E-40DD-AFC4-6F175D3DCCD1}">
                <a14:hiddenFill xmlns:a14="http://schemas.microsoft.com/office/drawing/2010/main">
                  <a:solidFill>
                    <a:srgbClr val="FFFFFF"/>
                  </a:solidFill>
                </a14:hiddenFill>
              </a:ext>
            </a:extLst>
          </p:spPr>
        </p:pic>
        <p:pic>
          <p:nvPicPr>
            <p:cNvPr id="28" name="Image 27" descr="Une image contenant plein air, bâtiment, ciel, fleur&#10;&#10;Description générée automatiquement">
              <a:extLst>
                <a:ext uri="{FF2B5EF4-FFF2-40B4-BE49-F238E27FC236}">
                  <a16:creationId xmlns:a16="http://schemas.microsoft.com/office/drawing/2014/main" id="{23D0EDD0-03B9-CE7C-7530-AD4FF6ADDF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8766" y="1964378"/>
              <a:ext cx="1987371" cy="1489973"/>
            </a:xfrm>
            <a:prstGeom prst="rect">
              <a:avLst/>
            </a:prstGeom>
          </p:spPr>
        </p:pic>
        <p:pic>
          <p:nvPicPr>
            <p:cNvPr id="29" name="Image 28">
              <a:extLst>
                <a:ext uri="{FF2B5EF4-FFF2-40B4-BE49-F238E27FC236}">
                  <a16:creationId xmlns:a16="http://schemas.microsoft.com/office/drawing/2014/main" id="{20B198FC-8797-545F-9B8D-A2C33E122181}"/>
                </a:ext>
              </a:extLst>
            </p:cNvPr>
            <p:cNvPicPr>
              <a:picLocks noChangeAspect="1"/>
            </p:cNvPicPr>
            <p:nvPr/>
          </p:nvPicPr>
          <p:blipFill rotWithShape="1">
            <a:blip r:embed="rId6"/>
            <a:srcRect l="28317" t="15205"/>
            <a:stretch/>
          </p:blipFill>
          <p:spPr>
            <a:xfrm>
              <a:off x="7989628" y="1964378"/>
              <a:ext cx="1241933" cy="1489974"/>
            </a:xfrm>
            <a:prstGeom prst="rect">
              <a:avLst/>
            </a:prstGeom>
          </p:spPr>
        </p:pic>
        <p:pic>
          <p:nvPicPr>
            <p:cNvPr id="30" name="Image 29" descr="Une image contenant bâtiment, plein air, ciel, arbre&#10;&#10;Description générée automatiquement">
              <a:extLst>
                <a:ext uri="{FF2B5EF4-FFF2-40B4-BE49-F238E27FC236}">
                  <a16:creationId xmlns:a16="http://schemas.microsoft.com/office/drawing/2014/main" id="{4B273BA6-063F-168D-980E-8251001C37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65051" y="1964379"/>
              <a:ext cx="2648839" cy="1489972"/>
            </a:xfrm>
            <a:prstGeom prst="rect">
              <a:avLst/>
            </a:prstGeom>
          </p:spPr>
        </p:pic>
        <p:grpSp>
          <p:nvGrpSpPr>
            <p:cNvPr id="31" name="Groupe 30">
              <a:extLst>
                <a:ext uri="{FF2B5EF4-FFF2-40B4-BE49-F238E27FC236}">
                  <a16:creationId xmlns:a16="http://schemas.microsoft.com/office/drawing/2014/main" id="{84343F8C-5040-B029-A713-940A42F4FE43}"/>
                </a:ext>
              </a:extLst>
            </p:cNvPr>
            <p:cNvGrpSpPr>
              <a:grpSpLocks noChangeAspect="1"/>
            </p:cNvGrpSpPr>
            <p:nvPr/>
          </p:nvGrpSpPr>
          <p:grpSpPr>
            <a:xfrm>
              <a:off x="297841" y="3490007"/>
              <a:ext cx="11716050" cy="1561030"/>
              <a:chOff x="297840" y="3491842"/>
              <a:chExt cx="12319349" cy="1641413"/>
            </a:xfrm>
          </p:grpSpPr>
          <p:pic>
            <p:nvPicPr>
              <p:cNvPr id="43" name="Image 42">
                <a:extLst>
                  <a:ext uri="{FF2B5EF4-FFF2-40B4-BE49-F238E27FC236}">
                    <a16:creationId xmlns:a16="http://schemas.microsoft.com/office/drawing/2014/main" id="{72A1A583-EB34-8929-934C-E8DED03453A6}"/>
                  </a:ext>
                </a:extLst>
              </p:cNvPr>
              <p:cNvPicPr>
                <a:picLocks noChangeAspect="1"/>
              </p:cNvPicPr>
              <p:nvPr/>
            </p:nvPicPr>
            <p:blipFill>
              <a:blip r:embed="rId8"/>
              <a:stretch>
                <a:fillRect/>
              </a:stretch>
            </p:blipFill>
            <p:spPr>
              <a:xfrm>
                <a:off x="2627065" y="3630056"/>
                <a:ext cx="2483415" cy="1493722"/>
              </a:xfrm>
              <a:prstGeom prst="rect">
                <a:avLst/>
              </a:prstGeom>
            </p:spPr>
          </p:pic>
          <p:pic>
            <p:nvPicPr>
              <p:cNvPr id="44" name="Image 43">
                <a:extLst>
                  <a:ext uri="{FF2B5EF4-FFF2-40B4-BE49-F238E27FC236}">
                    <a16:creationId xmlns:a16="http://schemas.microsoft.com/office/drawing/2014/main" id="{28AFA9FA-DCFF-79D2-A483-15A42983F78F}"/>
                  </a:ext>
                </a:extLst>
              </p:cNvPr>
              <p:cNvPicPr>
                <a:picLocks noChangeAspect="1"/>
              </p:cNvPicPr>
              <p:nvPr/>
            </p:nvPicPr>
            <p:blipFill>
              <a:blip r:embed="rId9"/>
              <a:stretch>
                <a:fillRect/>
              </a:stretch>
            </p:blipFill>
            <p:spPr>
              <a:xfrm>
                <a:off x="297840" y="3635821"/>
                <a:ext cx="2212956" cy="1497434"/>
              </a:xfrm>
              <a:prstGeom prst="rect">
                <a:avLst/>
              </a:prstGeom>
            </p:spPr>
          </p:pic>
          <p:pic>
            <p:nvPicPr>
              <p:cNvPr id="45" name="Image 44">
                <a:extLst>
                  <a:ext uri="{FF2B5EF4-FFF2-40B4-BE49-F238E27FC236}">
                    <a16:creationId xmlns:a16="http://schemas.microsoft.com/office/drawing/2014/main" id="{4D696A94-3904-1827-8B4C-726C6E6B837E}"/>
                  </a:ext>
                </a:extLst>
              </p:cNvPr>
              <p:cNvPicPr>
                <a:picLocks noChangeAspect="1"/>
              </p:cNvPicPr>
              <p:nvPr/>
            </p:nvPicPr>
            <p:blipFill>
              <a:blip r:embed="rId10"/>
              <a:stretch>
                <a:fillRect/>
              </a:stretch>
            </p:blipFill>
            <p:spPr>
              <a:xfrm>
                <a:off x="5223973" y="3634060"/>
                <a:ext cx="2246151" cy="1497434"/>
              </a:xfrm>
              <a:prstGeom prst="rect">
                <a:avLst/>
              </a:prstGeom>
            </p:spPr>
          </p:pic>
          <p:pic>
            <p:nvPicPr>
              <p:cNvPr id="46" name="Image 45">
                <a:extLst>
                  <a:ext uri="{FF2B5EF4-FFF2-40B4-BE49-F238E27FC236}">
                    <a16:creationId xmlns:a16="http://schemas.microsoft.com/office/drawing/2014/main" id="{CDF22065-B828-A790-A92F-70182D92A73D}"/>
                  </a:ext>
                </a:extLst>
              </p:cNvPr>
              <p:cNvPicPr>
                <a:picLocks noChangeAspect="1"/>
              </p:cNvPicPr>
              <p:nvPr/>
            </p:nvPicPr>
            <p:blipFill rotWithShape="1">
              <a:blip r:embed="rId11"/>
              <a:srcRect l="11208" t="-7491" r="21715" b="1099"/>
              <a:stretch/>
            </p:blipFill>
            <p:spPr>
              <a:xfrm>
                <a:off x="9968350" y="3491842"/>
                <a:ext cx="2648839" cy="1639652"/>
              </a:xfrm>
              <a:prstGeom prst="rect">
                <a:avLst/>
              </a:prstGeom>
            </p:spPr>
          </p:pic>
          <p:pic>
            <p:nvPicPr>
              <p:cNvPr id="47" name="Image 46">
                <a:extLst>
                  <a:ext uri="{FF2B5EF4-FFF2-40B4-BE49-F238E27FC236}">
                    <a16:creationId xmlns:a16="http://schemas.microsoft.com/office/drawing/2014/main" id="{603629BB-F57E-47C3-32F7-940D5F5E107F}"/>
                  </a:ext>
                </a:extLst>
              </p:cNvPr>
              <p:cNvPicPr>
                <a:picLocks noChangeAspect="1"/>
              </p:cNvPicPr>
              <p:nvPr/>
            </p:nvPicPr>
            <p:blipFill>
              <a:blip r:embed="rId12"/>
              <a:stretch>
                <a:fillRect/>
              </a:stretch>
            </p:blipFill>
            <p:spPr>
              <a:xfrm>
                <a:off x="7593661" y="3630056"/>
                <a:ext cx="2253722" cy="1502482"/>
              </a:xfrm>
              <a:prstGeom prst="rect">
                <a:avLst/>
              </a:prstGeom>
            </p:spPr>
          </p:pic>
        </p:grpSp>
        <p:grpSp>
          <p:nvGrpSpPr>
            <p:cNvPr id="32" name="Groupe 31">
              <a:extLst>
                <a:ext uri="{FF2B5EF4-FFF2-40B4-BE49-F238E27FC236}">
                  <a16:creationId xmlns:a16="http://schemas.microsoft.com/office/drawing/2014/main" id="{6962D99E-430D-2E21-CD83-973139FB8B06}"/>
                </a:ext>
              </a:extLst>
            </p:cNvPr>
            <p:cNvGrpSpPr>
              <a:grpSpLocks noChangeAspect="1"/>
            </p:cNvGrpSpPr>
            <p:nvPr/>
          </p:nvGrpSpPr>
          <p:grpSpPr>
            <a:xfrm>
              <a:off x="297841" y="5200681"/>
              <a:ext cx="11716050" cy="1270227"/>
              <a:chOff x="297840" y="5200681"/>
              <a:chExt cx="12472795" cy="1352272"/>
            </a:xfrm>
          </p:grpSpPr>
          <p:pic>
            <p:nvPicPr>
              <p:cNvPr id="37" name="Image 36">
                <a:extLst>
                  <a:ext uri="{FF2B5EF4-FFF2-40B4-BE49-F238E27FC236}">
                    <a16:creationId xmlns:a16="http://schemas.microsoft.com/office/drawing/2014/main" id="{A22759E1-024B-CCA5-00D9-FC9522EBB589}"/>
                  </a:ext>
                </a:extLst>
              </p:cNvPr>
              <p:cNvPicPr>
                <a:picLocks noChangeAspect="1"/>
              </p:cNvPicPr>
              <p:nvPr/>
            </p:nvPicPr>
            <p:blipFill>
              <a:blip r:embed="rId13"/>
              <a:stretch>
                <a:fillRect/>
              </a:stretch>
            </p:blipFill>
            <p:spPr>
              <a:xfrm>
                <a:off x="297840" y="5200681"/>
                <a:ext cx="2212956" cy="1319994"/>
              </a:xfrm>
              <a:prstGeom prst="rect">
                <a:avLst/>
              </a:prstGeom>
            </p:spPr>
          </p:pic>
          <p:pic>
            <p:nvPicPr>
              <p:cNvPr id="38" name="Picture 191">
                <a:extLst>
                  <a:ext uri="{FF2B5EF4-FFF2-40B4-BE49-F238E27FC236}">
                    <a16:creationId xmlns:a16="http://schemas.microsoft.com/office/drawing/2014/main" id="{F782B28A-D643-11DD-2F89-1376C52672BB}"/>
                  </a:ext>
                </a:extLst>
              </p:cNvPr>
              <p:cNvPicPr>
                <a:picLocks noChangeAspect="1"/>
              </p:cNvPicPr>
              <p:nvPr/>
            </p:nvPicPr>
            <p:blipFill rotWithShape="1">
              <a:blip r:embed="rId14">
                <a:extLst>
                  <a:ext uri="{28A0092B-C50C-407E-A947-70E740481C1C}">
                    <a14:useLocalDpi xmlns:a14="http://schemas.microsoft.com/office/drawing/2010/main" val="0"/>
                  </a:ext>
                </a:extLst>
              </a:blip>
              <a:srcRect r="-1033"/>
              <a:stretch/>
            </p:blipFill>
            <p:spPr>
              <a:xfrm>
                <a:off x="2642461" y="5211598"/>
                <a:ext cx="2212956" cy="1309077"/>
              </a:xfrm>
              <a:prstGeom prst="rect">
                <a:avLst/>
              </a:prstGeom>
              <a:noFill/>
            </p:spPr>
          </p:pic>
          <p:pic>
            <p:nvPicPr>
              <p:cNvPr id="39" name="Image 38">
                <a:extLst>
                  <a:ext uri="{FF2B5EF4-FFF2-40B4-BE49-F238E27FC236}">
                    <a16:creationId xmlns:a16="http://schemas.microsoft.com/office/drawing/2014/main" id="{09E3460F-A9B8-8ECD-EF2F-C5E80B71AF24}"/>
                  </a:ext>
                </a:extLst>
              </p:cNvPr>
              <p:cNvPicPr>
                <a:picLocks noChangeAspect="1"/>
              </p:cNvPicPr>
              <p:nvPr/>
            </p:nvPicPr>
            <p:blipFill rotWithShape="1">
              <a:blip r:embed="rId15"/>
              <a:srcRect t="8767" r="4352"/>
              <a:stretch/>
            </p:blipFill>
            <p:spPr>
              <a:xfrm>
                <a:off x="4974113" y="5210489"/>
                <a:ext cx="1372444" cy="1309077"/>
              </a:xfrm>
              <a:prstGeom prst="rect">
                <a:avLst/>
              </a:prstGeom>
            </p:spPr>
          </p:pic>
          <p:pic>
            <p:nvPicPr>
              <p:cNvPr id="40" name="Image 39">
                <a:extLst>
                  <a:ext uri="{FF2B5EF4-FFF2-40B4-BE49-F238E27FC236}">
                    <a16:creationId xmlns:a16="http://schemas.microsoft.com/office/drawing/2014/main" id="{2AFF4694-ED15-97FB-844F-CA2226C3EB57}"/>
                  </a:ext>
                </a:extLst>
              </p:cNvPr>
              <p:cNvPicPr>
                <a:picLocks noChangeAspect="1"/>
              </p:cNvPicPr>
              <p:nvPr/>
            </p:nvPicPr>
            <p:blipFill>
              <a:blip r:embed="rId16"/>
              <a:stretch>
                <a:fillRect/>
              </a:stretch>
            </p:blipFill>
            <p:spPr>
              <a:xfrm>
                <a:off x="6479422" y="5206084"/>
                <a:ext cx="1987371" cy="1342060"/>
              </a:xfrm>
              <a:prstGeom prst="rect">
                <a:avLst/>
              </a:prstGeom>
            </p:spPr>
          </p:pic>
          <p:pic>
            <p:nvPicPr>
              <p:cNvPr id="41" name="Image 40">
                <a:extLst>
                  <a:ext uri="{FF2B5EF4-FFF2-40B4-BE49-F238E27FC236}">
                    <a16:creationId xmlns:a16="http://schemas.microsoft.com/office/drawing/2014/main" id="{87511886-B13F-CA02-2234-6E3099CC4362}"/>
                  </a:ext>
                </a:extLst>
              </p:cNvPr>
              <p:cNvPicPr>
                <a:picLocks noChangeAspect="1"/>
              </p:cNvPicPr>
              <p:nvPr/>
            </p:nvPicPr>
            <p:blipFill>
              <a:blip r:embed="rId17"/>
              <a:stretch>
                <a:fillRect/>
              </a:stretch>
            </p:blipFill>
            <p:spPr>
              <a:xfrm>
                <a:off x="8597662" y="5210489"/>
                <a:ext cx="2013696" cy="1342464"/>
              </a:xfrm>
              <a:prstGeom prst="rect">
                <a:avLst/>
              </a:prstGeom>
            </p:spPr>
          </p:pic>
          <p:pic>
            <p:nvPicPr>
              <p:cNvPr id="42" name="Image 41">
                <a:extLst>
                  <a:ext uri="{FF2B5EF4-FFF2-40B4-BE49-F238E27FC236}">
                    <a16:creationId xmlns:a16="http://schemas.microsoft.com/office/drawing/2014/main" id="{AC084C8E-A63E-6D99-648C-45D2DCBAA7A6}"/>
                  </a:ext>
                </a:extLst>
              </p:cNvPr>
              <p:cNvPicPr>
                <a:picLocks noChangeAspect="1"/>
              </p:cNvPicPr>
              <p:nvPr/>
            </p:nvPicPr>
            <p:blipFill>
              <a:blip r:embed="rId18"/>
              <a:stretch>
                <a:fillRect/>
              </a:stretch>
            </p:blipFill>
            <p:spPr>
              <a:xfrm>
                <a:off x="10742227" y="5200681"/>
                <a:ext cx="2028408" cy="1352272"/>
              </a:xfrm>
              <a:prstGeom prst="rect">
                <a:avLst/>
              </a:prstGeom>
            </p:spPr>
          </p:pic>
        </p:grpSp>
        <p:grpSp>
          <p:nvGrpSpPr>
            <p:cNvPr id="33" name="Groupe 32">
              <a:extLst>
                <a:ext uri="{FF2B5EF4-FFF2-40B4-BE49-F238E27FC236}">
                  <a16:creationId xmlns:a16="http://schemas.microsoft.com/office/drawing/2014/main" id="{CE331CC2-C9C2-0E76-F878-3E20EA7C5549}"/>
                </a:ext>
              </a:extLst>
            </p:cNvPr>
            <p:cNvGrpSpPr>
              <a:grpSpLocks noChangeAspect="1"/>
            </p:cNvGrpSpPr>
            <p:nvPr/>
          </p:nvGrpSpPr>
          <p:grpSpPr>
            <a:xfrm>
              <a:off x="12106830" y="1964378"/>
              <a:ext cx="2104402" cy="4502013"/>
              <a:chOff x="256482" y="2478522"/>
              <a:chExt cx="2706866" cy="5790882"/>
            </a:xfrm>
          </p:grpSpPr>
          <p:pic>
            <p:nvPicPr>
              <p:cNvPr id="35" name="Image 34" descr="Une image contenant plein air, ciel, bâtiment, arbre&#10;&#10;Description générée automatiquement">
                <a:extLst>
                  <a:ext uri="{FF2B5EF4-FFF2-40B4-BE49-F238E27FC236}">
                    <a16:creationId xmlns:a16="http://schemas.microsoft.com/office/drawing/2014/main" id="{029FDA4E-F016-5C9F-1842-A2B2BF42F569}"/>
                  </a:ext>
                </a:extLst>
              </p:cNvPr>
              <p:cNvPicPr>
                <a:picLocks noChangeAspect="1"/>
              </p:cNvPicPr>
              <p:nvPr/>
            </p:nvPicPr>
            <p:blipFill rotWithShape="1">
              <a:blip r:embed="rId19">
                <a:extLst>
                  <a:ext uri="{28A0092B-C50C-407E-A947-70E740481C1C}">
                    <a14:useLocalDpi xmlns:a14="http://schemas.microsoft.com/office/drawing/2010/main" val="0"/>
                  </a:ext>
                </a:extLst>
              </a:blip>
              <a:srcRect l="21649" t="13562" r="4865" b="-13562"/>
              <a:stretch/>
            </p:blipFill>
            <p:spPr>
              <a:xfrm>
                <a:off x="256482" y="2478522"/>
                <a:ext cx="2706865" cy="2210085"/>
              </a:xfrm>
              <a:prstGeom prst="rect">
                <a:avLst/>
              </a:prstGeom>
            </p:spPr>
          </p:pic>
          <p:pic>
            <p:nvPicPr>
              <p:cNvPr id="36" name="Picture 2" descr="Visite du lycée Mona Ozouf de Ploërmel - Ploërmel Communauté">
                <a:extLst>
                  <a:ext uri="{FF2B5EF4-FFF2-40B4-BE49-F238E27FC236}">
                    <a16:creationId xmlns:a16="http://schemas.microsoft.com/office/drawing/2014/main" id="{F008C9F4-C22B-1E1C-7A78-2887F5757552}"/>
                  </a:ext>
                </a:extLst>
              </p:cNvPr>
              <p:cNvPicPr>
                <a:picLocks noChangeAspect="1" noChangeArrowheads="1"/>
              </p:cNvPicPr>
              <p:nvPr/>
            </p:nvPicPr>
            <p:blipFill rotWithShape="1">
              <a:blip r:embed="rId20">
                <a:extLst>
                  <a:ext uri="{28A0092B-C50C-407E-A947-70E740481C1C}">
                    <a14:useLocalDpi xmlns:a14="http://schemas.microsoft.com/office/drawing/2010/main" val="0"/>
                  </a:ext>
                </a:extLst>
              </a:blip>
              <a:srcRect l="23595" t="13446" r="17938" b="17924"/>
              <a:stretch/>
            </p:blipFill>
            <p:spPr bwMode="auto">
              <a:xfrm>
                <a:off x="289552" y="6625592"/>
                <a:ext cx="2673796" cy="1643812"/>
              </a:xfrm>
              <a:prstGeom prst="rect">
                <a:avLst/>
              </a:prstGeom>
              <a:noFill/>
              <a:extLst>
                <a:ext uri="{909E8E84-426E-40DD-AFC4-6F175D3DCCD1}">
                  <a14:hiddenFill xmlns:a14="http://schemas.microsoft.com/office/drawing/2010/main">
                    <a:solidFill>
                      <a:srgbClr val="FFFFFF"/>
                    </a:solidFill>
                  </a14:hiddenFill>
                </a:ext>
              </a:extLst>
            </p:spPr>
          </p:pic>
        </p:grpSp>
        <p:pic>
          <p:nvPicPr>
            <p:cNvPr id="34" name="Image 33">
              <a:extLst>
                <a:ext uri="{FF2B5EF4-FFF2-40B4-BE49-F238E27FC236}">
                  <a16:creationId xmlns:a16="http://schemas.microsoft.com/office/drawing/2014/main" id="{81FDBAD1-0630-C691-A11F-DFEACF1B3E3A}"/>
                </a:ext>
              </a:extLst>
            </p:cNvPr>
            <p:cNvPicPr>
              <a:picLocks noChangeAspect="1"/>
            </p:cNvPicPr>
            <p:nvPr/>
          </p:nvPicPr>
          <p:blipFill rotWithShape="1">
            <a:blip r:embed="rId21"/>
            <a:srcRect b="7582"/>
            <a:stretch/>
          </p:blipFill>
          <p:spPr>
            <a:xfrm>
              <a:off x="12124711" y="3621452"/>
              <a:ext cx="2086520" cy="1420572"/>
            </a:xfrm>
            <a:prstGeom prst="rect">
              <a:avLst/>
            </a:prstGeom>
          </p:spPr>
        </p:pic>
      </p:grpSp>
    </p:spTree>
    <p:extLst>
      <p:ext uri="{BB962C8B-B14F-4D97-AF65-F5344CB8AC3E}">
        <p14:creationId xmlns:p14="http://schemas.microsoft.com/office/powerpoint/2010/main" val="1563854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AF6FA-3C74-506E-CF3E-705D516E8166}"/>
            </a:ext>
          </a:extLst>
        </p:cNvPr>
        <p:cNvGrpSpPr/>
        <p:nvPr/>
      </p:nvGrpSpPr>
      <p:grpSpPr>
        <a:xfrm>
          <a:off x="0" y="0"/>
          <a:ext cx="0" cy="0"/>
          <a:chOff x="0" y="0"/>
          <a:chExt cx="0" cy="0"/>
        </a:xfrm>
      </p:grpSpPr>
      <p:sp>
        <p:nvSpPr>
          <p:cNvPr id="1046" name="Rectangle : coins arrondis 1045">
            <a:extLst>
              <a:ext uri="{FF2B5EF4-FFF2-40B4-BE49-F238E27FC236}">
                <a16:creationId xmlns:a16="http://schemas.microsoft.com/office/drawing/2014/main" id="{CF0D2E77-EF49-3CA0-7979-236FE0FC6047}"/>
              </a:ext>
            </a:extLst>
          </p:cNvPr>
          <p:cNvSpPr/>
          <p:nvPr/>
        </p:nvSpPr>
        <p:spPr>
          <a:xfrm>
            <a:off x="1130300" y="1342926"/>
            <a:ext cx="6844422" cy="865483"/>
          </a:xfrm>
          <a:prstGeom prst="roundRect">
            <a:avLst/>
          </a:prstGeom>
          <a:solidFill>
            <a:schemeClr val="bg1">
              <a:lumMod val="85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badi Extra Light" panose="020B0204020104020204" pitchFamily="34" charset="0"/>
            </a:endParaRPr>
          </a:p>
        </p:txBody>
      </p:sp>
      <p:sp>
        <p:nvSpPr>
          <p:cNvPr id="1053" name="ZoneTexte 1052">
            <a:extLst>
              <a:ext uri="{FF2B5EF4-FFF2-40B4-BE49-F238E27FC236}">
                <a16:creationId xmlns:a16="http://schemas.microsoft.com/office/drawing/2014/main" id="{DA5CCED7-EB74-1090-D1EA-21F869FCD54F}"/>
              </a:ext>
            </a:extLst>
          </p:cNvPr>
          <p:cNvSpPr txBox="1"/>
          <p:nvPr/>
        </p:nvSpPr>
        <p:spPr>
          <a:xfrm>
            <a:off x="3530092" y="1367876"/>
            <a:ext cx="1884845" cy="261610"/>
          </a:xfrm>
          <a:prstGeom prst="rect">
            <a:avLst/>
          </a:prstGeom>
          <a:noFill/>
        </p:spPr>
        <p:txBody>
          <a:bodyPr wrap="square" rtlCol="0">
            <a:spAutoFit/>
          </a:bodyPr>
          <a:lstStyle/>
          <a:p>
            <a:pPr algn="ctr"/>
            <a:r>
              <a:rPr lang="fr-FR" sz="1100">
                <a:solidFill>
                  <a:schemeClr val="bg1">
                    <a:lumMod val="50000"/>
                  </a:schemeClr>
                </a:solidFill>
                <a:latin typeface="Abadi Extra Light" panose="020B0204020104020204" pitchFamily="34" charset="0"/>
              </a:rPr>
              <a:t>ACCORD DE CONSORTIUM</a:t>
            </a:r>
          </a:p>
        </p:txBody>
      </p:sp>
      <p:sp>
        <p:nvSpPr>
          <p:cNvPr id="1085" name="Espace réservé du texte 8">
            <a:extLst>
              <a:ext uri="{FF2B5EF4-FFF2-40B4-BE49-F238E27FC236}">
                <a16:creationId xmlns:a16="http://schemas.microsoft.com/office/drawing/2014/main" id="{768954DA-3E8F-C098-82AD-1F652841A787}"/>
              </a:ext>
            </a:extLst>
          </p:cNvPr>
          <p:cNvSpPr txBox="1">
            <a:spLocks/>
          </p:cNvSpPr>
          <p:nvPr/>
        </p:nvSpPr>
        <p:spPr>
          <a:xfrm>
            <a:off x="1130300" y="309006"/>
            <a:ext cx="9360780" cy="649706"/>
          </a:xfrm>
          <a:prstGeom prst="rect">
            <a:avLst/>
          </a:prstGeom>
        </p:spPr>
        <p:txBody>
          <a:bodyPr lIns="91440" tIns="45720" rIns="91440" bIns="45720" anchor="t">
            <a:no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a:latin typeface="Abadi Extra Light" panose="020B0204020104020204" pitchFamily="34" charset="0"/>
              </a:rPr>
              <a:t>Qui sommes-nous ?  </a:t>
            </a:r>
            <a:br>
              <a:rPr lang="fr-FR" sz="1800" b="1">
                <a:latin typeface="Abadi Extra Light" panose="020B0204020104020204" pitchFamily="34" charset="0"/>
              </a:rPr>
            </a:br>
            <a:r>
              <a:rPr lang="fr-FR" sz="1800">
                <a:latin typeface="Abadi Extra Light" panose="020B0204020104020204" pitchFamily="34" charset="0"/>
              </a:rPr>
              <a:t> </a:t>
            </a:r>
            <a:r>
              <a:rPr lang="fr-FR" sz="1600">
                <a:latin typeface="Abadi Extra Light" panose="020B0204020104020204" pitchFamily="34" charset="0"/>
              </a:rPr>
              <a:t>Une équipe soudée avec des expertises clés</a:t>
            </a:r>
            <a:endParaRPr lang="fr-FR" sz="1800">
              <a:latin typeface="Abadi Extra Light" panose="020B0204020104020204" pitchFamily="34" charset="0"/>
            </a:endParaRPr>
          </a:p>
        </p:txBody>
      </p:sp>
      <p:grpSp>
        <p:nvGrpSpPr>
          <p:cNvPr id="2" name="Groupe 1">
            <a:extLst>
              <a:ext uri="{FF2B5EF4-FFF2-40B4-BE49-F238E27FC236}">
                <a16:creationId xmlns:a16="http://schemas.microsoft.com/office/drawing/2014/main" id="{20E7CCC6-B0CD-B028-92EA-90AE82641E29}"/>
              </a:ext>
            </a:extLst>
          </p:cNvPr>
          <p:cNvGrpSpPr/>
          <p:nvPr/>
        </p:nvGrpSpPr>
        <p:grpSpPr>
          <a:xfrm rot="690263">
            <a:off x="7768296" y="1068592"/>
            <a:ext cx="1591065" cy="598569"/>
            <a:chOff x="8571224" y="1278904"/>
            <a:chExt cx="1138116" cy="598569"/>
          </a:xfrm>
        </p:grpSpPr>
        <p:cxnSp>
          <p:nvCxnSpPr>
            <p:cNvPr id="1078" name="Connecteur droit avec flèche 1077">
              <a:extLst>
                <a:ext uri="{FF2B5EF4-FFF2-40B4-BE49-F238E27FC236}">
                  <a16:creationId xmlns:a16="http://schemas.microsoft.com/office/drawing/2014/main" id="{CECF6E0F-11CD-0BFB-1BCC-9ED216CDC1F4}"/>
                </a:ext>
              </a:extLst>
            </p:cNvPr>
            <p:cNvCxnSpPr>
              <a:cxnSpLocks/>
            </p:cNvCxnSpPr>
            <p:nvPr/>
          </p:nvCxnSpPr>
          <p:spPr>
            <a:xfrm flipV="1">
              <a:off x="8589787" y="1278904"/>
              <a:ext cx="1119553" cy="598569"/>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1079" name="ZoneTexte 1078">
              <a:extLst>
                <a:ext uri="{FF2B5EF4-FFF2-40B4-BE49-F238E27FC236}">
                  <a16:creationId xmlns:a16="http://schemas.microsoft.com/office/drawing/2014/main" id="{B1F73E23-69C7-B2CF-E034-7FF51D4243C0}"/>
                </a:ext>
              </a:extLst>
            </p:cNvPr>
            <p:cNvSpPr txBox="1"/>
            <p:nvPr/>
          </p:nvSpPr>
          <p:spPr>
            <a:xfrm rot="20526053">
              <a:off x="8571224" y="1382771"/>
              <a:ext cx="970137" cy="261610"/>
            </a:xfrm>
            <a:prstGeom prst="rect">
              <a:avLst/>
            </a:prstGeom>
            <a:noFill/>
          </p:spPr>
          <p:txBody>
            <a:bodyPr wrap="none" rtlCol="0">
              <a:spAutoFit/>
            </a:bodyPr>
            <a:lstStyle/>
            <a:p>
              <a:r>
                <a:rPr lang="fr-FR" sz="1100" dirty="0">
                  <a:latin typeface="Abadi Extra Light" panose="020B0204020104020204" pitchFamily="34" charset="0"/>
                </a:rPr>
                <a:t>Sous-traitance</a:t>
              </a:r>
            </a:p>
          </p:txBody>
        </p:sp>
      </p:grpSp>
      <p:pic>
        <p:nvPicPr>
          <p:cNvPr id="8" name="Image 7" descr="Une image contenant noir, capture d’écran, Graphique, Police&#10;&#10;Le contenu généré par l’IA peut être incorrect.">
            <a:extLst>
              <a:ext uri="{FF2B5EF4-FFF2-40B4-BE49-F238E27FC236}">
                <a16:creationId xmlns:a16="http://schemas.microsoft.com/office/drawing/2014/main" id="{BECDD953-727B-1717-08FB-1A7C6C1BF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395" y="1470303"/>
            <a:ext cx="1694956" cy="683071"/>
          </a:xfrm>
          <a:prstGeom prst="rect">
            <a:avLst/>
          </a:prstGeom>
        </p:spPr>
      </p:pic>
      <p:grpSp>
        <p:nvGrpSpPr>
          <p:cNvPr id="9" name="Groupe 8">
            <a:extLst>
              <a:ext uri="{FF2B5EF4-FFF2-40B4-BE49-F238E27FC236}">
                <a16:creationId xmlns:a16="http://schemas.microsoft.com/office/drawing/2014/main" id="{B3406904-D06F-EBA0-4777-4AB0D9D05F0B}"/>
              </a:ext>
            </a:extLst>
          </p:cNvPr>
          <p:cNvGrpSpPr/>
          <p:nvPr/>
        </p:nvGrpSpPr>
        <p:grpSpPr>
          <a:xfrm>
            <a:off x="1045141" y="2331545"/>
            <a:ext cx="2561090" cy="3237099"/>
            <a:chOff x="865588" y="2045204"/>
            <a:chExt cx="2561090" cy="3237099"/>
          </a:xfrm>
        </p:grpSpPr>
        <p:grpSp>
          <p:nvGrpSpPr>
            <p:cNvPr id="19" name="Groupe 18">
              <a:extLst>
                <a:ext uri="{FF2B5EF4-FFF2-40B4-BE49-F238E27FC236}">
                  <a16:creationId xmlns:a16="http://schemas.microsoft.com/office/drawing/2014/main" id="{15615E37-47B0-B75E-52DF-3B2D84C4574D}"/>
                </a:ext>
              </a:extLst>
            </p:cNvPr>
            <p:cNvGrpSpPr/>
            <p:nvPr/>
          </p:nvGrpSpPr>
          <p:grpSpPr>
            <a:xfrm>
              <a:off x="865588" y="2045204"/>
              <a:ext cx="2561090" cy="947581"/>
              <a:chOff x="909131" y="2175833"/>
              <a:chExt cx="2561090" cy="947581"/>
            </a:xfrm>
          </p:grpSpPr>
          <p:sp>
            <p:nvSpPr>
              <p:cNvPr id="21" name="ZoneTexte 20">
                <a:extLst>
                  <a:ext uri="{FF2B5EF4-FFF2-40B4-BE49-F238E27FC236}">
                    <a16:creationId xmlns:a16="http://schemas.microsoft.com/office/drawing/2014/main" id="{AA32B47A-B999-47DA-58A7-28D472406E87}"/>
                  </a:ext>
                </a:extLst>
              </p:cNvPr>
              <p:cNvSpPr txBox="1"/>
              <p:nvPr/>
            </p:nvSpPr>
            <p:spPr>
              <a:xfrm>
                <a:off x="909131" y="2737069"/>
                <a:ext cx="2561090" cy="386345"/>
              </a:xfrm>
              <a:prstGeom prst="roundRect">
                <a:avLst/>
              </a:prstGeom>
              <a:solidFill>
                <a:schemeClr val="tx2">
                  <a:lumMod val="20000"/>
                  <a:lumOff val="8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defPPr>
                  <a:defRPr lang="fr-FR"/>
                </a:defPPr>
                <a:lvl1pPr algn="ctr">
                  <a:defRPr sz="1200">
                    <a:solidFill>
                      <a:schemeClr val="lt1"/>
                    </a:solidFill>
                    <a:latin typeface="Abadi Extra Light" panose="020B0204020104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sz="1100">
                    <a:solidFill>
                      <a:sysClr val="windowText" lastClr="000000"/>
                    </a:solidFill>
                  </a:rPr>
                  <a:t>Pilotage stratégique et opérationnel</a:t>
                </a:r>
              </a:p>
            </p:txBody>
          </p:sp>
          <p:sp>
            <p:nvSpPr>
              <p:cNvPr id="22" name="ZoneTexte 21">
                <a:extLst>
                  <a:ext uri="{FF2B5EF4-FFF2-40B4-BE49-F238E27FC236}">
                    <a16:creationId xmlns:a16="http://schemas.microsoft.com/office/drawing/2014/main" id="{74804134-6FF5-EA2F-E7B6-0F39F9139641}"/>
                  </a:ext>
                </a:extLst>
              </p:cNvPr>
              <p:cNvSpPr txBox="1"/>
              <p:nvPr/>
            </p:nvSpPr>
            <p:spPr>
              <a:xfrm>
                <a:off x="1464055" y="2175833"/>
                <a:ext cx="1565464" cy="461665"/>
              </a:xfrm>
              <a:prstGeom prst="rect">
                <a:avLst/>
              </a:prstGeom>
              <a:noFill/>
            </p:spPr>
            <p:txBody>
              <a:bodyPr wrap="square" rtlCol="0">
                <a:spAutoFit/>
              </a:bodyPr>
              <a:lstStyle/>
              <a:p>
                <a:pPr algn="ctr"/>
                <a:r>
                  <a:rPr lang="fr-FR" sz="1200" dirty="0">
                    <a:solidFill>
                      <a:schemeClr val="bg1"/>
                    </a:solidFill>
                    <a:effectLst>
                      <a:outerShdw blurRad="38100" dist="38100" dir="2700000" algn="tl">
                        <a:srgbClr val="000000">
                          <a:alpha val="43137"/>
                        </a:srgbClr>
                      </a:outerShdw>
                    </a:effectLst>
                    <a:highlight>
                      <a:srgbClr val="808080"/>
                    </a:highlight>
                    <a:latin typeface="Abadi Extra Light" panose="020B0204020104020204" pitchFamily="34" charset="0"/>
                  </a:rPr>
                  <a:t>COORDINATION ET   </a:t>
                </a:r>
                <a:br>
                  <a:rPr lang="fr-FR" sz="1200" dirty="0">
                    <a:solidFill>
                      <a:schemeClr val="bg1"/>
                    </a:solidFill>
                    <a:effectLst>
                      <a:outerShdw blurRad="38100" dist="38100" dir="2700000" algn="tl">
                        <a:srgbClr val="000000">
                          <a:alpha val="43137"/>
                        </a:srgbClr>
                      </a:outerShdw>
                    </a:effectLst>
                    <a:highlight>
                      <a:srgbClr val="808080"/>
                    </a:highlight>
                    <a:latin typeface="Abadi Extra Light" panose="020B0204020104020204" pitchFamily="34" charset="0"/>
                  </a:rPr>
                </a:br>
                <a:r>
                  <a:rPr lang="fr-FR" sz="1200" dirty="0">
                    <a:solidFill>
                      <a:schemeClr val="bg1"/>
                    </a:solidFill>
                    <a:effectLst>
                      <a:outerShdw blurRad="38100" dist="38100" dir="2700000" algn="tl">
                        <a:srgbClr val="000000">
                          <a:alpha val="43137"/>
                        </a:srgbClr>
                      </a:outerShdw>
                    </a:effectLst>
                    <a:highlight>
                      <a:srgbClr val="808080"/>
                    </a:highlight>
                    <a:latin typeface="Abadi Extra Light" panose="020B0204020104020204" pitchFamily="34" charset="0"/>
                  </a:rPr>
                  <a:t> DEVELOPPEMENT</a:t>
                </a:r>
                <a:r>
                  <a:rPr lang="fr-FR" sz="1200" dirty="0">
                    <a:solidFill>
                      <a:srgbClr val="808080"/>
                    </a:solidFill>
                    <a:effectLst>
                      <a:outerShdw blurRad="38100" dist="38100" dir="2700000" algn="tl">
                        <a:srgbClr val="000000">
                          <a:alpha val="43137"/>
                        </a:srgbClr>
                      </a:outerShdw>
                    </a:effectLst>
                    <a:highlight>
                      <a:srgbClr val="808080"/>
                    </a:highlight>
                    <a:latin typeface="Abadi Extra Light" panose="020B0204020104020204" pitchFamily="34" charset="0"/>
                  </a:rPr>
                  <a:t>.</a:t>
                </a:r>
                <a:endParaRPr lang="fr-FR" sz="1200" b="1" dirty="0">
                  <a:solidFill>
                    <a:srgbClr val="808080"/>
                  </a:solidFill>
                  <a:effectLst>
                    <a:outerShdw blurRad="38100" dist="38100" dir="2700000" algn="tl">
                      <a:srgbClr val="000000">
                        <a:alpha val="43137"/>
                      </a:srgbClr>
                    </a:outerShdw>
                  </a:effectLst>
                  <a:highlight>
                    <a:srgbClr val="808080"/>
                  </a:highlight>
                  <a:latin typeface="Abadi Extra Light" panose="020B0204020104020204" pitchFamily="34" charset="0"/>
                </a:endParaRPr>
              </a:p>
            </p:txBody>
          </p:sp>
        </p:grpSp>
        <p:sp>
          <p:nvSpPr>
            <p:cNvPr id="12" name="Rectangle 11">
              <a:extLst>
                <a:ext uri="{FF2B5EF4-FFF2-40B4-BE49-F238E27FC236}">
                  <a16:creationId xmlns:a16="http://schemas.microsoft.com/office/drawing/2014/main" id="{344FAE06-ECE9-5AD8-2B30-C7E40F3DE19B}"/>
                </a:ext>
              </a:extLst>
            </p:cNvPr>
            <p:cNvSpPr/>
            <p:nvPr/>
          </p:nvSpPr>
          <p:spPr>
            <a:xfrm rot="10800000" flipV="1">
              <a:off x="920337" y="4249938"/>
              <a:ext cx="2418057" cy="293678"/>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dirty="0">
                  <a:latin typeface="Abadi Extra Light" panose="020B0204020104020204" pitchFamily="34" charset="0"/>
                </a:rPr>
                <a:t>Expertise en systèmes innovants eau</a:t>
              </a:r>
            </a:p>
          </p:txBody>
        </p:sp>
        <p:sp>
          <p:nvSpPr>
            <p:cNvPr id="14" name="Rectangle 13">
              <a:extLst>
                <a:ext uri="{FF2B5EF4-FFF2-40B4-BE49-F238E27FC236}">
                  <a16:creationId xmlns:a16="http://schemas.microsoft.com/office/drawing/2014/main" id="{A6B67A0D-BDCB-0106-6758-D92AF8D628EE}"/>
                </a:ext>
              </a:extLst>
            </p:cNvPr>
            <p:cNvSpPr/>
            <p:nvPr/>
          </p:nvSpPr>
          <p:spPr>
            <a:xfrm rot="10800000" flipV="1">
              <a:off x="918818" y="5022370"/>
              <a:ext cx="2418056" cy="259933"/>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Modélisation environnementale</a:t>
              </a:r>
            </a:p>
          </p:txBody>
        </p:sp>
        <p:sp>
          <p:nvSpPr>
            <p:cNvPr id="16" name="Rectangle 15">
              <a:extLst>
                <a:ext uri="{FF2B5EF4-FFF2-40B4-BE49-F238E27FC236}">
                  <a16:creationId xmlns:a16="http://schemas.microsoft.com/office/drawing/2014/main" id="{D143D810-2551-9123-380F-4382075B1940}"/>
                </a:ext>
              </a:extLst>
            </p:cNvPr>
            <p:cNvSpPr/>
            <p:nvPr/>
          </p:nvSpPr>
          <p:spPr>
            <a:xfrm rot="10800000" flipV="1">
              <a:off x="920336" y="4671902"/>
              <a:ext cx="2418057" cy="193870"/>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Eco-conception</a:t>
              </a:r>
            </a:p>
          </p:txBody>
        </p:sp>
        <p:sp>
          <p:nvSpPr>
            <p:cNvPr id="20" name="Rectangle 19">
              <a:extLst>
                <a:ext uri="{FF2B5EF4-FFF2-40B4-BE49-F238E27FC236}">
                  <a16:creationId xmlns:a16="http://schemas.microsoft.com/office/drawing/2014/main" id="{A1B57593-FF61-32A3-454C-D5FB2AA3A284}"/>
                </a:ext>
              </a:extLst>
            </p:cNvPr>
            <p:cNvSpPr/>
            <p:nvPr/>
          </p:nvSpPr>
          <p:spPr>
            <a:xfrm rot="10800000" flipV="1">
              <a:off x="937105" y="3221635"/>
              <a:ext cx="2418056" cy="211791"/>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100" b="1">
                  <a:latin typeface="Abadi Extra Light" panose="020B0204020104020204" pitchFamily="34" charset="0"/>
                </a:rPr>
                <a:t>Modélisation d’outils</a:t>
              </a:r>
            </a:p>
          </p:txBody>
        </p:sp>
      </p:grpSp>
      <p:pic>
        <p:nvPicPr>
          <p:cNvPr id="35" name="Image 34" descr="Une image contenant art, conception&#10;&#10;Le contenu généré par l’IA peut être incorrect.">
            <a:extLst>
              <a:ext uri="{FF2B5EF4-FFF2-40B4-BE49-F238E27FC236}">
                <a16:creationId xmlns:a16="http://schemas.microsoft.com/office/drawing/2014/main" id="{AA242E56-78E3-2CEB-E11A-973A2A5F8616}"/>
              </a:ext>
            </a:extLst>
          </p:cNvPr>
          <p:cNvPicPr>
            <a:picLocks noChangeAspect="1"/>
          </p:cNvPicPr>
          <p:nvPr/>
        </p:nvPicPr>
        <p:blipFill>
          <a:blip r:embed="rId4">
            <a:extLst>
              <a:ext uri="{28A0092B-C50C-407E-A947-70E740481C1C}">
                <a14:useLocalDpi xmlns:a14="http://schemas.microsoft.com/office/drawing/2010/main" val="0"/>
              </a:ext>
            </a:extLst>
          </a:blip>
          <a:srcRect b="27167"/>
          <a:stretch>
            <a:fillRect/>
          </a:stretch>
        </p:blipFill>
        <p:spPr>
          <a:xfrm>
            <a:off x="1195067" y="3781592"/>
            <a:ext cx="801852" cy="583682"/>
          </a:xfrm>
          <a:prstGeom prst="rect">
            <a:avLst/>
          </a:prstGeom>
        </p:spPr>
      </p:pic>
      <p:pic>
        <p:nvPicPr>
          <p:cNvPr id="41" name="Image 40" descr="Une image contenant art, conception&#10;&#10;Le contenu généré par l’IA peut être incorrect.">
            <a:extLst>
              <a:ext uri="{FF2B5EF4-FFF2-40B4-BE49-F238E27FC236}">
                <a16:creationId xmlns:a16="http://schemas.microsoft.com/office/drawing/2014/main" id="{4901DB41-48B0-BCAA-B894-3B9456B30790}"/>
              </a:ext>
            </a:extLst>
          </p:cNvPr>
          <p:cNvPicPr>
            <a:picLocks noChangeAspect="1"/>
          </p:cNvPicPr>
          <p:nvPr/>
        </p:nvPicPr>
        <p:blipFill>
          <a:blip r:embed="rId4">
            <a:alphaModFix amt="85000"/>
            <a:extLst>
              <a:ext uri="{28A0092B-C50C-407E-A947-70E740481C1C}">
                <a14:useLocalDpi xmlns:a14="http://schemas.microsoft.com/office/drawing/2010/main" val="0"/>
              </a:ext>
            </a:extLst>
          </a:blip>
          <a:srcRect b="27167"/>
          <a:stretch>
            <a:fillRect/>
          </a:stretch>
        </p:blipFill>
        <p:spPr>
          <a:xfrm>
            <a:off x="1891870" y="3781592"/>
            <a:ext cx="801852" cy="583682"/>
          </a:xfrm>
          <a:prstGeom prst="rect">
            <a:avLst/>
          </a:prstGeom>
        </p:spPr>
      </p:pic>
      <p:pic>
        <p:nvPicPr>
          <p:cNvPr id="42" name="Image 41" descr="Une image contenant art, conception&#10;&#10;Le contenu généré par l’IA peut être incorrect.">
            <a:extLst>
              <a:ext uri="{FF2B5EF4-FFF2-40B4-BE49-F238E27FC236}">
                <a16:creationId xmlns:a16="http://schemas.microsoft.com/office/drawing/2014/main" id="{16E49538-FF89-1ACA-AFF2-50D158E71E07}"/>
              </a:ext>
            </a:extLst>
          </p:cNvPr>
          <p:cNvPicPr>
            <a:picLocks noChangeAspect="1"/>
          </p:cNvPicPr>
          <p:nvPr/>
        </p:nvPicPr>
        <p:blipFill>
          <a:blip r:embed="rId4">
            <a:alphaModFix amt="50000"/>
            <a:extLst>
              <a:ext uri="{28A0092B-C50C-407E-A947-70E740481C1C}">
                <a14:useLocalDpi xmlns:a14="http://schemas.microsoft.com/office/drawing/2010/main" val="0"/>
              </a:ext>
            </a:extLst>
          </a:blip>
          <a:srcRect b="27167"/>
          <a:stretch>
            <a:fillRect/>
          </a:stretch>
        </p:blipFill>
        <p:spPr>
          <a:xfrm>
            <a:off x="2596386" y="3765340"/>
            <a:ext cx="801852" cy="583682"/>
          </a:xfrm>
          <a:prstGeom prst="rect">
            <a:avLst/>
          </a:prstGeom>
        </p:spPr>
      </p:pic>
      <p:grpSp>
        <p:nvGrpSpPr>
          <p:cNvPr id="24" name="Groupe 23">
            <a:extLst>
              <a:ext uri="{FF2B5EF4-FFF2-40B4-BE49-F238E27FC236}">
                <a16:creationId xmlns:a16="http://schemas.microsoft.com/office/drawing/2014/main" id="{4526B822-2BF7-FC96-6BD0-ADEAC2E80EB0}"/>
              </a:ext>
            </a:extLst>
          </p:cNvPr>
          <p:cNvGrpSpPr/>
          <p:nvPr/>
        </p:nvGrpSpPr>
        <p:grpSpPr>
          <a:xfrm>
            <a:off x="5246673" y="1559783"/>
            <a:ext cx="2706322" cy="1725115"/>
            <a:chOff x="4782788" y="1672981"/>
            <a:chExt cx="2706322" cy="1725115"/>
          </a:xfrm>
        </p:grpSpPr>
        <p:grpSp>
          <p:nvGrpSpPr>
            <p:cNvPr id="28" name="Groupe 27">
              <a:extLst>
                <a:ext uri="{FF2B5EF4-FFF2-40B4-BE49-F238E27FC236}">
                  <a16:creationId xmlns:a16="http://schemas.microsoft.com/office/drawing/2014/main" id="{BBF0930A-88C3-851D-6A19-0A26DBCD7CA1}"/>
                </a:ext>
              </a:extLst>
            </p:cNvPr>
            <p:cNvGrpSpPr/>
            <p:nvPr/>
          </p:nvGrpSpPr>
          <p:grpSpPr>
            <a:xfrm>
              <a:off x="4782788" y="1672981"/>
              <a:ext cx="2706322" cy="1725115"/>
              <a:chOff x="4782788" y="1672981"/>
              <a:chExt cx="2706322" cy="1725115"/>
            </a:xfrm>
          </p:grpSpPr>
          <p:pic>
            <p:nvPicPr>
              <p:cNvPr id="30" name="Image 29" descr="Une image contenant Police, Graphique, texte, typographie">
                <a:extLst>
                  <a:ext uri="{FF2B5EF4-FFF2-40B4-BE49-F238E27FC236}">
                    <a16:creationId xmlns:a16="http://schemas.microsoft.com/office/drawing/2014/main" id="{65708012-249A-0B78-3E9F-B5E59552A9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8832" y="1672981"/>
                <a:ext cx="1254234" cy="467830"/>
              </a:xfrm>
              <a:prstGeom prst="rect">
                <a:avLst/>
              </a:prstGeom>
            </p:spPr>
          </p:pic>
          <p:sp>
            <p:nvSpPr>
              <p:cNvPr id="32" name="Rectangle : coins arrondis 31">
                <a:extLst>
                  <a:ext uri="{FF2B5EF4-FFF2-40B4-BE49-F238E27FC236}">
                    <a16:creationId xmlns:a16="http://schemas.microsoft.com/office/drawing/2014/main" id="{47B659AC-AE38-17B9-960A-5D3EC5DA2254}"/>
                  </a:ext>
                </a:extLst>
              </p:cNvPr>
              <p:cNvSpPr/>
              <p:nvPr/>
            </p:nvSpPr>
            <p:spPr>
              <a:xfrm>
                <a:off x="4782788" y="3011751"/>
                <a:ext cx="2706322" cy="386345"/>
              </a:xfrm>
              <a:prstGeom prst="roundRect">
                <a:avLst/>
              </a:prstGeom>
              <a:solidFill>
                <a:schemeClr val="accent6">
                  <a:lumMod val="60000"/>
                  <a:lumOff val="4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fr-FR" sz="1100" dirty="0">
                    <a:solidFill>
                      <a:sysClr val="windowText" lastClr="000000"/>
                    </a:solidFill>
                    <a:latin typeface="Abadi Extra Light" panose="020B0204020104020204" pitchFamily="34" charset="0"/>
                  </a:rPr>
                  <a:t>Garant de la fiabilité des données </a:t>
                </a:r>
                <a:br>
                  <a:rPr lang="fr-FR" sz="1100" dirty="0">
                    <a:solidFill>
                      <a:sysClr val="windowText" lastClr="000000"/>
                    </a:solidFill>
                    <a:latin typeface="Abadi Extra Light" panose="020B0204020104020204" pitchFamily="34" charset="0"/>
                  </a:rPr>
                </a:br>
                <a:r>
                  <a:rPr lang="fr-FR" sz="1100" dirty="0">
                    <a:solidFill>
                      <a:sysClr val="windowText" lastClr="000000"/>
                    </a:solidFill>
                    <a:latin typeface="Abadi Extra Light" panose="020B0204020104020204" pitchFamily="34" charset="0"/>
                  </a:rPr>
                  <a:t>scientifiques et techniques</a:t>
                </a:r>
              </a:p>
            </p:txBody>
          </p:sp>
        </p:grpSp>
        <p:sp>
          <p:nvSpPr>
            <p:cNvPr id="29" name="ZoneTexte 28">
              <a:extLst>
                <a:ext uri="{FF2B5EF4-FFF2-40B4-BE49-F238E27FC236}">
                  <a16:creationId xmlns:a16="http://schemas.microsoft.com/office/drawing/2014/main" id="{E25A0801-390B-D528-028E-FCF8C4D288BC}"/>
                </a:ext>
              </a:extLst>
            </p:cNvPr>
            <p:cNvSpPr txBox="1"/>
            <p:nvPr/>
          </p:nvSpPr>
          <p:spPr>
            <a:xfrm>
              <a:off x="5315029" y="2432832"/>
              <a:ext cx="1565463" cy="461665"/>
            </a:xfrm>
            <a:prstGeom prst="rect">
              <a:avLst/>
            </a:prstGeom>
            <a:noFill/>
          </p:spPr>
          <p:txBody>
            <a:bodyPr wrap="square" rtlCol="0">
              <a:spAutoFit/>
            </a:bodyPr>
            <a:lstStyle/>
            <a:p>
              <a:pPr algn="ctr"/>
              <a:r>
                <a:rPr lang="fr-FR" sz="1200" dirty="0">
                  <a:solidFill>
                    <a:schemeClr val="bg1"/>
                  </a:solidFill>
                  <a:effectLst>
                    <a:outerShdw blurRad="38100" dist="38100" dir="2700000" algn="tl">
                      <a:srgbClr val="000000">
                        <a:alpha val="43137"/>
                      </a:srgbClr>
                    </a:outerShdw>
                  </a:effectLst>
                  <a:highlight>
                    <a:srgbClr val="808080"/>
                  </a:highlight>
                  <a:latin typeface="Abadi Extra Light" panose="020B0204020104020204" pitchFamily="34" charset="0"/>
                </a:rPr>
                <a:t>INGINIERIE DE LA DONNEE</a:t>
              </a:r>
            </a:p>
          </p:txBody>
        </p:sp>
      </p:grpSp>
      <p:sp>
        <p:nvSpPr>
          <p:cNvPr id="26" name="Rectangle 25">
            <a:extLst>
              <a:ext uri="{FF2B5EF4-FFF2-40B4-BE49-F238E27FC236}">
                <a16:creationId xmlns:a16="http://schemas.microsoft.com/office/drawing/2014/main" id="{CC57756F-8CC2-9756-04EE-8EABE096BC0A}"/>
              </a:ext>
            </a:extLst>
          </p:cNvPr>
          <p:cNvSpPr/>
          <p:nvPr/>
        </p:nvSpPr>
        <p:spPr>
          <a:xfrm rot="10800000" flipV="1">
            <a:off x="5259430" y="4741659"/>
            <a:ext cx="2706320" cy="207703"/>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Expertise ACV</a:t>
            </a:r>
          </a:p>
        </p:txBody>
      </p:sp>
      <p:sp>
        <p:nvSpPr>
          <p:cNvPr id="31" name="Rectangle 30">
            <a:extLst>
              <a:ext uri="{FF2B5EF4-FFF2-40B4-BE49-F238E27FC236}">
                <a16:creationId xmlns:a16="http://schemas.microsoft.com/office/drawing/2014/main" id="{0B202CEC-C559-C459-6739-FF4F0583E074}"/>
              </a:ext>
            </a:extLst>
          </p:cNvPr>
          <p:cNvSpPr/>
          <p:nvPr/>
        </p:nvSpPr>
        <p:spPr>
          <a:xfrm rot="10800000" flipV="1">
            <a:off x="5263023" y="5071563"/>
            <a:ext cx="2706320" cy="293678"/>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Expertise en systèmes et installations eau</a:t>
            </a:r>
          </a:p>
        </p:txBody>
      </p:sp>
      <p:sp>
        <p:nvSpPr>
          <p:cNvPr id="33" name="Rectangle 32">
            <a:extLst>
              <a:ext uri="{FF2B5EF4-FFF2-40B4-BE49-F238E27FC236}">
                <a16:creationId xmlns:a16="http://schemas.microsoft.com/office/drawing/2014/main" id="{66E53627-32EF-A0F7-E7C3-7C6DC161B960}"/>
              </a:ext>
            </a:extLst>
          </p:cNvPr>
          <p:cNvSpPr/>
          <p:nvPr/>
        </p:nvSpPr>
        <p:spPr>
          <a:xfrm rot="10800000" flipV="1">
            <a:off x="5263021" y="5504649"/>
            <a:ext cx="2706321" cy="386345"/>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Caractérisation et évaluation des procédés innovants</a:t>
            </a:r>
          </a:p>
        </p:txBody>
      </p:sp>
      <p:pic>
        <p:nvPicPr>
          <p:cNvPr id="37" name="Picture 4" descr="Img Detail">
            <a:extLst>
              <a:ext uri="{FF2B5EF4-FFF2-40B4-BE49-F238E27FC236}">
                <a16:creationId xmlns:a16="http://schemas.microsoft.com/office/drawing/2014/main" id="{72E8AC56-DD10-A4FA-4C77-67B8EE8D24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8402" y="3573768"/>
            <a:ext cx="982687" cy="37632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6B631E10-CC7C-0562-DA82-3A56EFBF11E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311" r="8736" b="29162"/>
          <a:stretch/>
        </p:blipFill>
        <p:spPr bwMode="auto">
          <a:xfrm>
            <a:off x="7139911" y="3430428"/>
            <a:ext cx="776918" cy="498082"/>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Groupe 35">
            <a:extLst>
              <a:ext uri="{FF2B5EF4-FFF2-40B4-BE49-F238E27FC236}">
                <a16:creationId xmlns:a16="http://schemas.microsoft.com/office/drawing/2014/main" id="{FBA2B008-5A93-10D0-F0E4-8ABD54D85CD3}"/>
              </a:ext>
            </a:extLst>
          </p:cNvPr>
          <p:cNvGrpSpPr/>
          <p:nvPr/>
        </p:nvGrpSpPr>
        <p:grpSpPr>
          <a:xfrm>
            <a:off x="5293073" y="3377940"/>
            <a:ext cx="2770972" cy="1288279"/>
            <a:chOff x="6096000" y="3740891"/>
            <a:chExt cx="2770972" cy="1288279"/>
          </a:xfrm>
        </p:grpSpPr>
        <p:sp>
          <p:nvSpPr>
            <p:cNvPr id="40" name="ZoneTexte 39">
              <a:extLst>
                <a:ext uri="{FF2B5EF4-FFF2-40B4-BE49-F238E27FC236}">
                  <a16:creationId xmlns:a16="http://schemas.microsoft.com/office/drawing/2014/main" id="{DFE3BB92-9F0A-8572-27C4-82B0CF0294C7}"/>
                </a:ext>
              </a:extLst>
            </p:cNvPr>
            <p:cNvSpPr txBox="1"/>
            <p:nvPr/>
          </p:nvSpPr>
          <p:spPr>
            <a:xfrm>
              <a:off x="6096000" y="4301540"/>
              <a:ext cx="2681649" cy="400110"/>
            </a:xfrm>
            <a:prstGeom prst="rect">
              <a:avLst/>
            </a:prstGeom>
            <a:noFill/>
          </p:spPr>
          <p:txBody>
            <a:bodyPr wrap="square" rtlCol="0">
              <a:spAutoFit/>
            </a:bodyPr>
            <a:lstStyle/>
            <a:p>
              <a:pPr marL="171450" indent="-171450">
                <a:buFont typeface="Arial" panose="020B0604020202020204" pitchFamily="34" charset="0"/>
                <a:buChar char="•"/>
              </a:pPr>
              <a:r>
                <a:rPr lang="fr-FR" sz="1000" dirty="0">
                  <a:latin typeface="Abadi Extra Light" panose="020B0204020104020204" pitchFamily="34" charset="0"/>
                </a:rPr>
                <a:t>Modélisation de référentiel des usages de l’eau dans le bâtiment</a:t>
              </a:r>
              <a:endParaRPr lang="fr-FR" sz="1000" dirty="0"/>
            </a:p>
          </p:txBody>
        </p:sp>
        <p:pic>
          <p:nvPicPr>
            <p:cNvPr id="2050" name="Picture 2" descr="Inies, les données environnementales et sanitaires de référence pour le  bâtiment et la RE2020 - Inies">
              <a:extLst>
                <a:ext uri="{FF2B5EF4-FFF2-40B4-BE49-F238E27FC236}">
                  <a16:creationId xmlns:a16="http://schemas.microsoft.com/office/drawing/2014/main" id="{7F795251-DD42-F709-24DF-89F28CFE93F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32987" y="3740891"/>
              <a:ext cx="628668" cy="332883"/>
            </a:xfrm>
            <a:prstGeom prst="rect">
              <a:avLst/>
            </a:prstGeom>
            <a:noFill/>
            <a:extLst>
              <a:ext uri="{909E8E84-426E-40DD-AFC4-6F175D3DCCD1}">
                <a14:hiddenFill xmlns:a14="http://schemas.microsoft.com/office/drawing/2010/main">
                  <a:solidFill>
                    <a:srgbClr val="FFFFFF"/>
                  </a:solidFill>
                </a14:hiddenFill>
              </a:ext>
            </a:extLst>
          </p:spPr>
        </p:pic>
        <p:sp>
          <p:nvSpPr>
            <p:cNvPr id="27" name="ZoneTexte 26">
              <a:extLst>
                <a:ext uri="{FF2B5EF4-FFF2-40B4-BE49-F238E27FC236}">
                  <a16:creationId xmlns:a16="http://schemas.microsoft.com/office/drawing/2014/main" id="{FEA74D8F-C5B2-9D56-E94C-B5F91D6A9AB9}"/>
                </a:ext>
              </a:extLst>
            </p:cNvPr>
            <p:cNvSpPr txBox="1"/>
            <p:nvPr/>
          </p:nvSpPr>
          <p:spPr>
            <a:xfrm>
              <a:off x="6096000" y="4629060"/>
              <a:ext cx="2770972" cy="400110"/>
            </a:xfrm>
            <a:prstGeom prst="rect">
              <a:avLst/>
            </a:prstGeom>
            <a:noFill/>
          </p:spPr>
          <p:txBody>
            <a:bodyPr wrap="square">
              <a:spAutoFit/>
            </a:bodyPr>
            <a:lstStyle/>
            <a:p>
              <a:pPr marL="171450" indent="-171450">
                <a:buFont typeface="Arial" panose="020B0604020202020204" pitchFamily="34" charset="0"/>
                <a:buChar char="•"/>
              </a:pPr>
              <a:r>
                <a:rPr lang="fr-FR" sz="1000" dirty="0">
                  <a:latin typeface="Abadi Extra Light" panose="020B0204020104020204" pitchFamily="34" charset="0"/>
                </a:rPr>
                <a:t>Production de </a:t>
              </a:r>
              <a:r>
                <a:rPr lang="fr-FR" sz="1000" b="1" dirty="0">
                  <a:latin typeface="Abadi Extra Light" panose="020B0204020104020204" pitchFamily="34" charset="0"/>
                </a:rPr>
                <a:t>données climatologiques futures</a:t>
              </a:r>
            </a:p>
          </p:txBody>
        </p:sp>
      </p:grpSp>
      <p:grpSp>
        <p:nvGrpSpPr>
          <p:cNvPr id="38" name="Groupe 37">
            <a:extLst>
              <a:ext uri="{FF2B5EF4-FFF2-40B4-BE49-F238E27FC236}">
                <a16:creationId xmlns:a16="http://schemas.microsoft.com/office/drawing/2014/main" id="{A7524528-284D-C64A-5A49-95AFC8032636}"/>
              </a:ext>
            </a:extLst>
          </p:cNvPr>
          <p:cNvGrpSpPr/>
          <p:nvPr/>
        </p:nvGrpSpPr>
        <p:grpSpPr>
          <a:xfrm>
            <a:off x="8799485" y="573796"/>
            <a:ext cx="2735975" cy="3360002"/>
            <a:chOff x="8627725" y="1403373"/>
            <a:chExt cx="2735975" cy="3360002"/>
          </a:xfrm>
        </p:grpSpPr>
        <p:grpSp>
          <p:nvGrpSpPr>
            <p:cNvPr id="39" name="Groupe 38">
              <a:extLst>
                <a:ext uri="{FF2B5EF4-FFF2-40B4-BE49-F238E27FC236}">
                  <a16:creationId xmlns:a16="http://schemas.microsoft.com/office/drawing/2014/main" id="{98365D74-5CA0-7390-2E92-533E398DEE35}"/>
                </a:ext>
              </a:extLst>
            </p:cNvPr>
            <p:cNvGrpSpPr/>
            <p:nvPr/>
          </p:nvGrpSpPr>
          <p:grpSpPr>
            <a:xfrm>
              <a:off x="8657378" y="1403373"/>
              <a:ext cx="2706322" cy="1404899"/>
              <a:chOff x="8700921" y="1534002"/>
              <a:chExt cx="2706322" cy="1404899"/>
            </a:xfrm>
          </p:grpSpPr>
          <p:grpSp>
            <p:nvGrpSpPr>
              <p:cNvPr id="49" name="Groupe 48">
                <a:extLst>
                  <a:ext uri="{FF2B5EF4-FFF2-40B4-BE49-F238E27FC236}">
                    <a16:creationId xmlns:a16="http://schemas.microsoft.com/office/drawing/2014/main" id="{6540319D-8606-F696-7FCB-291D0740C7BC}"/>
                  </a:ext>
                </a:extLst>
              </p:cNvPr>
              <p:cNvGrpSpPr/>
              <p:nvPr/>
            </p:nvGrpSpPr>
            <p:grpSpPr>
              <a:xfrm>
                <a:off x="8700921" y="1534002"/>
                <a:ext cx="2706322" cy="1404899"/>
                <a:chOff x="8700921" y="1534002"/>
                <a:chExt cx="2706322" cy="1404899"/>
              </a:xfrm>
            </p:grpSpPr>
            <p:pic>
              <p:nvPicPr>
                <p:cNvPr id="51" name="Image 50" descr="Une image contenant texte, capture d’écran, Police, Graphique&#10;&#10;Le contenu généré par l’IA peut être incorrect.">
                  <a:extLst>
                    <a:ext uri="{FF2B5EF4-FFF2-40B4-BE49-F238E27FC236}">
                      <a16:creationId xmlns:a16="http://schemas.microsoft.com/office/drawing/2014/main" id="{46980E98-8C2C-263E-9B51-2757AFB47E6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24831" y="1534002"/>
                  <a:ext cx="765018" cy="579291"/>
                </a:xfrm>
                <a:prstGeom prst="rect">
                  <a:avLst/>
                </a:prstGeom>
              </p:spPr>
            </p:pic>
            <p:sp>
              <p:nvSpPr>
                <p:cNvPr id="52" name="Rectangle : coins arrondis 51">
                  <a:extLst>
                    <a:ext uri="{FF2B5EF4-FFF2-40B4-BE49-F238E27FC236}">
                      <a16:creationId xmlns:a16="http://schemas.microsoft.com/office/drawing/2014/main" id="{F1CF908D-960B-52E8-9652-86C672738D4C}"/>
                    </a:ext>
                  </a:extLst>
                </p:cNvPr>
                <p:cNvSpPr/>
                <p:nvPr/>
              </p:nvSpPr>
              <p:spPr>
                <a:xfrm>
                  <a:off x="8700921" y="2552556"/>
                  <a:ext cx="2706322" cy="386345"/>
                </a:xfrm>
                <a:prstGeom prst="roundRect">
                  <a:avLst/>
                </a:prstGeom>
                <a:solidFill>
                  <a:schemeClr val="accent2">
                    <a:lumMod val="60000"/>
                    <a:lumOff val="40000"/>
                    <a:alpha val="45882"/>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fr-FR" sz="1100" dirty="0">
                      <a:solidFill>
                        <a:sysClr val="windowText" lastClr="000000"/>
                      </a:solidFill>
                      <a:latin typeface="Abadi Extra Light" panose="020B0204020104020204" pitchFamily="34" charset="0"/>
                    </a:rPr>
                    <a:t>Garant de la cohérence de l’outil avec les pratiques de ses membres </a:t>
                  </a:r>
                </a:p>
              </p:txBody>
            </p:sp>
          </p:grpSp>
          <p:sp>
            <p:nvSpPr>
              <p:cNvPr id="50" name="ZoneTexte 49">
                <a:extLst>
                  <a:ext uri="{FF2B5EF4-FFF2-40B4-BE49-F238E27FC236}">
                    <a16:creationId xmlns:a16="http://schemas.microsoft.com/office/drawing/2014/main" id="{9805D565-06D2-835B-843E-14AC364FC885}"/>
                  </a:ext>
                </a:extLst>
              </p:cNvPr>
              <p:cNvSpPr txBox="1"/>
              <p:nvPr/>
            </p:nvSpPr>
            <p:spPr>
              <a:xfrm>
                <a:off x="9231145" y="2175833"/>
                <a:ext cx="1471401" cy="276999"/>
              </a:xfrm>
              <a:prstGeom prst="rect">
                <a:avLst/>
              </a:prstGeom>
              <a:noFill/>
            </p:spPr>
            <p:txBody>
              <a:bodyPr wrap="square" rtlCol="0">
                <a:spAutoFit/>
              </a:bodyPr>
              <a:lstStyle/>
              <a:p>
                <a:pPr algn="ctr"/>
                <a:r>
                  <a:rPr lang="fr-FR" sz="1200">
                    <a:solidFill>
                      <a:schemeClr val="bg1"/>
                    </a:solidFill>
                    <a:effectLst>
                      <a:outerShdw blurRad="38100" dist="38100" dir="2700000" algn="tl">
                        <a:srgbClr val="000000">
                          <a:alpha val="43137"/>
                        </a:srgbClr>
                      </a:outerShdw>
                    </a:effectLst>
                    <a:highlight>
                      <a:srgbClr val="808080"/>
                    </a:highlight>
                    <a:latin typeface="Abadi Extra Light" panose="020B0204020104020204" pitchFamily="34" charset="0"/>
                  </a:rPr>
                  <a:t>  CONTRIBUTEUR </a:t>
                </a:r>
                <a:r>
                  <a:rPr lang="fr-FR" sz="1200">
                    <a:solidFill>
                      <a:schemeClr val="bg1">
                        <a:lumMod val="50000"/>
                      </a:schemeClr>
                    </a:solidFill>
                    <a:effectLst>
                      <a:outerShdw blurRad="38100" dist="38100" dir="2700000" algn="tl">
                        <a:srgbClr val="000000">
                          <a:alpha val="43137"/>
                        </a:srgbClr>
                      </a:outerShdw>
                    </a:effectLst>
                    <a:highlight>
                      <a:srgbClr val="808080"/>
                    </a:highlight>
                    <a:latin typeface="Abadi Extra Light" panose="020B0204020104020204" pitchFamily="34" charset="0"/>
                  </a:rPr>
                  <a:t>;</a:t>
                </a:r>
                <a:r>
                  <a:rPr lang="fr-FR" sz="1200">
                    <a:solidFill>
                      <a:schemeClr val="bg1"/>
                    </a:solidFill>
                    <a:effectLst>
                      <a:outerShdw blurRad="38100" dist="38100" dir="2700000" algn="tl">
                        <a:srgbClr val="000000">
                          <a:alpha val="43137"/>
                        </a:srgbClr>
                      </a:outerShdw>
                    </a:effectLst>
                    <a:highlight>
                      <a:srgbClr val="808080"/>
                    </a:highlight>
                    <a:latin typeface="Abadi Extra Light" panose="020B0204020104020204" pitchFamily="34" charset="0"/>
                  </a:rPr>
                  <a:t>  </a:t>
                </a:r>
              </a:p>
            </p:txBody>
          </p:sp>
        </p:grpSp>
        <p:sp>
          <p:nvSpPr>
            <p:cNvPr id="43" name="Rectangle 42">
              <a:extLst>
                <a:ext uri="{FF2B5EF4-FFF2-40B4-BE49-F238E27FC236}">
                  <a16:creationId xmlns:a16="http://schemas.microsoft.com/office/drawing/2014/main" id="{2954BBA0-6557-4A34-B8E6-C77C34EB00E0}"/>
                </a:ext>
              </a:extLst>
            </p:cNvPr>
            <p:cNvSpPr/>
            <p:nvPr/>
          </p:nvSpPr>
          <p:spPr>
            <a:xfrm rot="10800000" flipV="1">
              <a:off x="8657380" y="2947261"/>
              <a:ext cx="2706320" cy="386345"/>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100" b="1">
                  <a:latin typeface="Abadi Extra Light" panose="020B0204020104020204" pitchFamily="34" charset="0"/>
                </a:rPr>
                <a:t>Mobilisation d’un large réseau d’experts </a:t>
              </a:r>
              <a:br>
                <a:rPr lang="fr-FR" sz="1100" b="1">
                  <a:latin typeface="Abadi Extra Light" panose="020B0204020104020204" pitchFamily="34" charset="0"/>
                </a:rPr>
              </a:br>
              <a:r>
                <a:rPr lang="fr-FR" sz="1100" b="1">
                  <a:latin typeface="Abadi Extra Light" panose="020B0204020104020204" pitchFamily="34" charset="0"/>
                </a:rPr>
                <a:t>de la profession</a:t>
              </a:r>
            </a:p>
          </p:txBody>
        </p:sp>
        <p:sp>
          <p:nvSpPr>
            <p:cNvPr id="45" name="Rectangle 44">
              <a:extLst>
                <a:ext uri="{FF2B5EF4-FFF2-40B4-BE49-F238E27FC236}">
                  <a16:creationId xmlns:a16="http://schemas.microsoft.com/office/drawing/2014/main" id="{BD95ABE2-3723-3B28-7A1D-F029391C6EA9}"/>
                </a:ext>
              </a:extLst>
            </p:cNvPr>
            <p:cNvSpPr/>
            <p:nvPr/>
          </p:nvSpPr>
          <p:spPr>
            <a:xfrm rot="10800000" flipV="1">
              <a:off x="8657382" y="4377030"/>
              <a:ext cx="2706318" cy="386345"/>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dirty="0">
                  <a:latin typeface="Abadi Extra Light" panose="020B0204020104020204" pitchFamily="34" charset="0"/>
                </a:rPr>
                <a:t>Propriétaire et gestionnaire de la </a:t>
              </a:r>
              <a:br>
                <a:rPr lang="fr-FR" sz="1050" dirty="0">
                  <a:latin typeface="Abadi Extra Light" panose="020B0204020104020204" pitchFamily="34" charset="0"/>
                </a:rPr>
              </a:br>
              <a:r>
                <a:rPr lang="fr-FR" sz="1050" dirty="0">
                  <a:latin typeface="Abadi Extra Light" panose="020B0204020104020204" pitchFamily="34" charset="0"/>
                </a:rPr>
                <a:t>base de données INIES</a:t>
              </a:r>
            </a:p>
          </p:txBody>
        </p:sp>
        <p:pic>
          <p:nvPicPr>
            <p:cNvPr id="46" name="Image 45">
              <a:extLst>
                <a:ext uri="{FF2B5EF4-FFF2-40B4-BE49-F238E27FC236}">
                  <a16:creationId xmlns:a16="http://schemas.microsoft.com/office/drawing/2014/main" id="{1A574670-EFDD-1E95-4F40-813FC84834CC}"/>
                </a:ext>
              </a:extLst>
            </p:cNvPr>
            <p:cNvPicPr>
              <a:picLocks noChangeAspect="1"/>
            </p:cNvPicPr>
            <p:nvPr/>
          </p:nvPicPr>
          <p:blipFill>
            <a:blip r:embed="rId10"/>
            <a:stretch>
              <a:fillRect/>
            </a:stretch>
          </p:blipFill>
          <p:spPr>
            <a:xfrm>
              <a:off x="8627725" y="3365639"/>
              <a:ext cx="1150212" cy="338859"/>
            </a:xfrm>
            <a:prstGeom prst="rect">
              <a:avLst/>
            </a:prstGeom>
          </p:spPr>
        </p:pic>
        <p:pic>
          <p:nvPicPr>
            <p:cNvPr id="47" name="Image 46">
              <a:extLst>
                <a:ext uri="{FF2B5EF4-FFF2-40B4-BE49-F238E27FC236}">
                  <a16:creationId xmlns:a16="http://schemas.microsoft.com/office/drawing/2014/main" id="{10ED431E-30F4-F7E3-57E8-91F6C8F091B2}"/>
                </a:ext>
              </a:extLst>
            </p:cNvPr>
            <p:cNvPicPr>
              <a:picLocks noChangeAspect="1"/>
            </p:cNvPicPr>
            <p:nvPr/>
          </p:nvPicPr>
          <p:blipFill>
            <a:blip r:embed="rId11"/>
            <a:srcRect b="18270"/>
            <a:stretch/>
          </p:blipFill>
          <p:spPr>
            <a:xfrm>
              <a:off x="8657378" y="4071733"/>
              <a:ext cx="1662273" cy="183299"/>
            </a:xfrm>
            <a:prstGeom prst="rect">
              <a:avLst/>
            </a:prstGeom>
          </p:spPr>
        </p:pic>
        <p:pic>
          <p:nvPicPr>
            <p:cNvPr id="48" name="Image 47">
              <a:extLst>
                <a:ext uri="{FF2B5EF4-FFF2-40B4-BE49-F238E27FC236}">
                  <a16:creationId xmlns:a16="http://schemas.microsoft.com/office/drawing/2014/main" id="{CB5427D7-794A-C93F-56ED-A5EC467D7127}"/>
                </a:ext>
              </a:extLst>
            </p:cNvPr>
            <p:cNvPicPr>
              <a:picLocks noChangeAspect="1"/>
            </p:cNvPicPr>
            <p:nvPr/>
          </p:nvPicPr>
          <p:blipFill>
            <a:blip r:embed="rId12"/>
            <a:stretch>
              <a:fillRect/>
            </a:stretch>
          </p:blipFill>
          <p:spPr>
            <a:xfrm>
              <a:off x="9923302" y="3397470"/>
              <a:ext cx="1427389" cy="706221"/>
            </a:xfrm>
            <a:prstGeom prst="rect">
              <a:avLst/>
            </a:prstGeom>
          </p:spPr>
        </p:pic>
      </p:grpSp>
    </p:spTree>
    <p:extLst>
      <p:ext uri="{BB962C8B-B14F-4D97-AF65-F5344CB8AC3E}">
        <p14:creationId xmlns:p14="http://schemas.microsoft.com/office/powerpoint/2010/main" val="401798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6"/>
                                        </p:tgtEl>
                                        <p:attrNameLst>
                                          <p:attrName>style.visibility</p:attrName>
                                        </p:attrNameLst>
                                      </p:cBhvr>
                                      <p:to>
                                        <p:strVal val="visible"/>
                                      </p:to>
                                    </p:set>
                                    <p:animEffect transition="in" filter="fade">
                                      <p:cBhvr>
                                        <p:cTn id="12" dur="500"/>
                                        <p:tgtEl>
                                          <p:spTgt spid="1046"/>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10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6" grpId="0" animBg="1"/>
      <p:bldP spid="10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D1C84-5EED-3CD5-E877-B120DDA32501}"/>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09987D78-D6E1-7424-A952-65251D1527DD}"/>
              </a:ext>
            </a:extLst>
          </p:cNvPr>
          <p:cNvSpPr>
            <a:spLocks noGrp="1"/>
          </p:cNvSpPr>
          <p:nvPr>
            <p:ph type="title"/>
          </p:nvPr>
        </p:nvSpPr>
        <p:spPr>
          <a:xfrm>
            <a:off x="1049176" y="380468"/>
            <a:ext cx="9669624" cy="463286"/>
          </a:xfrm>
        </p:spPr>
        <p:txBody>
          <a:bodyPr vert="horz" lIns="91440" tIns="45720" rIns="91440" bIns="45720" rtlCol="0" anchor="ctr">
            <a:normAutofit/>
          </a:bodyPr>
          <a:lstStyle/>
          <a:p>
            <a:r>
              <a:rPr lang="fr-FR" sz="2000" b="1">
                <a:latin typeface="Abadi Extra Light" panose="020B0204020104020204" pitchFamily="34" charset="0"/>
              </a:rPr>
              <a:t>Tâche 1.3 : </a:t>
            </a:r>
            <a:r>
              <a:rPr lang="fr-FR" sz="2000" b="1"/>
              <a:t>Analyse critique et utilisation des fiches FDES</a:t>
            </a:r>
          </a:p>
        </p:txBody>
      </p:sp>
      <p:pic>
        <p:nvPicPr>
          <p:cNvPr id="3" name="Picture 2" descr="FDES – Fiche de Déclaration Environnementale et Sanitaire">
            <a:extLst>
              <a:ext uri="{FF2B5EF4-FFF2-40B4-BE49-F238E27FC236}">
                <a16:creationId xmlns:a16="http://schemas.microsoft.com/office/drawing/2014/main" id="{DDA913E4-9A9E-2548-DE6C-33BAAA9FF3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1821" y="1606886"/>
            <a:ext cx="2475709" cy="34435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62D3E9AE-44B3-CDF2-38DC-C3A428116D92}"/>
              </a:ext>
            </a:extLst>
          </p:cNvPr>
          <p:cNvSpPr txBox="1"/>
          <p:nvPr/>
        </p:nvSpPr>
        <p:spPr>
          <a:xfrm>
            <a:off x="7973679" y="1606886"/>
            <a:ext cx="2946500" cy="261610"/>
          </a:xfrm>
          <a:prstGeom prst="rect">
            <a:avLst/>
          </a:prstGeom>
          <a:solidFill>
            <a:srgbClr val="FF3300">
              <a:alpha val="30196"/>
            </a:srgbClr>
          </a:solidFill>
        </p:spPr>
        <p:txBody>
          <a:bodyPr wrap="square">
            <a:spAutoFit/>
          </a:bodyPr>
          <a:lstStyle/>
          <a:p>
            <a:pPr algn="ctr"/>
            <a:r>
              <a:rPr lang="fr-FR" sz="1100">
                <a:latin typeface="Abadi Extra Light" panose="020B0204020104020204" pitchFamily="34" charset="0"/>
              </a:rPr>
              <a:t>Proposition de mises à jour des fiches FDES</a:t>
            </a:r>
          </a:p>
        </p:txBody>
      </p:sp>
      <p:sp>
        <p:nvSpPr>
          <p:cNvPr id="17" name="ZoneTexte 16">
            <a:extLst>
              <a:ext uri="{FF2B5EF4-FFF2-40B4-BE49-F238E27FC236}">
                <a16:creationId xmlns:a16="http://schemas.microsoft.com/office/drawing/2014/main" id="{B09F4428-0239-F589-7551-B9C1CBAFB3ED}"/>
              </a:ext>
            </a:extLst>
          </p:cNvPr>
          <p:cNvSpPr txBox="1"/>
          <p:nvPr/>
        </p:nvSpPr>
        <p:spPr>
          <a:xfrm>
            <a:off x="4552749" y="4083742"/>
            <a:ext cx="6519287" cy="738664"/>
          </a:xfrm>
          <a:prstGeom prst="rect">
            <a:avLst/>
          </a:prstGeom>
          <a:noFill/>
        </p:spPr>
        <p:txBody>
          <a:bodyPr wrap="square" rtlCol="0">
            <a:spAutoFit/>
          </a:bodyPr>
          <a:lstStyle/>
          <a:p>
            <a:r>
              <a:rPr lang="fr-FR" sz="1400">
                <a:latin typeface="Abadi Extra Light" panose="020B0204020104020204" pitchFamily="34" charset="0"/>
              </a:rPr>
              <a:t>Sans modifier directement les FDES, </a:t>
            </a:r>
            <a:r>
              <a:rPr lang="fr-FR" sz="1400" err="1">
                <a:latin typeface="Abadi Extra Light" panose="020B0204020104020204" pitchFamily="34" charset="0"/>
              </a:rPr>
              <a:t>Aqua’Print</a:t>
            </a:r>
            <a:r>
              <a:rPr lang="fr-FR" sz="1400">
                <a:latin typeface="Abadi Extra Light" panose="020B0204020104020204" pitchFamily="34" charset="0"/>
              </a:rPr>
              <a:t> jouera un rôle</a:t>
            </a:r>
            <a:r>
              <a:rPr lang="fr-FR" sz="1400" b="1">
                <a:latin typeface="Abadi Extra Light" panose="020B0204020104020204" pitchFamily="34" charset="0"/>
              </a:rPr>
              <a:t> de catalyseur de retour d’expérience</a:t>
            </a:r>
            <a:r>
              <a:rPr lang="fr-FR" sz="1400">
                <a:latin typeface="Abadi Extra Light" panose="020B0204020104020204" pitchFamily="34" charset="0"/>
              </a:rPr>
              <a:t>, en appui aux démarches de fiabilisation et de normalisation futures du volet « eau » dans l’analyse du cycle de vie des bâtiments.</a:t>
            </a:r>
          </a:p>
        </p:txBody>
      </p:sp>
      <p:sp>
        <p:nvSpPr>
          <p:cNvPr id="18" name="Signe de multiplication 17">
            <a:extLst>
              <a:ext uri="{FF2B5EF4-FFF2-40B4-BE49-F238E27FC236}">
                <a16:creationId xmlns:a16="http://schemas.microsoft.com/office/drawing/2014/main" id="{8823A360-40C2-6753-A065-7D9A02AA4B24}"/>
              </a:ext>
            </a:extLst>
          </p:cNvPr>
          <p:cNvSpPr/>
          <p:nvPr/>
        </p:nvSpPr>
        <p:spPr>
          <a:xfrm>
            <a:off x="7697895" y="1737691"/>
            <a:ext cx="551568" cy="600164"/>
          </a:xfrm>
          <a:prstGeom prst="mathMultiply">
            <a:avLst/>
          </a:prstGeom>
          <a:solidFill>
            <a:srgbClr val="FF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2C788BFC-5C3B-D2DC-322E-E99637C853BD}"/>
              </a:ext>
            </a:extLst>
          </p:cNvPr>
          <p:cNvSpPr txBox="1"/>
          <p:nvPr/>
        </p:nvSpPr>
        <p:spPr>
          <a:xfrm>
            <a:off x="4622750" y="2237751"/>
            <a:ext cx="2946500" cy="600164"/>
          </a:xfrm>
          <a:prstGeom prst="rect">
            <a:avLst/>
          </a:prstGeom>
          <a:solidFill>
            <a:srgbClr val="92D050">
              <a:alpha val="30196"/>
            </a:srgbClr>
          </a:solidFill>
        </p:spPr>
        <p:txBody>
          <a:bodyPr wrap="square">
            <a:spAutoFit/>
          </a:bodyPr>
          <a:lstStyle/>
          <a:p>
            <a:pPr algn="ctr"/>
            <a:r>
              <a:rPr lang="fr-FR" sz="1100">
                <a:latin typeface="Abadi Extra Light" panose="020B0204020104020204" pitchFamily="34" charset="0"/>
              </a:rPr>
              <a:t>Mise en évidence des carences constatées via le travail de collecte et consolidation des données</a:t>
            </a:r>
            <a:br>
              <a:rPr lang="fr-FR" sz="1100">
                <a:latin typeface="Abadi Extra Light" panose="020B0204020104020204" pitchFamily="34" charset="0"/>
              </a:rPr>
            </a:br>
            <a:r>
              <a:rPr lang="fr-FR" sz="1100">
                <a:latin typeface="Abadi Extra Light" panose="020B0204020104020204" pitchFamily="34" charset="0"/>
              </a:rPr>
              <a:t> (Lot 2)</a:t>
            </a:r>
          </a:p>
        </p:txBody>
      </p:sp>
      <p:sp>
        <p:nvSpPr>
          <p:cNvPr id="5" name="ZoneTexte 4">
            <a:extLst>
              <a:ext uri="{FF2B5EF4-FFF2-40B4-BE49-F238E27FC236}">
                <a16:creationId xmlns:a16="http://schemas.microsoft.com/office/drawing/2014/main" id="{8908DBF9-CDE1-F586-485B-4E9B71BE3766}"/>
              </a:ext>
            </a:extLst>
          </p:cNvPr>
          <p:cNvSpPr txBox="1"/>
          <p:nvPr/>
        </p:nvSpPr>
        <p:spPr>
          <a:xfrm>
            <a:off x="4622750" y="1606886"/>
            <a:ext cx="2946500" cy="430887"/>
          </a:xfrm>
          <a:prstGeom prst="rect">
            <a:avLst/>
          </a:prstGeom>
          <a:solidFill>
            <a:srgbClr val="92D050">
              <a:alpha val="30196"/>
            </a:srgbClr>
          </a:solidFill>
        </p:spPr>
        <p:txBody>
          <a:bodyPr wrap="square">
            <a:spAutoFit/>
          </a:bodyPr>
          <a:lstStyle/>
          <a:p>
            <a:pPr algn="ctr"/>
            <a:r>
              <a:rPr lang="fr-FR" sz="1100">
                <a:latin typeface="Abadi Extra Light" panose="020B0204020104020204" pitchFamily="34" charset="0"/>
              </a:rPr>
              <a:t>Une veille sur leur mise à jour et intégration de ces dernières dans les bases de données de l’outil</a:t>
            </a:r>
          </a:p>
        </p:txBody>
      </p:sp>
      <p:pic>
        <p:nvPicPr>
          <p:cNvPr id="7" name="Graphique 6" descr="Coche avec un remplissage uni">
            <a:extLst>
              <a:ext uri="{FF2B5EF4-FFF2-40B4-BE49-F238E27FC236}">
                <a16:creationId xmlns:a16="http://schemas.microsoft.com/office/drawing/2014/main" id="{EF2AFA6B-5D68-992C-4B64-0D81A21301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71517" y="2654005"/>
            <a:ext cx="470169" cy="513423"/>
          </a:xfrm>
          <a:prstGeom prst="rect">
            <a:avLst/>
          </a:prstGeom>
        </p:spPr>
      </p:pic>
    </p:spTree>
    <p:extLst>
      <p:ext uri="{BB962C8B-B14F-4D97-AF65-F5344CB8AC3E}">
        <p14:creationId xmlns:p14="http://schemas.microsoft.com/office/powerpoint/2010/main" val="16354104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50C10875-4132-E860-FA4E-98FA88ED450C}"/>
              </a:ext>
            </a:extLst>
          </p:cNvPr>
          <p:cNvSpPr txBox="1"/>
          <p:nvPr/>
        </p:nvSpPr>
        <p:spPr>
          <a:xfrm>
            <a:off x="1038224" y="393829"/>
            <a:ext cx="10734675" cy="369332"/>
          </a:xfrm>
          <a:prstGeom prst="rect">
            <a:avLst/>
          </a:prstGeom>
          <a:noFill/>
        </p:spPr>
        <p:txBody>
          <a:bodyPr wrap="square">
            <a:spAutoFit/>
          </a:bodyPr>
          <a:lstStyle/>
          <a:p>
            <a:r>
              <a:rPr lang="fr-FR" b="1" dirty="0">
                <a:latin typeface="Abadi Extra Light" panose="020B0204020104020204" pitchFamily="34" charset="0"/>
              </a:rPr>
              <a:t>Tâche 2.4 : Energie Lien entre conception et phase d’exploitation</a:t>
            </a:r>
            <a:endParaRPr lang="fr-FR" sz="1800" b="1" dirty="0">
              <a:latin typeface="Abadi Extra Light" panose="020B0204020104020204" pitchFamily="34" charset="0"/>
            </a:endParaRPr>
          </a:p>
        </p:txBody>
      </p:sp>
      <p:pic>
        <p:nvPicPr>
          <p:cNvPr id="3" name="Image 2">
            <a:extLst>
              <a:ext uri="{FF2B5EF4-FFF2-40B4-BE49-F238E27FC236}">
                <a16:creationId xmlns:a16="http://schemas.microsoft.com/office/drawing/2014/main" id="{2B437FD5-5DD8-2C80-B0FB-6ED5C9AA3680}"/>
              </a:ext>
            </a:extLst>
          </p:cNvPr>
          <p:cNvPicPr>
            <a:picLocks noChangeAspect="1"/>
          </p:cNvPicPr>
          <p:nvPr/>
        </p:nvPicPr>
        <p:blipFill>
          <a:blip r:embed="rId2"/>
          <a:stretch>
            <a:fillRect/>
          </a:stretch>
        </p:blipFill>
        <p:spPr>
          <a:xfrm>
            <a:off x="8071772" y="1012954"/>
            <a:ext cx="3131635" cy="4632210"/>
          </a:xfrm>
          <a:prstGeom prst="rect">
            <a:avLst/>
          </a:prstGeom>
        </p:spPr>
      </p:pic>
      <p:sp>
        <p:nvSpPr>
          <p:cNvPr id="5" name="ZoneTexte 4">
            <a:extLst>
              <a:ext uri="{FF2B5EF4-FFF2-40B4-BE49-F238E27FC236}">
                <a16:creationId xmlns:a16="http://schemas.microsoft.com/office/drawing/2014/main" id="{75FF77BE-B32E-D4E0-84D1-38E42EF43052}"/>
              </a:ext>
            </a:extLst>
          </p:cNvPr>
          <p:cNvSpPr txBox="1"/>
          <p:nvPr/>
        </p:nvSpPr>
        <p:spPr>
          <a:xfrm>
            <a:off x="596754" y="1157333"/>
            <a:ext cx="6410437" cy="4893647"/>
          </a:xfrm>
          <a:prstGeom prst="rect">
            <a:avLst/>
          </a:prstGeom>
          <a:noFill/>
        </p:spPr>
        <p:txBody>
          <a:bodyPr wrap="square">
            <a:spAutoFit/>
          </a:bodyPr>
          <a:lstStyle/>
          <a:p>
            <a:r>
              <a:rPr lang="fr-FR" sz="1200" b="1" dirty="0">
                <a:latin typeface="Abadi Extra Light" panose="020B0204020104020204" pitchFamily="34" charset="0"/>
              </a:rPr>
              <a:t>Lien conception / exploitation intégré</a:t>
            </a:r>
            <a:r>
              <a:rPr lang="fr-FR" sz="1200" dirty="0">
                <a:latin typeface="Abadi Extra Light" panose="020B0204020104020204" pitchFamily="34" charset="0"/>
              </a:rPr>
              <a:t> : Analyse croisée des scénarios de consommation énergétique et des choix constructifs (y compris les solutions passives).</a:t>
            </a:r>
          </a:p>
          <a:p>
            <a:pPr>
              <a:buFont typeface="Arial" panose="020B0604020202020204" pitchFamily="34" charset="0"/>
              <a:buChar char="•"/>
            </a:pPr>
            <a:endParaRPr lang="fr-FR" sz="1200" dirty="0">
              <a:latin typeface="Abadi Extra Light" panose="020B0204020104020204" pitchFamily="34" charset="0"/>
            </a:endParaRPr>
          </a:p>
          <a:p>
            <a:r>
              <a:rPr lang="fr-FR" sz="1200" b="1" dirty="0">
                <a:latin typeface="Abadi Extra Light" panose="020B0204020104020204" pitchFamily="34" charset="0"/>
              </a:rPr>
              <a:t>Scénarios de consommation</a:t>
            </a:r>
            <a:r>
              <a:rPr lang="fr-FR" sz="1200" dirty="0">
                <a:latin typeface="Abadi Extra Light" panose="020B0204020104020204" pitchFamily="34" charset="0"/>
              </a:rPr>
              <a:t> :</a:t>
            </a:r>
          </a:p>
          <a:p>
            <a:pPr marL="285750" indent="-285750">
              <a:buFont typeface="Arial" panose="020B0604020202020204" pitchFamily="34" charset="0"/>
              <a:buChar char="•"/>
            </a:pPr>
            <a:r>
              <a:rPr lang="fr-FR" sz="1200" dirty="0">
                <a:latin typeface="Abadi Extra Light" panose="020B0204020104020204" pitchFamily="34" charset="0"/>
              </a:rPr>
              <a:t>Basés sur des </a:t>
            </a:r>
            <a:r>
              <a:rPr lang="fr-FR" sz="1200" b="1" dirty="0">
                <a:latin typeface="Abadi Extra Light" panose="020B0204020104020204" pitchFamily="34" charset="0"/>
              </a:rPr>
              <a:t>typologies de bâtiments</a:t>
            </a:r>
            <a:r>
              <a:rPr lang="fr-FR" sz="1200" dirty="0">
                <a:latin typeface="Abadi Extra Light" panose="020B0204020104020204" pitchFamily="34" charset="0"/>
              </a:rPr>
              <a:t> et les </a:t>
            </a:r>
            <a:r>
              <a:rPr lang="fr-FR" sz="1200" b="1" dirty="0">
                <a:latin typeface="Abadi Extra Light" panose="020B0204020104020204" pitchFamily="34" charset="0"/>
              </a:rPr>
              <a:t>conditions climatiques locales</a:t>
            </a:r>
            <a:r>
              <a:rPr lang="fr-FR" sz="1200" dirty="0">
                <a:latin typeface="Abadi Extra Light" panose="020B0204020104020204" pitchFamily="34" charset="0"/>
              </a:rPr>
              <a:t> (via DJU chaud/froid).</a:t>
            </a:r>
          </a:p>
          <a:p>
            <a:pPr marL="285750" indent="-285750">
              <a:buFont typeface="Arial" panose="020B0604020202020204" pitchFamily="34" charset="0"/>
              <a:buChar char="•"/>
            </a:pPr>
            <a:r>
              <a:rPr lang="fr-FR" sz="1200" dirty="0">
                <a:latin typeface="Abadi Extra Light" panose="020B0204020104020204" pitchFamily="34" charset="0"/>
              </a:rPr>
              <a:t>Intègrent les choix de conception : performance de l’enveloppe, stratégie bioclimatique, systèmes énergétiques (PAC, réseau de chaleur, autoconsommation...).</a:t>
            </a:r>
          </a:p>
          <a:p>
            <a:endParaRPr lang="fr-FR" sz="1200" b="1" dirty="0">
              <a:latin typeface="Abadi Extra Light" panose="020B0204020104020204" pitchFamily="34" charset="0"/>
            </a:endParaRPr>
          </a:p>
          <a:p>
            <a:r>
              <a:rPr lang="fr-FR" sz="1200" b="1" dirty="0">
                <a:latin typeface="Abadi Extra Light" panose="020B0204020104020204" pitchFamily="34" charset="0"/>
              </a:rPr>
              <a:t>Influence sur la phase d’exploitation</a:t>
            </a:r>
            <a:r>
              <a:rPr lang="fr-FR" sz="1200" dirty="0">
                <a:latin typeface="Abadi Extra Light" panose="020B0204020104020204" pitchFamily="34" charset="0"/>
              </a:rPr>
              <a:t> :</a:t>
            </a:r>
          </a:p>
          <a:p>
            <a:pPr marL="285750" indent="-285750">
              <a:buFont typeface="Arial" panose="020B0604020202020204" pitchFamily="34" charset="0"/>
              <a:buChar char="•"/>
            </a:pPr>
            <a:r>
              <a:rPr lang="fr-FR" sz="1200" dirty="0">
                <a:latin typeface="Abadi Extra Light" panose="020B0204020104020204" pitchFamily="34" charset="0"/>
              </a:rPr>
              <a:t>Les choix en conception influencent directement la </a:t>
            </a:r>
            <a:r>
              <a:rPr lang="fr-FR" sz="1200" b="1" dirty="0">
                <a:latin typeface="Abadi Extra Light" panose="020B0204020104020204" pitchFamily="34" charset="0"/>
              </a:rPr>
              <a:t>consommation d’énergie</a:t>
            </a:r>
            <a:r>
              <a:rPr lang="fr-FR" sz="1200" dirty="0">
                <a:latin typeface="Abadi Extra Light" panose="020B0204020104020204" pitchFamily="34" charset="0"/>
              </a:rPr>
              <a:t> et donc </a:t>
            </a:r>
            <a:r>
              <a:rPr lang="fr-FR" sz="1200" b="1" dirty="0">
                <a:latin typeface="Abadi Extra Light" panose="020B0204020104020204" pitchFamily="34" charset="0"/>
              </a:rPr>
              <a:t>l’empreinte en eau indirecte</a:t>
            </a:r>
            <a:r>
              <a:rPr lang="fr-FR" sz="1200" dirty="0">
                <a:latin typeface="Abadi Extra Light" panose="020B0204020104020204" pitchFamily="34" charset="0"/>
              </a:rPr>
              <a:t> (par kWh consommé).</a:t>
            </a:r>
          </a:p>
          <a:p>
            <a:pPr marL="285750" indent="-285750">
              <a:buFont typeface="Arial" panose="020B0604020202020204" pitchFamily="34" charset="0"/>
              <a:buChar char="•"/>
            </a:pPr>
            <a:r>
              <a:rPr lang="fr-FR" sz="1200" dirty="0">
                <a:latin typeface="Abadi Extra Light" panose="020B0204020104020204" pitchFamily="34" charset="0"/>
              </a:rPr>
              <a:t>Ils modifient également l’</a:t>
            </a:r>
            <a:r>
              <a:rPr lang="fr-FR" sz="1200" b="1" dirty="0">
                <a:latin typeface="Abadi Extra Light" panose="020B0204020104020204" pitchFamily="34" charset="0"/>
              </a:rPr>
              <a:t>empreinte eau des produits de construction</a:t>
            </a:r>
            <a:r>
              <a:rPr lang="fr-FR" sz="1200" dirty="0">
                <a:latin typeface="Abadi Extra Light" panose="020B0204020104020204" pitchFamily="34" charset="0"/>
              </a:rPr>
              <a:t> (cf. tâche 2.2).</a:t>
            </a:r>
          </a:p>
          <a:p>
            <a:endParaRPr lang="fr-FR" sz="1200" b="1" dirty="0">
              <a:latin typeface="Abadi Extra Light" panose="020B0204020104020204" pitchFamily="34" charset="0"/>
            </a:endParaRPr>
          </a:p>
          <a:p>
            <a:r>
              <a:rPr lang="fr-FR" sz="1200" b="1" dirty="0">
                <a:latin typeface="Abadi Extra Light" panose="020B0204020104020204" pitchFamily="34" charset="0"/>
              </a:rPr>
              <a:t>Modes constructifs</a:t>
            </a:r>
            <a:r>
              <a:rPr lang="fr-FR" sz="1200" dirty="0">
                <a:latin typeface="Abadi Extra Light" panose="020B0204020104020204" pitchFamily="34" charset="0"/>
              </a:rPr>
              <a:t> :</a:t>
            </a:r>
          </a:p>
          <a:p>
            <a:pPr marL="285750" indent="-285750">
              <a:buFont typeface="Arial" panose="020B0604020202020204" pitchFamily="34" charset="0"/>
              <a:buChar char="•"/>
            </a:pPr>
            <a:r>
              <a:rPr lang="fr-FR" sz="1200" dirty="0">
                <a:latin typeface="Abadi Extra Light" panose="020B0204020104020204" pitchFamily="34" charset="0"/>
              </a:rPr>
              <a:t>Pris en compte pour leur </a:t>
            </a:r>
            <a:r>
              <a:rPr lang="fr-FR" sz="1200" b="1" dirty="0">
                <a:latin typeface="Abadi Extra Light" panose="020B0204020104020204" pitchFamily="34" charset="0"/>
              </a:rPr>
              <a:t>impact environnemental direct</a:t>
            </a:r>
            <a:r>
              <a:rPr lang="fr-FR" sz="1200" dirty="0">
                <a:latin typeface="Abadi Extra Light" panose="020B0204020104020204" pitchFamily="34" charset="0"/>
              </a:rPr>
              <a:t> (via données matériaux/systèmes).</a:t>
            </a:r>
          </a:p>
          <a:p>
            <a:pPr marL="285750" indent="-285750">
              <a:buFont typeface="Arial" panose="020B0604020202020204" pitchFamily="34" charset="0"/>
              <a:buChar char="•"/>
            </a:pPr>
            <a:r>
              <a:rPr lang="fr-FR" sz="1200" dirty="0">
                <a:latin typeface="Abadi Extra Light" panose="020B0204020104020204" pitchFamily="34" charset="0"/>
              </a:rPr>
              <a:t>Également analysés pour leur </a:t>
            </a:r>
            <a:r>
              <a:rPr lang="fr-FR" sz="1200" b="1" dirty="0">
                <a:latin typeface="Abadi Extra Light" panose="020B0204020104020204" pitchFamily="34" charset="0"/>
              </a:rPr>
              <a:t>influence sur les consommations en exploitation</a:t>
            </a:r>
            <a:r>
              <a:rPr lang="fr-FR" sz="1200" dirty="0">
                <a:latin typeface="Abadi Extra Light" panose="020B0204020104020204" pitchFamily="34" charset="0"/>
              </a:rPr>
              <a:t>.</a:t>
            </a:r>
          </a:p>
          <a:p>
            <a:endParaRPr lang="fr-FR" sz="1200" dirty="0">
              <a:latin typeface="Abadi Extra Light" panose="020B0204020104020204" pitchFamily="34" charset="0"/>
            </a:endParaRPr>
          </a:p>
          <a:p>
            <a:r>
              <a:rPr lang="fr-FR" sz="1200" b="1" dirty="0">
                <a:latin typeface="Abadi Extra Light" panose="020B0204020104020204" pitchFamily="34" charset="0"/>
              </a:rPr>
              <a:t>Méthodologie</a:t>
            </a:r>
            <a:r>
              <a:rPr lang="fr-FR" sz="1200" dirty="0">
                <a:latin typeface="Abadi Extra Light" panose="020B0204020104020204" pitchFamily="34" charset="0"/>
              </a:rPr>
              <a:t> :</a:t>
            </a:r>
          </a:p>
          <a:p>
            <a:pPr marL="285750" indent="-285750">
              <a:buFont typeface="Arial" panose="020B0604020202020204" pitchFamily="34" charset="0"/>
              <a:buChar char="•"/>
            </a:pPr>
            <a:r>
              <a:rPr lang="fr-FR" sz="1200" dirty="0">
                <a:latin typeface="Abadi Extra Light" panose="020B0204020104020204" pitchFamily="34" charset="0"/>
              </a:rPr>
              <a:t>Reprise et adaptation des travaux de </a:t>
            </a:r>
            <a:r>
              <a:rPr lang="fr-FR" sz="1200" b="1" dirty="0">
                <a:latin typeface="Abadi Extra Light" panose="020B0204020104020204" pitchFamily="34" charset="0"/>
              </a:rPr>
              <a:t>Décarbone+ rénovation</a:t>
            </a:r>
            <a:r>
              <a:rPr lang="fr-FR" sz="1200" dirty="0">
                <a:latin typeface="Abadi Extra Light" panose="020B0204020104020204" pitchFamily="34" charset="0"/>
              </a:rPr>
              <a:t>.</a:t>
            </a:r>
          </a:p>
          <a:p>
            <a:pPr marL="285750" indent="-285750">
              <a:buFont typeface="Arial" panose="020B0604020202020204" pitchFamily="34" charset="0"/>
              <a:buChar char="•"/>
            </a:pPr>
            <a:r>
              <a:rPr lang="fr-FR" sz="1200" dirty="0">
                <a:latin typeface="Abadi Extra Light" panose="020B0204020104020204" pitchFamily="34" charset="0"/>
              </a:rPr>
              <a:t>Possibilité de </a:t>
            </a:r>
            <a:r>
              <a:rPr lang="fr-FR" sz="1200" b="1" dirty="0">
                <a:latin typeface="Abadi Extra Light" panose="020B0204020104020204" pitchFamily="34" charset="0"/>
              </a:rPr>
              <a:t>calibrage typologique</a:t>
            </a:r>
            <a:r>
              <a:rPr lang="fr-FR" sz="1200" dirty="0">
                <a:latin typeface="Abadi Extra Light" panose="020B0204020104020204" pitchFamily="34" charset="0"/>
              </a:rPr>
              <a:t> des consommations et ajustements selon la conception.</a:t>
            </a:r>
          </a:p>
          <a:p>
            <a:pPr marL="285750" indent="-285750">
              <a:buFont typeface="Arial" panose="020B0604020202020204" pitchFamily="34" charset="0"/>
              <a:buChar char="•"/>
            </a:pPr>
            <a:r>
              <a:rPr lang="fr-FR" sz="1200" dirty="0">
                <a:latin typeface="Abadi Extra Light" panose="020B0204020104020204" pitchFamily="34" charset="0"/>
              </a:rPr>
              <a:t>Prise en compte des </a:t>
            </a:r>
            <a:r>
              <a:rPr lang="fr-FR" sz="1200" b="1" dirty="0">
                <a:latin typeface="Abadi Extra Light" panose="020B0204020104020204" pitchFamily="34" charset="0"/>
              </a:rPr>
              <a:t>solutions passives dès le niveau Esquisse</a:t>
            </a:r>
            <a:r>
              <a:rPr lang="fr-FR" sz="1200" dirty="0">
                <a:latin typeface="Abadi Extra Light" panose="020B0204020104020204" pitchFamily="34" charset="0"/>
              </a:rPr>
              <a:t> pour évaluer leurs bénéfices sur les consommations évitées et leur impact eau indirect.</a:t>
            </a:r>
          </a:p>
          <a:p>
            <a:endParaRPr lang="fr-FR" sz="1200" dirty="0">
              <a:latin typeface="Abadi Extra Light" panose="020B0204020104020204" pitchFamily="34" charset="0"/>
            </a:endParaRPr>
          </a:p>
          <a:p>
            <a:r>
              <a:rPr lang="fr-FR" sz="1200" b="1" dirty="0">
                <a:latin typeface="Abadi Extra Light" panose="020B0204020104020204" pitchFamily="34" charset="0"/>
              </a:rPr>
              <a:t>Finalité de la démarche</a:t>
            </a:r>
            <a:r>
              <a:rPr lang="fr-FR" sz="1200" dirty="0">
                <a:latin typeface="Abadi Extra Light" panose="020B0204020104020204" pitchFamily="34" charset="0"/>
              </a:rPr>
              <a:t> :</a:t>
            </a:r>
          </a:p>
          <a:p>
            <a:pPr marL="285750" indent="-285750">
              <a:buFont typeface="Arial" panose="020B0604020202020204" pitchFamily="34" charset="0"/>
              <a:buChar char="•"/>
            </a:pPr>
            <a:r>
              <a:rPr lang="fr-FR" sz="1200" b="1" dirty="0">
                <a:latin typeface="Abadi Extra Light" panose="020B0204020104020204" pitchFamily="34" charset="0"/>
              </a:rPr>
              <a:t>Optimisation croisée</a:t>
            </a:r>
            <a:r>
              <a:rPr lang="fr-FR" sz="1200" dirty="0">
                <a:latin typeface="Abadi Extra Light" panose="020B0204020104020204" pitchFamily="34" charset="0"/>
              </a:rPr>
              <a:t> des consommations énergétiques, des produits de construction et de leur impact en eau.</a:t>
            </a:r>
          </a:p>
        </p:txBody>
      </p:sp>
      <p:sp>
        <p:nvSpPr>
          <p:cNvPr id="6" name="ZoneTexte 5">
            <a:extLst>
              <a:ext uri="{FF2B5EF4-FFF2-40B4-BE49-F238E27FC236}">
                <a16:creationId xmlns:a16="http://schemas.microsoft.com/office/drawing/2014/main" id="{1A0E29D3-3193-5CC0-8095-F566E3A9FD55}"/>
              </a:ext>
            </a:extLst>
          </p:cNvPr>
          <p:cNvSpPr txBox="1"/>
          <p:nvPr/>
        </p:nvSpPr>
        <p:spPr>
          <a:xfrm>
            <a:off x="8122574" y="2907236"/>
            <a:ext cx="869027" cy="230832"/>
          </a:xfrm>
          <a:prstGeom prst="rect">
            <a:avLst/>
          </a:prstGeom>
          <a:solidFill>
            <a:srgbClr val="FAFAFA"/>
          </a:solidFill>
        </p:spPr>
        <p:txBody>
          <a:bodyPr wrap="square" rtlCol="0">
            <a:spAutoFit/>
          </a:bodyPr>
          <a:lstStyle/>
          <a:p>
            <a:r>
              <a:rPr lang="fr-FR" sz="850">
                <a:solidFill>
                  <a:srgbClr val="3E434A"/>
                </a:solidFill>
              </a:rPr>
              <a:t>Froid actif :</a:t>
            </a:r>
          </a:p>
        </p:txBody>
      </p:sp>
      <p:sp>
        <p:nvSpPr>
          <p:cNvPr id="8" name="ZoneTexte 7">
            <a:extLst>
              <a:ext uri="{FF2B5EF4-FFF2-40B4-BE49-F238E27FC236}">
                <a16:creationId xmlns:a16="http://schemas.microsoft.com/office/drawing/2014/main" id="{3438B720-1DED-D816-1B11-34DA041068DE}"/>
              </a:ext>
            </a:extLst>
          </p:cNvPr>
          <p:cNvSpPr txBox="1"/>
          <p:nvPr/>
        </p:nvSpPr>
        <p:spPr>
          <a:xfrm>
            <a:off x="8139507" y="3076570"/>
            <a:ext cx="3455739" cy="353943"/>
          </a:xfrm>
          <a:prstGeom prst="rect">
            <a:avLst/>
          </a:prstGeom>
          <a:solidFill>
            <a:srgbClr val="FAFAFA"/>
          </a:solidFill>
        </p:spPr>
        <p:txBody>
          <a:bodyPr wrap="square" rtlCol="0">
            <a:spAutoFit/>
          </a:bodyPr>
          <a:lstStyle/>
          <a:p>
            <a:r>
              <a:rPr lang="fr-FR" sz="850">
                <a:solidFill>
                  <a:srgbClr val="C00000"/>
                </a:solidFill>
              </a:rPr>
              <a:t>Possibilité de saisir des scénarios sobres (consigne, rafraichissement, stratégie bioclimatique…)</a:t>
            </a:r>
          </a:p>
        </p:txBody>
      </p:sp>
    </p:spTree>
    <p:extLst>
      <p:ext uri="{BB962C8B-B14F-4D97-AF65-F5344CB8AC3E}">
        <p14:creationId xmlns:p14="http://schemas.microsoft.com/office/powerpoint/2010/main" val="2064804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80963-B42B-3195-A7D3-54256E1C8B2D}"/>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852E7672-7824-955A-0AD1-63B2043682EF}"/>
              </a:ext>
            </a:extLst>
          </p:cNvPr>
          <p:cNvSpPr>
            <a:spLocks noGrp="1"/>
          </p:cNvSpPr>
          <p:nvPr>
            <p:ph type="title"/>
          </p:nvPr>
        </p:nvSpPr>
        <p:spPr>
          <a:xfrm>
            <a:off x="1049176" y="380468"/>
            <a:ext cx="9669624" cy="463286"/>
          </a:xfrm>
        </p:spPr>
        <p:txBody>
          <a:bodyPr vert="horz" lIns="91440" tIns="45720" rIns="91440" bIns="45720" rtlCol="0" anchor="ctr">
            <a:normAutofit/>
          </a:bodyPr>
          <a:lstStyle/>
          <a:p>
            <a:r>
              <a:rPr lang="fr-FR" sz="2000" b="1"/>
              <a:t>Données sur la localisation et la temporalité</a:t>
            </a:r>
          </a:p>
        </p:txBody>
      </p:sp>
      <p:sp>
        <p:nvSpPr>
          <p:cNvPr id="5" name="ZoneTexte 4">
            <a:extLst>
              <a:ext uri="{FF2B5EF4-FFF2-40B4-BE49-F238E27FC236}">
                <a16:creationId xmlns:a16="http://schemas.microsoft.com/office/drawing/2014/main" id="{2B70D537-EE24-CDA2-3A62-5186A7302EF1}"/>
              </a:ext>
            </a:extLst>
          </p:cNvPr>
          <p:cNvSpPr txBox="1"/>
          <p:nvPr/>
        </p:nvSpPr>
        <p:spPr>
          <a:xfrm>
            <a:off x="3614057" y="1438810"/>
            <a:ext cx="4817674" cy="584775"/>
          </a:xfrm>
          <a:prstGeom prst="rect">
            <a:avLst/>
          </a:prstGeom>
          <a:solidFill>
            <a:schemeClr val="accent3">
              <a:lumMod val="20000"/>
              <a:lumOff val="80000"/>
            </a:schemeClr>
          </a:solidFill>
        </p:spPr>
        <p:txBody>
          <a:bodyPr wrap="square">
            <a:spAutoFit/>
          </a:bodyPr>
          <a:lstStyle/>
          <a:p>
            <a:pPr algn="ctr"/>
            <a:r>
              <a:rPr lang="fr-FR" sz="1600" dirty="0">
                <a:latin typeface="Abadi Extra Light" panose="020B0204020104020204" pitchFamily="34" charset="0"/>
              </a:rPr>
              <a:t>Sur l’interface de l’outil, l’utilisateur entre la </a:t>
            </a:r>
            <a:r>
              <a:rPr lang="fr-FR" sz="1600" b="1" dirty="0">
                <a:latin typeface="Abadi Extra Light" panose="020B0204020104020204" pitchFamily="34" charset="0"/>
              </a:rPr>
              <a:t>localisation de son projet, la typologie du bâtiment</a:t>
            </a:r>
          </a:p>
        </p:txBody>
      </p:sp>
      <p:sp>
        <p:nvSpPr>
          <p:cNvPr id="8" name="ZoneTexte 7">
            <a:extLst>
              <a:ext uri="{FF2B5EF4-FFF2-40B4-BE49-F238E27FC236}">
                <a16:creationId xmlns:a16="http://schemas.microsoft.com/office/drawing/2014/main" id="{E703CD2E-BC57-0E8C-AD66-4E40663F2975}"/>
              </a:ext>
            </a:extLst>
          </p:cNvPr>
          <p:cNvSpPr txBox="1"/>
          <p:nvPr/>
        </p:nvSpPr>
        <p:spPr>
          <a:xfrm>
            <a:off x="549455" y="3398256"/>
            <a:ext cx="2305915" cy="461665"/>
          </a:xfrm>
          <a:prstGeom prst="rect">
            <a:avLst/>
          </a:prstGeom>
          <a:noFill/>
          <a:ln>
            <a:solidFill>
              <a:schemeClr val="tx1">
                <a:lumMod val="50000"/>
                <a:lumOff val="50000"/>
              </a:schemeClr>
            </a:solidFill>
          </a:ln>
        </p:spPr>
        <p:txBody>
          <a:bodyPr wrap="square">
            <a:spAutoFit/>
          </a:bodyPr>
          <a:lstStyle/>
          <a:p>
            <a:pPr algn="ctr"/>
            <a:r>
              <a:rPr lang="fr-FR" sz="1200">
                <a:latin typeface="Abadi Extra Light" panose="020B0204020104020204" pitchFamily="34" charset="0"/>
              </a:rPr>
              <a:t>Base de données climatiques  (CSTB  Météo-France)</a:t>
            </a:r>
          </a:p>
        </p:txBody>
      </p:sp>
      <p:sp>
        <p:nvSpPr>
          <p:cNvPr id="12" name="Rectangle : coins arrondis 11">
            <a:extLst>
              <a:ext uri="{FF2B5EF4-FFF2-40B4-BE49-F238E27FC236}">
                <a16:creationId xmlns:a16="http://schemas.microsoft.com/office/drawing/2014/main" id="{8836FA11-78B5-22AB-C463-B141931D0AE0}"/>
              </a:ext>
            </a:extLst>
          </p:cNvPr>
          <p:cNvSpPr/>
          <p:nvPr/>
        </p:nvSpPr>
        <p:spPr>
          <a:xfrm>
            <a:off x="2002090" y="2661504"/>
            <a:ext cx="1419228" cy="426853"/>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a:solidFill>
                  <a:schemeClr val="tx1"/>
                </a:solidFill>
                <a:latin typeface="Abadi Extra Light" panose="020B0204020104020204" pitchFamily="34" charset="0"/>
              </a:rPr>
              <a:t>Localisation</a:t>
            </a:r>
          </a:p>
        </p:txBody>
      </p:sp>
      <p:sp>
        <p:nvSpPr>
          <p:cNvPr id="13" name="ZoneTexte 12">
            <a:extLst>
              <a:ext uri="{FF2B5EF4-FFF2-40B4-BE49-F238E27FC236}">
                <a16:creationId xmlns:a16="http://schemas.microsoft.com/office/drawing/2014/main" id="{FD0B8259-AF87-929B-862F-E4D89745F0AF}"/>
              </a:ext>
            </a:extLst>
          </p:cNvPr>
          <p:cNvSpPr txBox="1"/>
          <p:nvPr/>
        </p:nvSpPr>
        <p:spPr>
          <a:xfrm>
            <a:off x="3075682" y="3398257"/>
            <a:ext cx="2305915" cy="461665"/>
          </a:xfrm>
          <a:prstGeom prst="rect">
            <a:avLst/>
          </a:prstGeom>
          <a:noFill/>
          <a:ln>
            <a:solidFill>
              <a:schemeClr val="tx1">
                <a:lumMod val="50000"/>
                <a:lumOff val="50000"/>
              </a:schemeClr>
            </a:solidFill>
          </a:ln>
        </p:spPr>
        <p:txBody>
          <a:bodyPr wrap="square">
            <a:spAutoFit/>
          </a:bodyPr>
          <a:lstStyle/>
          <a:p>
            <a:pPr algn="ctr"/>
            <a:r>
              <a:rPr lang="fr-FR" sz="1200" dirty="0">
                <a:latin typeface="Abadi Extra Light" panose="020B0204020104020204" pitchFamily="34" charset="0"/>
              </a:rPr>
              <a:t>Prise en compte du stress hydrique (Modèle AWARE)</a:t>
            </a:r>
          </a:p>
        </p:txBody>
      </p:sp>
      <p:sp>
        <p:nvSpPr>
          <p:cNvPr id="15" name="Rectangle : coins arrondis 14">
            <a:extLst>
              <a:ext uri="{FF2B5EF4-FFF2-40B4-BE49-F238E27FC236}">
                <a16:creationId xmlns:a16="http://schemas.microsoft.com/office/drawing/2014/main" id="{DFBCD24D-8C9B-000A-D587-E492941702C9}"/>
              </a:ext>
            </a:extLst>
          </p:cNvPr>
          <p:cNvSpPr/>
          <p:nvPr/>
        </p:nvSpPr>
        <p:spPr>
          <a:xfrm>
            <a:off x="8770682" y="2661503"/>
            <a:ext cx="1419228" cy="426853"/>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a:solidFill>
                  <a:schemeClr val="tx1"/>
                </a:solidFill>
                <a:latin typeface="Abadi Extra Light" panose="020B0204020104020204" pitchFamily="34" charset="0"/>
              </a:rPr>
              <a:t>Temporalité</a:t>
            </a:r>
          </a:p>
        </p:txBody>
      </p:sp>
      <p:sp>
        <p:nvSpPr>
          <p:cNvPr id="16" name="ZoneTexte 15">
            <a:extLst>
              <a:ext uri="{FF2B5EF4-FFF2-40B4-BE49-F238E27FC236}">
                <a16:creationId xmlns:a16="http://schemas.microsoft.com/office/drawing/2014/main" id="{1AC928A1-300C-4535-99CA-AF8FEE594239}"/>
              </a:ext>
            </a:extLst>
          </p:cNvPr>
          <p:cNvSpPr txBox="1"/>
          <p:nvPr/>
        </p:nvSpPr>
        <p:spPr>
          <a:xfrm>
            <a:off x="5558529" y="3398257"/>
            <a:ext cx="2503752" cy="646331"/>
          </a:xfrm>
          <a:prstGeom prst="rect">
            <a:avLst/>
          </a:prstGeom>
          <a:noFill/>
          <a:ln>
            <a:solidFill>
              <a:schemeClr val="tx1">
                <a:lumMod val="50000"/>
                <a:lumOff val="50000"/>
              </a:schemeClr>
            </a:solidFill>
          </a:ln>
        </p:spPr>
        <p:txBody>
          <a:bodyPr wrap="square">
            <a:spAutoFit/>
          </a:bodyPr>
          <a:lstStyle/>
          <a:p>
            <a:pPr algn="ctr"/>
            <a:r>
              <a:rPr lang="fr-FR" sz="1200" dirty="0">
                <a:latin typeface="Abadi Extra Light" panose="020B0204020104020204" pitchFamily="34" charset="0"/>
              </a:rPr>
              <a:t>Période d’occupation </a:t>
            </a:r>
            <a:br>
              <a:rPr lang="fr-FR" sz="1200" dirty="0">
                <a:latin typeface="Abadi Extra Light" panose="020B0204020104020204" pitchFamily="34" charset="0"/>
              </a:rPr>
            </a:br>
            <a:r>
              <a:rPr lang="fr-FR" sz="1200" dirty="0">
                <a:latin typeface="Abadi Extra Light" panose="020B0204020104020204" pitchFamily="34" charset="0"/>
              </a:rPr>
              <a:t>(année de production et </a:t>
            </a:r>
            <a:br>
              <a:rPr lang="fr-FR" sz="1200" dirty="0">
                <a:latin typeface="Abadi Extra Light" panose="020B0204020104020204" pitchFamily="34" charset="0"/>
              </a:rPr>
            </a:br>
            <a:r>
              <a:rPr lang="fr-FR" sz="1200" dirty="0">
                <a:latin typeface="Abadi Extra Light" panose="020B0204020104020204" pitchFamily="34" charset="0"/>
              </a:rPr>
              <a:t>durée de vie)</a:t>
            </a:r>
          </a:p>
        </p:txBody>
      </p:sp>
      <p:sp>
        <p:nvSpPr>
          <p:cNvPr id="17" name="ZoneTexte 16">
            <a:extLst>
              <a:ext uri="{FF2B5EF4-FFF2-40B4-BE49-F238E27FC236}">
                <a16:creationId xmlns:a16="http://schemas.microsoft.com/office/drawing/2014/main" id="{D466F89D-302D-62A6-B0DD-2BCF190FB022}"/>
              </a:ext>
            </a:extLst>
          </p:cNvPr>
          <p:cNvSpPr txBox="1"/>
          <p:nvPr/>
        </p:nvSpPr>
        <p:spPr>
          <a:xfrm>
            <a:off x="8239213" y="3398257"/>
            <a:ext cx="3031322" cy="646331"/>
          </a:xfrm>
          <a:prstGeom prst="rect">
            <a:avLst/>
          </a:prstGeom>
          <a:noFill/>
          <a:ln>
            <a:solidFill>
              <a:schemeClr val="tx1">
                <a:lumMod val="50000"/>
                <a:lumOff val="50000"/>
              </a:schemeClr>
            </a:solidFill>
          </a:ln>
        </p:spPr>
        <p:txBody>
          <a:bodyPr wrap="square">
            <a:spAutoFit/>
          </a:bodyPr>
          <a:lstStyle/>
          <a:p>
            <a:pPr algn="ctr"/>
            <a:r>
              <a:rPr lang="fr-FR" sz="1200">
                <a:latin typeface="Abadi Extra Light" panose="020B0204020104020204" pitchFamily="34" charset="0"/>
              </a:rPr>
              <a:t>Données des FDES </a:t>
            </a:r>
            <a:br>
              <a:rPr lang="fr-FR" sz="1200">
                <a:latin typeface="Abadi Extra Light" panose="020B0204020104020204" pitchFamily="34" charset="0"/>
              </a:rPr>
            </a:br>
            <a:r>
              <a:rPr lang="fr-FR" sz="1200">
                <a:latin typeface="Abadi Extra Light" panose="020B0204020104020204" pitchFamily="34" charset="0"/>
              </a:rPr>
              <a:t>(durée de vie des matériaux, prise en compte difficile des variations saisonnières)</a:t>
            </a:r>
          </a:p>
        </p:txBody>
      </p:sp>
      <p:sp>
        <p:nvSpPr>
          <p:cNvPr id="20" name="Parenthèse fermante 19">
            <a:extLst>
              <a:ext uri="{FF2B5EF4-FFF2-40B4-BE49-F238E27FC236}">
                <a16:creationId xmlns:a16="http://schemas.microsoft.com/office/drawing/2014/main" id="{2FAAAD8F-32A6-A7E3-9DBC-995567165B6C}"/>
              </a:ext>
            </a:extLst>
          </p:cNvPr>
          <p:cNvSpPr/>
          <p:nvPr/>
        </p:nvSpPr>
        <p:spPr>
          <a:xfrm rot="16200000">
            <a:off x="5936835" y="-945949"/>
            <a:ext cx="284675" cy="6802247"/>
          </a:xfrm>
          <a:prstGeom prst="rightBracket">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FR" sz="1600"/>
          </a:p>
        </p:txBody>
      </p:sp>
      <p:sp>
        <p:nvSpPr>
          <p:cNvPr id="10" name="ZoneTexte 9">
            <a:extLst>
              <a:ext uri="{FF2B5EF4-FFF2-40B4-BE49-F238E27FC236}">
                <a16:creationId xmlns:a16="http://schemas.microsoft.com/office/drawing/2014/main" id="{56B53E90-C19D-BD8E-1121-D96D7F4E05F9}"/>
              </a:ext>
            </a:extLst>
          </p:cNvPr>
          <p:cNvSpPr txBox="1"/>
          <p:nvPr/>
        </p:nvSpPr>
        <p:spPr>
          <a:xfrm>
            <a:off x="567605" y="3968130"/>
            <a:ext cx="2305915" cy="2123658"/>
          </a:xfrm>
          <a:prstGeom prst="rect">
            <a:avLst/>
          </a:prstGeom>
          <a:solidFill>
            <a:schemeClr val="bg1">
              <a:lumMod val="95000"/>
            </a:schemeClr>
          </a:solidFill>
          <a:ln>
            <a:noFill/>
          </a:ln>
        </p:spPr>
        <p:txBody>
          <a:bodyPr wrap="square">
            <a:spAutoFit/>
          </a:bodyPr>
          <a:lstStyle>
            <a:defPPr>
              <a:defRPr lang="fr-FR"/>
            </a:defPPr>
            <a:lvl1pPr algn="ctr">
              <a:defRPr sz="1200">
                <a:latin typeface="Abadi Extra Light" panose="020B0204020104020204" pitchFamily="34" charset="0"/>
              </a:defRPr>
            </a:lvl1pPr>
          </a:lstStyle>
          <a:p>
            <a:r>
              <a:rPr lang="fr-FR"/>
              <a:t>Issues des données SYNOP de Météo-France et du CSTB.</a:t>
            </a:r>
          </a:p>
          <a:p>
            <a:endParaRPr lang="fr-FR"/>
          </a:p>
          <a:p>
            <a:r>
              <a:rPr lang="fr-FR"/>
              <a:t>Permettent d’intégrer la variabilité saisonnière et annuelle.</a:t>
            </a:r>
          </a:p>
          <a:p>
            <a:endParaRPr lang="fr-FR"/>
          </a:p>
          <a:p>
            <a:r>
              <a:rPr lang="fr-FR"/>
              <a:t>Utilisées pour caractériser les flux d’eau liés au bâtiment (pluie, évaporation, humidité…).</a:t>
            </a:r>
          </a:p>
          <a:p>
            <a:endParaRPr lang="fr-FR"/>
          </a:p>
          <a:p>
            <a:endParaRPr lang="fr-FR"/>
          </a:p>
        </p:txBody>
      </p:sp>
      <p:sp>
        <p:nvSpPr>
          <p:cNvPr id="11" name="ZoneTexte 10">
            <a:extLst>
              <a:ext uri="{FF2B5EF4-FFF2-40B4-BE49-F238E27FC236}">
                <a16:creationId xmlns:a16="http://schemas.microsoft.com/office/drawing/2014/main" id="{51D72F15-7AC3-1896-3197-CB77952BE47B}"/>
              </a:ext>
            </a:extLst>
          </p:cNvPr>
          <p:cNvSpPr txBox="1"/>
          <p:nvPr/>
        </p:nvSpPr>
        <p:spPr>
          <a:xfrm>
            <a:off x="3063067" y="3991592"/>
            <a:ext cx="2305915" cy="2123658"/>
          </a:xfrm>
          <a:prstGeom prst="rect">
            <a:avLst/>
          </a:prstGeom>
          <a:solidFill>
            <a:schemeClr val="bg1">
              <a:lumMod val="95000"/>
            </a:schemeClr>
          </a:solidFill>
          <a:ln>
            <a:noFill/>
          </a:ln>
        </p:spPr>
        <p:txBody>
          <a:bodyPr wrap="square">
            <a:spAutoFit/>
          </a:bodyPr>
          <a:lstStyle>
            <a:defPPr>
              <a:defRPr lang="fr-FR"/>
            </a:defPPr>
            <a:lvl1pPr algn="ctr">
              <a:defRPr sz="1200">
                <a:latin typeface="Abadi Extra Light" panose="020B0204020104020204" pitchFamily="34" charset="0"/>
              </a:defRPr>
            </a:lvl1pPr>
          </a:lstStyle>
          <a:p>
            <a:r>
              <a:rPr lang="fr-FR" dirty="0"/>
              <a:t>Modèle AWARE porté par l’initiative internationale WULCA. </a:t>
            </a:r>
          </a:p>
          <a:p>
            <a:endParaRPr lang="fr-FR" dirty="0"/>
          </a:p>
          <a:p>
            <a:r>
              <a:rPr lang="fr-FR" dirty="0"/>
              <a:t>Décrivent le potentiel de privation d’eau selon les territoires.</a:t>
            </a:r>
          </a:p>
          <a:p>
            <a:endParaRPr lang="fr-FR" dirty="0"/>
          </a:p>
          <a:p>
            <a:r>
              <a:rPr lang="fr-FR" dirty="0"/>
              <a:t>Résolution spatiale suffisante pour saisir les contrastes régionaux (ex. : Marseille vs Nantes vs Strasbourg).</a:t>
            </a:r>
          </a:p>
          <a:p>
            <a:endParaRPr lang="fr-FR" dirty="0"/>
          </a:p>
        </p:txBody>
      </p:sp>
      <p:sp>
        <p:nvSpPr>
          <p:cNvPr id="18" name="ZoneTexte 17">
            <a:extLst>
              <a:ext uri="{FF2B5EF4-FFF2-40B4-BE49-F238E27FC236}">
                <a16:creationId xmlns:a16="http://schemas.microsoft.com/office/drawing/2014/main" id="{A79C1A8F-C573-2F8F-479E-EAABF27A0C81}"/>
              </a:ext>
            </a:extLst>
          </p:cNvPr>
          <p:cNvSpPr txBox="1"/>
          <p:nvPr/>
        </p:nvSpPr>
        <p:spPr>
          <a:xfrm>
            <a:off x="5558529" y="4144026"/>
            <a:ext cx="2503752" cy="830997"/>
          </a:xfrm>
          <a:prstGeom prst="rect">
            <a:avLst/>
          </a:prstGeom>
          <a:solidFill>
            <a:schemeClr val="bg1">
              <a:lumMod val="95000"/>
            </a:schemeClr>
          </a:solidFill>
          <a:ln>
            <a:noFill/>
          </a:ln>
        </p:spPr>
        <p:txBody>
          <a:bodyPr wrap="square">
            <a:spAutoFit/>
          </a:bodyPr>
          <a:lstStyle>
            <a:defPPr>
              <a:defRPr lang="fr-FR"/>
            </a:defPPr>
            <a:lvl1pPr algn="ctr">
              <a:defRPr sz="1200">
                <a:latin typeface="Abadi Extra Light" panose="020B0204020104020204" pitchFamily="34" charset="0"/>
              </a:defRPr>
            </a:lvl1pPr>
          </a:lstStyle>
          <a:p>
            <a:r>
              <a:rPr lang="fr-FR" dirty="0"/>
              <a:t>Saisie de la temporalité du chantier.</a:t>
            </a:r>
          </a:p>
          <a:p>
            <a:endParaRPr lang="fr-FR" dirty="0"/>
          </a:p>
          <a:p>
            <a:endParaRPr lang="fr-FR" dirty="0"/>
          </a:p>
          <a:p>
            <a:r>
              <a:rPr lang="fr-FR" dirty="0"/>
              <a:t>Résultats décomposables par phase.</a:t>
            </a:r>
          </a:p>
        </p:txBody>
      </p:sp>
      <p:sp>
        <p:nvSpPr>
          <p:cNvPr id="19" name="ZoneTexte 18">
            <a:extLst>
              <a:ext uri="{FF2B5EF4-FFF2-40B4-BE49-F238E27FC236}">
                <a16:creationId xmlns:a16="http://schemas.microsoft.com/office/drawing/2014/main" id="{4D9E3E76-AA2D-52F1-EAE8-C769520E9CED}"/>
              </a:ext>
            </a:extLst>
          </p:cNvPr>
          <p:cNvSpPr txBox="1"/>
          <p:nvPr/>
        </p:nvSpPr>
        <p:spPr>
          <a:xfrm>
            <a:off x="8215047" y="4138262"/>
            <a:ext cx="3055487" cy="646331"/>
          </a:xfrm>
          <a:prstGeom prst="rect">
            <a:avLst/>
          </a:prstGeom>
          <a:solidFill>
            <a:schemeClr val="bg1">
              <a:lumMod val="95000"/>
            </a:schemeClr>
          </a:solidFill>
          <a:ln>
            <a:noFill/>
          </a:ln>
        </p:spPr>
        <p:txBody>
          <a:bodyPr wrap="square">
            <a:spAutoFit/>
          </a:bodyPr>
          <a:lstStyle>
            <a:defPPr>
              <a:defRPr lang="fr-FR"/>
            </a:defPPr>
            <a:lvl1pPr algn="ctr">
              <a:defRPr sz="1200">
                <a:latin typeface="Abadi Extra Light" panose="020B0204020104020204" pitchFamily="34" charset="0"/>
              </a:defRPr>
            </a:lvl1pPr>
          </a:lstStyle>
          <a:p>
            <a:r>
              <a:rPr lang="fr-FR"/>
              <a:t>Utilisation possible des taux de remplacement et des distances d’approvisionnement moyennes..</a:t>
            </a:r>
          </a:p>
        </p:txBody>
      </p:sp>
    </p:spTree>
    <p:extLst>
      <p:ext uri="{BB962C8B-B14F-4D97-AF65-F5344CB8AC3E}">
        <p14:creationId xmlns:p14="http://schemas.microsoft.com/office/powerpoint/2010/main" val="3871128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4A117-D777-D5E7-4E1F-A688D955833E}"/>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7177D5F-35A0-A2EC-903F-B76F8D37B2E1}"/>
              </a:ext>
            </a:extLst>
          </p:cNvPr>
          <p:cNvSpPr>
            <a:spLocks noGrp="1"/>
          </p:cNvSpPr>
          <p:nvPr>
            <p:ph type="title"/>
          </p:nvPr>
        </p:nvSpPr>
        <p:spPr>
          <a:xfrm>
            <a:off x="838200" y="2725719"/>
            <a:ext cx="10515600" cy="463286"/>
          </a:xfrm>
        </p:spPr>
        <p:txBody>
          <a:bodyPr>
            <a:noAutofit/>
          </a:bodyPr>
          <a:lstStyle/>
          <a:p>
            <a:pPr algn="ctr"/>
            <a:r>
              <a:rPr lang="fr-FR" sz="2000"/>
              <a:t>Annexes </a:t>
            </a:r>
            <a:br>
              <a:rPr lang="fr-FR" sz="2000"/>
            </a:br>
            <a:br>
              <a:rPr lang="fr-FR" sz="2000"/>
            </a:br>
            <a:r>
              <a:rPr lang="fr-FR" sz="2000"/>
              <a:t>Questions sur l’organisation du consortium</a:t>
            </a:r>
          </a:p>
        </p:txBody>
      </p:sp>
    </p:spTree>
    <p:extLst>
      <p:ext uri="{BB962C8B-B14F-4D97-AF65-F5344CB8AC3E}">
        <p14:creationId xmlns:p14="http://schemas.microsoft.com/office/powerpoint/2010/main" val="26453604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4EF39-6EDF-9346-1766-E749F1473853}"/>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23DC3602-94B6-A49F-B1E9-503A27BC0D5A}"/>
              </a:ext>
            </a:extLst>
          </p:cNvPr>
          <p:cNvSpPr>
            <a:spLocks noGrp="1"/>
          </p:cNvSpPr>
          <p:nvPr>
            <p:ph type="title"/>
          </p:nvPr>
        </p:nvSpPr>
        <p:spPr>
          <a:xfrm>
            <a:off x="1046263" y="355068"/>
            <a:ext cx="10515600" cy="463286"/>
          </a:xfrm>
        </p:spPr>
        <p:txBody>
          <a:bodyPr>
            <a:normAutofit/>
          </a:bodyPr>
          <a:lstStyle/>
          <a:p>
            <a:r>
              <a:rPr lang="fr-FR" b="1"/>
              <a:t>Complémentarité et expériences antérieures </a:t>
            </a:r>
          </a:p>
        </p:txBody>
      </p:sp>
      <p:graphicFrame>
        <p:nvGraphicFramePr>
          <p:cNvPr id="2" name="Tableau 1">
            <a:extLst>
              <a:ext uri="{FF2B5EF4-FFF2-40B4-BE49-F238E27FC236}">
                <a16:creationId xmlns:a16="http://schemas.microsoft.com/office/drawing/2014/main" id="{53F9392A-4DD9-B33F-8C65-7CD720329B8A}"/>
              </a:ext>
            </a:extLst>
          </p:cNvPr>
          <p:cNvGraphicFramePr>
            <a:graphicFrameLocks noGrp="1"/>
          </p:cNvGraphicFramePr>
          <p:nvPr/>
        </p:nvGraphicFramePr>
        <p:xfrm>
          <a:off x="2431143" y="997021"/>
          <a:ext cx="7329714" cy="5063814"/>
        </p:xfrm>
        <a:graphic>
          <a:graphicData uri="http://schemas.openxmlformats.org/drawingml/2006/table">
            <a:tbl>
              <a:tblPr firstRow="1" firstCol="1">
                <a:tableStyleId>{5C22544A-7EE6-4342-B048-85BDC9FD1C3A}</a:tableStyleId>
              </a:tblPr>
              <a:tblGrid>
                <a:gridCol w="3410857">
                  <a:extLst>
                    <a:ext uri="{9D8B030D-6E8A-4147-A177-3AD203B41FA5}">
                      <a16:colId xmlns:a16="http://schemas.microsoft.com/office/drawing/2014/main" val="594316341"/>
                    </a:ext>
                  </a:extLst>
                </a:gridCol>
                <a:gridCol w="3918857">
                  <a:extLst>
                    <a:ext uri="{9D8B030D-6E8A-4147-A177-3AD203B41FA5}">
                      <a16:colId xmlns:a16="http://schemas.microsoft.com/office/drawing/2014/main" val="1677883002"/>
                    </a:ext>
                  </a:extLst>
                </a:gridCol>
              </a:tblGrid>
              <a:tr h="246182">
                <a:tc gridSpan="2">
                  <a:txBody>
                    <a:bodyPr/>
                    <a:lstStyle/>
                    <a:p>
                      <a:pPr algn="ctr">
                        <a:spcBef>
                          <a:spcPts val="600"/>
                        </a:spcBef>
                        <a:spcAft>
                          <a:spcPts val="600"/>
                        </a:spcAft>
                        <a:buNone/>
                      </a:pPr>
                      <a:r>
                        <a:rPr lang="fr-FR" sz="1600">
                          <a:effectLst/>
                          <a:latin typeface="Abadi Extra Light" panose="020B0204020104020204" pitchFamily="34" charset="0"/>
                        </a:rPr>
                        <a:t>Connaissances antérieures </a:t>
                      </a:r>
                      <a:endParaRPr lang="fr-FR" sz="1600">
                        <a:effectLst/>
                        <a:latin typeface="Abadi Extra Light" panose="020B0204020104020204" pitchFamily="34" charset="0"/>
                        <a:ea typeface="Times New Roman" panose="02020603050405020304" pitchFamily="18" charset="0"/>
                        <a:cs typeface="Times New Roman" panose="02020603050405020304" pitchFamily="18" charset="0"/>
                      </a:endParaRPr>
                    </a:p>
                  </a:txBody>
                  <a:tcPr marL="50860" marR="50860" marT="0" marB="0"/>
                </a:tc>
                <a:tc hMerge="1">
                  <a:txBody>
                    <a:bodyPr/>
                    <a:lstStyle/>
                    <a:p>
                      <a:endParaRPr lang="fr-FR"/>
                    </a:p>
                  </a:txBody>
                  <a:tcPr/>
                </a:tc>
                <a:extLst>
                  <a:ext uri="{0D108BD9-81ED-4DB2-BD59-A6C34878D82A}">
                    <a16:rowId xmlns:a16="http://schemas.microsoft.com/office/drawing/2014/main" val="2744616016"/>
                  </a:ext>
                </a:extLst>
              </a:tr>
              <a:tr h="245632">
                <a:tc>
                  <a:txBody>
                    <a:bodyPr/>
                    <a:lstStyle/>
                    <a:p>
                      <a:pPr algn="ctr">
                        <a:spcBef>
                          <a:spcPts val="600"/>
                        </a:spcBef>
                        <a:spcAft>
                          <a:spcPts val="600"/>
                        </a:spcAft>
                        <a:buNone/>
                      </a:pPr>
                      <a:r>
                        <a:rPr lang="fr-FR" sz="1200" b="1">
                          <a:effectLst/>
                          <a:latin typeface="Abadi Extra Light" panose="020B0204020104020204" pitchFamily="34" charset="0"/>
                        </a:rPr>
                        <a:t>AIA</a:t>
                      </a:r>
                      <a:endParaRPr lang="fr-FR" sz="1200" b="1">
                        <a:effectLst/>
                        <a:latin typeface="Abadi Extra Light" panose="020B0204020104020204" pitchFamily="34" charset="0"/>
                        <a:ea typeface="Times New Roman" panose="02020603050405020304" pitchFamily="18" charset="0"/>
                        <a:cs typeface="Times New Roman" panose="02020603050405020304" pitchFamily="18" charset="0"/>
                      </a:endParaRPr>
                    </a:p>
                  </a:txBody>
                  <a:tcPr marL="50860" marR="50860" marT="0" marB="0" anchor="ctr"/>
                </a:tc>
                <a:tc>
                  <a:txBody>
                    <a:bodyPr/>
                    <a:lstStyle/>
                    <a:p>
                      <a:pPr algn="ctr">
                        <a:spcBef>
                          <a:spcPts val="600"/>
                        </a:spcBef>
                        <a:spcAft>
                          <a:spcPts val="600"/>
                        </a:spcAft>
                        <a:buNone/>
                      </a:pPr>
                      <a:r>
                        <a:rPr lang="fr-FR" sz="1200" b="1">
                          <a:effectLst/>
                          <a:latin typeface="Abadi Extra Light" panose="020B0204020104020204" pitchFamily="34" charset="0"/>
                        </a:rPr>
                        <a:t>CSTB</a:t>
                      </a:r>
                      <a:endParaRPr lang="fr-FR" sz="1100" b="1">
                        <a:effectLst/>
                        <a:latin typeface="Abadi Extra Light" panose="020B0204020104020204" pitchFamily="34" charset="0"/>
                        <a:ea typeface="Times New Roman" panose="02020603050405020304" pitchFamily="18" charset="0"/>
                        <a:cs typeface="Times New Roman" panose="02020603050405020304" pitchFamily="18" charset="0"/>
                      </a:endParaRPr>
                    </a:p>
                  </a:txBody>
                  <a:tcPr marL="50860" marR="50860" marT="0" marB="0" anchor="ctr"/>
                </a:tc>
                <a:extLst>
                  <a:ext uri="{0D108BD9-81ED-4DB2-BD59-A6C34878D82A}">
                    <a16:rowId xmlns:a16="http://schemas.microsoft.com/office/drawing/2014/main" val="2914089003"/>
                  </a:ext>
                </a:extLst>
              </a:tr>
              <a:tr h="4372143">
                <a:tc>
                  <a:txBody>
                    <a:bodyPr/>
                    <a:lstStyle/>
                    <a:p>
                      <a:pPr algn="just">
                        <a:spcBef>
                          <a:spcPts val="600"/>
                        </a:spcBef>
                        <a:spcAft>
                          <a:spcPts val="600"/>
                        </a:spcAft>
                        <a:buNone/>
                      </a:pPr>
                      <a:r>
                        <a:rPr lang="fr-FR" sz="1100" b="0">
                          <a:effectLst/>
                          <a:latin typeface="Abadi Extra Light" panose="020B0204020104020204" pitchFamily="34" charset="0"/>
                        </a:rPr>
                        <a:t>Développement </a:t>
                      </a:r>
                      <a:r>
                        <a:rPr lang="fr-FR" sz="1100" b="1">
                          <a:solidFill>
                            <a:schemeClr val="bg1"/>
                          </a:solidFill>
                          <a:effectLst/>
                          <a:latin typeface="Abadi Extra Light" panose="020B0204020104020204" pitchFamily="34" charset="0"/>
                        </a:rPr>
                        <a:t>du logiciel </a:t>
                      </a:r>
                      <a:r>
                        <a:rPr lang="fr-FR" sz="1100" b="1" u="sng">
                          <a:solidFill>
                            <a:schemeClr val="bg1"/>
                          </a:solidFill>
                          <a:effectLst/>
                          <a:latin typeface="Abadi Extra Light" panose="020B0204020104020204" pitchFamily="34" charset="0"/>
                          <a:hlinkClick r:id="rId2">
                            <a:extLst>
                              <a:ext uri="{A12FA001-AC4F-418D-AE19-62706E023703}">
                                <ahyp:hlinkClr xmlns:ahyp="http://schemas.microsoft.com/office/drawing/2018/hyperlinkcolor" val="tx"/>
                              </a:ext>
                            </a:extLst>
                          </a:hlinkClick>
                        </a:rPr>
                        <a:t>Décarbone+</a:t>
                      </a:r>
                      <a:r>
                        <a:rPr lang="fr-FR" sz="1100" b="1">
                          <a:solidFill>
                            <a:schemeClr val="bg1"/>
                          </a:solidFill>
                          <a:effectLst/>
                          <a:latin typeface="Abadi Extra Light" panose="020B0204020104020204" pitchFamily="34" charset="0"/>
                        </a:rPr>
                        <a:t> </a:t>
                      </a:r>
                      <a:r>
                        <a:rPr lang="fr-FR" sz="1100" b="0">
                          <a:effectLst/>
                          <a:latin typeface="Abadi Extra Light" panose="020B0204020104020204" pitchFamily="34" charset="0"/>
                        </a:rPr>
                        <a:t>pour l’étude du bilan carbone en phase amont des projets</a:t>
                      </a:r>
                    </a:p>
                    <a:p>
                      <a:pPr algn="just">
                        <a:spcBef>
                          <a:spcPts val="600"/>
                        </a:spcBef>
                        <a:spcAft>
                          <a:spcPts val="600"/>
                        </a:spcAft>
                        <a:buNone/>
                      </a:pPr>
                      <a:r>
                        <a:rPr lang="fr-FR" sz="1100" b="0">
                          <a:effectLst/>
                          <a:latin typeface="Abadi Extra Light" panose="020B0204020104020204" pitchFamily="34" charset="0"/>
                        </a:rPr>
                        <a:t>Réalisation d’une </a:t>
                      </a:r>
                      <a:r>
                        <a:rPr lang="fr-FR" sz="1100" b="1">
                          <a:effectLst/>
                          <a:latin typeface="Abadi Extra Light" panose="020B0204020104020204" pitchFamily="34" charset="0"/>
                        </a:rPr>
                        <a:t>empreinte eau préliminaire </a:t>
                      </a:r>
                      <a:r>
                        <a:rPr lang="fr-FR" sz="1100" b="0">
                          <a:effectLst/>
                          <a:latin typeface="Abadi Extra Light" panose="020B0204020104020204" pitchFamily="34" charset="0"/>
                        </a:rPr>
                        <a:t>dans le cadre du test HQE Performance Santé sur une vingtaine d’établissement de santé</a:t>
                      </a:r>
                    </a:p>
                    <a:p>
                      <a:pPr algn="just">
                        <a:spcBef>
                          <a:spcPts val="600"/>
                        </a:spcBef>
                        <a:spcAft>
                          <a:spcPts val="600"/>
                        </a:spcAft>
                        <a:buNone/>
                      </a:pPr>
                      <a:r>
                        <a:rPr lang="fr-FR" sz="1100" b="0">
                          <a:effectLst/>
                          <a:latin typeface="Abadi Extra Light" panose="020B0204020104020204" pitchFamily="34" charset="0"/>
                        </a:rPr>
                        <a:t>Réalisation de </a:t>
                      </a:r>
                      <a:r>
                        <a:rPr lang="fr-FR" sz="1100" b="1">
                          <a:effectLst/>
                          <a:latin typeface="Abadi Extra Light" panose="020B0204020104020204" pitchFamily="34" charset="0"/>
                        </a:rPr>
                        <a:t>l’empreinte Eau </a:t>
                      </a:r>
                      <a:r>
                        <a:rPr lang="fr-FR" sz="1100" b="0">
                          <a:effectLst/>
                          <a:latin typeface="Abadi Extra Light" panose="020B0204020104020204" pitchFamily="34" charset="0"/>
                        </a:rPr>
                        <a:t>de la production de Cognac de la maison Hennessy (2023-2024) par la filiale Le Sommer Environnement</a:t>
                      </a:r>
                    </a:p>
                    <a:p>
                      <a:pPr algn="just">
                        <a:spcBef>
                          <a:spcPts val="600"/>
                        </a:spcBef>
                        <a:spcAft>
                          <a:spcPts val="600"/>
                        </a:spcAft>
                        <a:buNone/>
                      </a:pPr>
                      <a:r>
                        <a:rPr lang="fr-FR" sz="1100" b="0">
                          <a:effectLst/>
                          <a:latin typeface="Abadi Extra Light" panose="020B0204020104020204" pitchFamily="34" charset="0"/>
                        </a:rPr>
                        <a:t>Assistance maitrise d’ouvrage sur la mise en place de la </a:t>
                      </a:r>
                      <a:r>
                        <a:rPr lang="fr-FR" sz="1100" b="1">
                          <a:effectLst/>
                          <a:latin typeface="Abadi Extra Light" panose="020B0204020104020204" pitchFamily="34" charset="0"/>
                        </a:rPr>
                        <a:t>séparation des urines sur le site de l’Agence Spatiale Européenne </a:t>
                      </a:r>
                      <a:r>
                        <a:rPr lang="fr-FR" sz="1100" b="0">
                          <a:effectLst/>
                          <a:latin typeface="Abadi Extra Light" panose="020B0204020104020204" pitchFamily="34" charset="0"/>
                        </a:rPr>
                        <a:t>(ESA), livré en 2023. </a:t>
                      </a:r>
                    </a:p>
                    <a:p>
                      <a:pPr algn="just">
                        <a:spcBef>
                          <a:spcPts val="600"/>
                        </a:spcBef>
                        <a:spcAft>
                          <a:spcPts val="600"/>
                        </a:spcAft>
                        <a:buNone/>
                      </a:pPr>
                      <a:r>
                        <a:rPr lang="fr-FR" sz="1100" b="0">
                          <a:effectLst/>
                          <a:latin typeface="Abadi Extra Light" panose="020B0204020104020204" pitchFamily="34" charset="0"/>
                        </a:rPr>
                        <a:t>Projet </a:t>
                      </a:r>
                      <a:r>
                        <a:rPr lang="fr-FR" sz="1100" b="1">
                          <a:effectLst/>
                          <a:latin typeface="Abadi Extra Light" panose="020B0204020104020204" pitchFamily="34" charset="0"/>
                        </a:rPr>
                        <a:t>ANR-DESIGN</a:t>
                      </a:r>
                      <a:r>
                        <a:rPr lang="fr-FR" sz="1100" b="0">
                          <a:effectLst/>
                          <a:latin typeface="Abadi Extra Light" panose="020B0204020104020204" pitchFamily="34" charset="0"/>
                        </a:rPr>
                        <a:t> (ANR-17-CE22-0017) 2018-2023 : Développement et Evaluation de Scénarios Urbains Innovants de Gestion Séparative des effluents. Participation à l’étude de cas de séparation des urines à la source sur deux types d’urbanismes : pavillonnaire à Nîmes ou centre dense à Bordeaux. </a:t>
                      </a:r>
                      <a:endParaRPr lang="fr-FR" sz="1100" b="0">
                        <a:effectLst/>
                        <a:latin typeface="Abadi Extra Light" panose="020B0204020104020204" pitchFamily="34" charset="0"/>
                        <a:ea typeface="Times New Roman" panose="02020603050405020304" pitchFamily="18" charset="0"/>
                        <a:cs typeface="Times New Roman" panose="02020603050405020304" pitchFamily="18" charset="0"/>
                      </a:endParaRPr>
                    </a:p>
                  </a:txBody>
                  <a:tcPr marL="50860" marR="50860" marT="0" marB="0"/>
                </a:tc>
                <a:tc>
                  <a:txBody>
                    <a:bodyPr/>
                    <a:lstStyle/>
                    <a:p>
                      <a:pPr algn="just">
                        <a:spcBef>
                          <a:spcPts val="600"/>
                        </a:spcBef>
                        <a:spcAft>
                          <a:spcPts val="600"/>
                        </a:spcAft>
                        <a:buNone/>
                      </a:pPr>
                      <a:r>
                        <a:rPr lang="fr-FR" sz="1100">
                          <a:effectLst/>
                          <a:latin typeface="Abadi Extra Light" panose="020B0204020104020204" pitchFamily="34" charset="0"/>
                        </a:rPr>
                        <a:t>Coordinateur du </a:t>
                      </a:r>
                      <a:r>
                        <a:rPr lang="fr-FR" sz="1100" b="1">
                          <a:effectLst/>
                          <a:latin typeface="Abadi Extra Light" panose="020B0204020104020204" pitchFamily="34" charset="0"/>
                        </a:rPr>
                        <a:t>projet DREauP </a:t>
                      </a:r>
                      <a:r>
                        <a:rPr lang="fr-FR" sz="1100">
                          <a:effectLst/>
                          <a:latin typeface="Abadi Extra Light" panose="020B0204020104020204" pitchFamily="34" charset="0"/>
                        </a:rPr>
                        <a:t>qui vise à actualiser les données de consommation d’eau par ménage, à partir des mesures de consommation d’eau de logements de 500 ménages volontaires, répartis sur l’ensemble du territoire métropolitains.</a:t>
                      </a:r>
                    </a:p>
                    <a:p>
                      <a:pPr algn="just">
                        <a:spcBef>
                          <a:spcPts val="600"/>
                        </a:spcBef>
                        <a:spcAft>
                          <a:spcPts val="600"/>
                        </a:spcAft>
                        <a:buNone/>
                      </a:pPr>
                      <a:r>
                        <a:rPr lang="fr-FR" sz="1100">
                          <a:effectLst/>
                          <a:latin typeface="Abadi Extra Light" panose="020B0204020104020204" pitchFamily="34" charset="0"/>
                        </a:rPr>
                        <a:t>Développement du logiciel Elodie pour l’analyse de cycle de vie et performance globale du bâtiment.</a:t>
                      </a:r>
                    </a:p>
                    <a:p>
                      <a:pPr algn="just">
                        <a:spcBef>
                          <a:spcPts val="600"/>
                        </a:spcBef>
                        <a:spcAft>
                          <a:spcPts val="600"/>
                        </a:spcAft>
                        <a:buNone/>
                      </a:pPr>
                      <a:r>
                        <a:rPr lang="fr-FR" sz="1100" b="1">
                          <a:effectLst/>
                          <a:latin typeface="Abadi Extra Light" panose="020B0204020104020204" pitchFamily="34" charset="0"/>
                        </a:rPr>
                        <a:t>Ecoscale</a:t>
                      </a:r>
                      <a:r>
                        <a:rPr lang="fr-FR" sz="1100">
                          <a:effectLst/>
                          <a:latin typeface="Abadi Extra Light" panose="020B0204020104020204" pitchFamily="34" charset="0"/>
                        </a:rPr>
                        <a:t>, outil d’évaluation de la circularité des produits de construction.</a:t>
                      </a:r>
                    </a:p>
                    <a:p>
                      <a:pPr algn="just">
                        <a:spcBef>
                          <a:spcPts val="600"/>
                        </a:spcBef>
                        <a:spcAft>
                          <a:spcPts val="600"/>
                        </a:spcAft>
                        <a:buNone/>
                      </a:pPr>
                      <a:r>
                        <a:rPr lang="fr-FR" sz="1100" b="1">
                          <a:effectLst/>
                          <a:latin typeface="Abadi Extra Light" panose="020B0204020104020204" pitchFamily="34" charset="0"/>
                        </a:rPr>
                        <a:t>Carbonscale,</a:t>
                      </a:r>
                      <a:r>
                        <a:rPr lang="fr-FR" sz="1100">
                          <a:effectLst/>
                          <a:latin typeface="Abadi Extra Light" panose="020B0204020104020204" pitchFamily="34" charset="0"/>
                        </a:rPr>
                        <a:t> outil d’évaluation des trajectoires de l’empreinte carbone de projets de construction.</a:t>
                      </a:r>
                    </a:p>
                    <a:p>
                      <a:pPr algn="just">
                        <a:spcBef>
                          <a:spcPts val="600"/>
                        </a:spcBef>
                        <a:spcAft>
                          <a:spcPts val="600"/>
                        </a:spcAft>
                        <a:buNone/>
                      </a:pPr>
                      <a:r>
                        <a:rPr lang="fr-FR" sz="1100">
                          <a:effectLst/>
                          <a:latin typeface="Abadi Extra Light" panose="020B0204020104020204" pitchFamily="34" charset="0"/>
                        </a:rPr>
                        <a:t>Participation </a:t>
                      </a:r>
                      <a:r>
                        <a:rPr lang="fr-FR" sz="1100" b="1">
                          <a:effectLst/>
                          <a:latin typeface="Abadi Extra Light" panose="020B0204020104020204" pitchFamily="34" charset="0"/>
                        </a:rPr>
                        <a:t>au développement </a:t>
                      </a:r>
                      <a:r>
                        <a:rPr lang="fr-FR" sz="1100">
                          <a:effectLst/>
                          <a:latin typeface="Abadi Extra Light" panose="020B0204020104020204" pitchFamily="34" charset="0"/>
                        </a:rPr>
                        <a:t>d’</a:t>
                      </a:r>
                      <a:r>
                        <a:rPr lang="fr-FR" sz="1100" b="1">
                          <a:effectLst/>
                          <a:latin typeface="Abadi Extra Light" panose="020B0204020104020204" pitchFamily="34" charset="0"/>
                        </a:rPr>
                        <a:t>UrbanPrint</a:t>
                      </a:r>
                      <a:r>
                        <a:rPr lang="fr-FR" sz="1100">
                          <a:effectLst/>
                          <a:latin typeface="Abadi Extra Light" panose="020B0204020104020204" pitchFamily="34" charset="0"/>
                        </a:rPr>
                        <a:t>, logiciel d’évaluation des impacts énergie et carbone des projets d’aménagement urbain </a:t>
                      </a:r>
                    </a:p>
                    <a:p>
                      <a:pPr algn="just">
                        <a:spcBef>
                          <a:spcPts val="600"/>
                        </a:spcBef>
                        <a:spcAft>
                          <a:spcPts val="600"/>
                        </a:spcAft>
                        <a:buNone/>
                      </a:pPr>
                      <a:r>
                        <a:rPr lang="fr-FR" sz="1100">
                          <a:effectLst/>
                          <a:latin typeface="Abadi Extra Light" panose="020B0204020104020204" pitchFamily="34" charset="0"/>
                        </a:rPr>
                        <a:t>Production de données climatiques à la maille territoriale, au pas de temps horaire ou dans le formalisme RE2020.</a:t>
                      </a:r>
                    </a:p>
                    <a:p>
                      <a:pPr algn="just">
                        <a:spcBef>
                          <a:spcPts val="600"/>
                        </a:spcBef>
                        <a:spcAft>
                          <a:spcPts val="600"/>
                        </a:spcAft>
                        <a:buNone/>
                      </a:pPr>
                      <a:r>
                        <a:rPr lang="fr-FR" sz="1100">
                          <a:effectLst/>
                          <a:latin typeface="Abadi Extra Light" panose="020B0204020104020204" pitchFamily="34" charset="0"/>
                        </a:rPr>
                        <a:t>Production de référentiel d’essais pour tester des solutions de traitement à la source des eaux grises.</a:t>
                      </a:r>
                    </a:p>
                    <a:p>
                      <a:pPr algn="just">
                        <a:spcBef>
                          <a:spcPts val="600"/>
                        </a:spcBef>
                        <a:spcAft>
                          <a:spcPts val="600"/>
                        </a:spcAft>
                        <a:buNone/>
                      </a:pPr>
                      <a:r>
                        <a:rPr lang="fr-FR" sz="1100">
                          <a:effectLst/>
                          <a:latin typeface="Abadi Extra Light" panose="020B0204020104020204" pitchFamily="34" charset="0"/>
                        </a:rPr>
                        <a:t>Production de méthodes d’évaluation pour les systèmes innovants.</a:t>
                      </a:r>
                    </a:p>
                    <a:p>
                      <a:pPr algn="l">
                        <a:spcBef>
                          <a:spcPts val="600"/>
                        </a:spcBef>
                        <a:spcAft>
                          <a:spcPts val="600"/>
                        </a:spcAft>
                        <a:buNone/>
                      </a:pPr>
                      <a:r>
                        <a:rPr lang="fr-FR" sz="1100">
                          <a:effectLst/>
                          <a:latin typeface="Abadi Extra Light" panose="020B0204020104020204" pitchFamily="34" charset="0"/>
                        </a:rPr>
                        <a:t>Construction de signatures de consommation par profil de bâtiments.</a:t>
                      </a:r>
                      <a:endParaRPr lang="fr-FR" sz="1100">
                        <a:effectLst/>
                        <a:latin typeface="Abadi Extra Light" panose="020B0204020104020204" pitchFamily="34" charset="0"/>
                        <a:ea typeface="Times New Roman" panose="02020603050405020304" pitchFamily="18" charset="0"/>
                        <a:cs typeface="Times New Roman" panose="02020603050405020304" pitchFamily="18" charset="0"/>
                      </a:endParaRPr>
                    </a:p>
                  </a:txBody>
                  <a:tcPr marL="50860" marR="50860" marT="0" marB="0"/>
                </a:tc>
                <a:extLst>
                  <a:ext uri="{0D108BD9-81ED-4DB2-BD59-A6C34878D82A}">
                    <a16:rowId xmlns:a16="http://schemas.microsoft.com/office/drawing/2014/main" val="1765600594"/>
                  </a:ext>
                </a:extLst>
              </a:tr>
            </a:tbl>
          </a:graphicData>
        </a:graphic>
      </p:graphicFrame>
      <p:sp>
        <p:nvSpPr>
          <p:cNvPr id="3" name="Rectangle 1">
            <a:extLst>
              <a:ext uri="{FF2B5EF4-FFF2-40B4-BE49-F238E27FC236}">
                <a16:creationId xmlns:a16="http://schemas.microsoft.com/office/drawing/2014/main" id="{7B930AC3-3433-F0B6-312D-E3B843453F30}"/>
              </a:ext>
            </a:extLst>
          </p:cNvPr>
          <p:cNvSpPr>
            <a:spLocks noChangeArrowheads="1"/>
          </p:cNvSpPr>
          <p:nvPr/>
        </p:nvSpPr>
        <p:spPr bwMode="auto">
          <a:xfrm>
            <a:off x="2281338" y="125773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fr-FR" altLang="fr-FR"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fr-FR" altLang="fr-FR"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720658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8">
            <a:extLst>
              <a:ext uri="{FF2B5EF4-FFF2-40B4-BE49-F238E27FC236}">
                <a16:creationId xmlns:a16="http://schemas.microsoft.com/office/drawing/2014/main" id="{AABA338F-29E8-0DDC-E60A-EA9BAB1ABC52}"/>
              </a:ext>
            </a:extLst>
          </p:cNvPr>
          <p:cNvSpPr txBox="1">
            <a:spLocks/>
          </p:cNvSpPr>
          <p:nvPr/>
        </p:nvSpPr>
        <p:spPr>
          <a:xfrm>
            <a:off x="1034280" y="401136"/>
            <a:ext cx="9424657" cy="545193"/>
          </a:xfrm>
          <a:prstGeom prst="rect">
            <a:avLst/>
          </a:prstGeom>
        </p:spPr>
        <p:txBody>
          <a:bodyPr>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a:latin typeface="Abadi Extra Light" panose="020B0204020104020204" pitchFamily="34" charset="0"/>
              </a:rPr>
              <a:t>La collaboration avec les experts mobilisés via l’alliance HQE</a:t>
            </a:r>
          </a:p>
        </p:txBody>
      </p:sp>
      <p:sp>
        <p:nvSpPr>
          <p:cNvPr id="6" name="Rectangle 5">
            <a:extLst>
              <a:ext uri="{FF2B5EF4-FFF2-40B4-BE49-F238E27FC236}">
                <a16:creationId xmlns:a16="http://schemas.microsoft.com/office/drawing/2014/main" id="{630E4948-D94B-39BF-5C67-4AC570C8D7E2}"/>
              </a:ext>
            </a:extLst>
          </p:cNvPr>
          <p:cNvSpPr/>
          <p:nvPr/>
        </p:nvSpPr>
        <p:spPr>
          <a:xfrm rot="10800000" flipV="1">
            <a:off x="836425" y="2181711"/>
            <a:ext cx="4824137" cy="602892"/>
          </a:xfrm>
          <a:prstGeom prst="rect">
            <a:avLst/>
          </a:prstGeom>
          <a:solidFill>
            <a:srgbClr val="00B0F0">
              <a:alpha val="23137"/>
            </a:srgb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spcAft>
                <a:spcPts val="600"/>
              </a:spcAft>
            </a:pPr>
            <a:r>
              <a:rPr lang="fr-FR" sz="1200">
                <a:latin typeface="Abadi Extra Light" panose="020B0204020104020204" pitchFamily="34" charset="0"/>
              </a:rPr>
              <a:t>Sollicitation Lot 1 : Tâche 1,1 – Identification des attendus des acteurs pour définir les entrées et les sorties de l’outil (via entretiens)</a:t>
            </a:r>
          </a:p>
        </p:txBody>
      </p:sp>
      <p:sp>
        <p:nvSpPr>
          <p:cNvPr id="8" name="Rectangle 7">
            <a:extLst>
              <a:ext uri="{FF2B5EF4-FFF2-40B4-BE49-F238E27FC236}">
                <a16:creationId xmlns:a16="http://schemas.microsoft.com/office/drawing/2014/main" id="{886F1220-855D-6231-11A1-AFEE043AE20A}"/>
              </a:ext>
            </a:extLst>
          </p:cNvPr>
          <p:cNvSpPr/>
          <p:nvPr/>
        </p:nvSpPr>
        <p:spPr>
          <a:xfrm rot="10800000" flipV="1">
            <a:off x="836422" y="4095608"/>
            <a:ext cx="4824137" cy="318100"/>
          </a:xfrm>
          <a:prstGeom prst="rect">
            <a:avLst/>
          </a:prstGeom>
          <a:solidFill>
            <a:srgbClr val="4EA72E">
              <a:alpha val="56863"/>
            </a:srgb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spcAft>
                <a:spcPts val="600"/>
              </a:spcAft>
            </a:pPr>
            <a:r>
              <a:rPr lang="fr-FR" sz="1200">
                <a:latin typeface="Abadi Extra Light" panose="020B0204020104020204" pitchFamily="34" charset="0"/>
              </a:rPr>
              <a:t>Sollicitation Lot 2 : Co-construction et validation des lots forfaitaires</a:t>
            </a:r>
          </a:p>
        </p:txBody>
      </p:sp>
      <p:sp>
        <p:nvSpPr>
          <p:cNvPr id="9" name="Rectangle 8">
            <a:extLst>
              <a:ext uri="{FF2B5EF4-FFF2-40B4-BE49-F238E27FC236}">
                <a16:creationId xmlns:a16="http://schemas.microsoft.com/office/drawing/2014/main" id="{8DFC56EA-CDB6-2D22-B015-FA0127B6E983}"/>
              </a:ext>
            </a:extLst>
          </p:cNvPr>
          <p:cNvSpPr/>
          <p:nvPr/>
        </p:nvSpPr>
        <p:spPr>
          <a:xfrm rot="10800000" flipV="1">
            <a:off x="836426" y="3035966"/>
            <a:ext cx="4824137" cy="403338"/>
          </a:xfrm>
          <a:prstGeom prst="rect">
            <a:avLst/>
          </a:prstGeom>
          <a:solidFill>
            <a:srgbClr val="4EA72E">
              <a:alpha val="56863"/>
            </a:srgb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spcAft>
                <a:spcPts val="600"/>
              </a:spcAft>
            </a:pPr>
            <a:r>
              <a:rPr lang="fr-FR" sz="1200">
                <a:latin typeface="Abadi Extra Light" panose="020B0204020104020204" pitchFamily="34" charset="0"/>
              </a:rPr>
              <a:t>Sollicitation Lot 2 : Collecte de données auprès des acteurs sur un panel élargi de projets – </a:t>
            </a:r>
            <a:r>
              <a:rPr lang="fr-FR" sz="1200" b="1">
                <a:latin typeface="Abadi Extra Light" panose="020B0204020104020204" pitchFamily="34" charset="0"/>
              </a:rPr>
              <a:t>Test HQE Performance « eau »</a:t>
            </a:r>
          </a:p>
        </p:txBody>
      </p:sp>
      <p:sp>
        <p:nvSpPr>
          <p:cNvPr id="11" name="Rectangle 10">
            <a:extLst>
              <a:ext uri="{FF2B5EF4-FFF2-40B4-BE49-F238E27FC236}">
                <a16:creationId xmlns:a16="http://schemas.microsoft.com/office/drawing/2014/main" id="{6657948D-45C8-E46B-39F2-EDFBB7D2C5A1}"/>
              </a:ext>
            </a:extLst>
          </p:cNvPr>
          <p:cNvSpPr/>
          <p:nvPr/>
        </p:nvSpPr>
        <p:spPr>
          <a:xfrm rot="10800000" flipV="1">
            <a:off x="836423" y="3593733"/>
            <a:ext cx="4824137" cy="318100"/>
          </a:xfrm>
          <a:prstGeom prst="rect">
            <a:avLst/>
          </a:prstGeom>
          <a:solidFill>
            <a:srgbClr val="4EA72E">
              <a:alpha val="56863"/>
            </a:srgb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spcAft>
                <a:spcPts val="600"/>
              </a:spcAft>
            </a:pPr>
            <a:r>
              <a:rPr lang="fr-FR" sz="1200">
                <a:latin typeface="Abadi Extra Light" panose="020B0204020104020204" pitchFamily="34" charset="0"/>
              </a:rPr>
              <a:t>Sollicitation Lot 2 : Vérification des bases de calcul</a:t>
            </a:r>
          </a:p>
        </p:txBody>
      </p:sp>
      <p:sp>
        <p:nvSpPr>
          <p:cNvPr id="12" name="Rectangle 11">
            <a:extLst>
              <a:ext uri="{FF2B5EF4-FFF2-40B4-BE49-F238E27FC236}">
                <a16:creationId xmlns:a16="http://schemas.microsoft.com/office/drawing/2014/main" id="{862A8ABC-A81E-3DAC-82D9-A84780E67673}"/>
              </a:ext>
            </a:extLst>
          </p:cNvPr>
          <p:cNvSpPr/>
          <p:nvPr/>
        </p:nvSpPr>
        <p:spPr>
          <a:xfrm rot="10800000" flipV="1">
            <a:off x="836421" y="4597482"/>
            <a:ext cx="4824137" cy="465747"/>
          </a:xfrm>
          <a:prstGeom prst="rect">
            <a:avLst/>
          </a:prstGeom>
          <a:solidFill>
            <a:srgbClr val="7030A0">
              <a:alpha val="56863"/>
            </a:srgb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spcAft>
                <a:spcPts val="600"/>
              </a:spcAft>
            </a:pPr>
            <a:r>
              <a:rPr lang="fr-FR" sz="1200">
                <a:latin typeface="Abadi Extra Light" panose="020B0204020104020204" pitchFamily="34" charset="0"/>
              </a:rPr>
              <a:t>Sollicitation Lot 3 : Bêta-tester les données modélisées avec les usages réels sur un large champ d’opérations </a:t>
            </a:r>
          </a:p>
        </p:txBody>
      </p:sp>
      <p:pic>
        <p:nvPicPr>
          <p:cNvPr id="13" name="Graphique 12" descr="Repère avec un remplissage uni">
            <a:extLst>
              <a:ext uri="{FF2B5EF4-FFF2-40B4-BE49-F238E27FC236}">
                <a16:creationId xmlns:a16="http://schemas.microsoft.com/office/drawing/2014/main" id="{2AE0E341-AF35-8DE6-B757-57AD8A8A6A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0600445">
            <a:off x="543657" y="1825978"/>
            <a:ext cx="585536" cy="585536"/>
          </a:xfrm>
          <a:prstGeom prst="rect">
            <a:avLst/>
          </a:prstGeom>
        </p:spPr>
      </p:pic>
      <p:pic>
        <p:nvPicPr>
          <p:cNvPr id="15" name="Graphique 14" descr="Poignée de main avec un remplissage uni">
            <a:extLst>
              <a:ext uri="{FF2B5EF4-FFF2-40B4-BE49-F238E27FC236}">
                <a16:creationId xmlns:a16="http://schemas.microsoft.com/office/drawing/2014/main" id="{B6D28075-9B62-01F7-3A39-8CA5C200D8B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26986" y="4818947"/>
            <a:ext cx="679393" cy="679393"/>
          </a:xfrm>
          <a:prstGeom prst="rect">
            <a:avLst/>
          </a:prstGeom>
        </p:spPr>
      </p:pic>
      <p:sp>
        <p:nvSpPr>
          <p:cNvPr id="22" name="ZoneTexte 21">
            <a:extLst>
              <a:ext uri="{FF2B5EF4-FFF2-40B4-BE49-F238E27FC236}">
                <a16:creationId xmlns:a16="http://schemas.microsoft.com/office/drawing/2014/main" id="{E25CFFB0-02C5-7B4E-60AA-0F2B8B44AFCC}"/>
              </a:ext>
            </a:extLst>
          </p:cNvPr>
          <p:cNvSpPr txBox="1"/>
          <p:nvPr/>
        </p:nvSpPr>
        <p:spPr>
          <a:xfrm>
            <a:off x="6212959" y="2190995"/>
            <a:ext cx="5289663" cy="1384995"/>
          </a:xfrm>
          <a:prstGeom prst="rect">
            <a:avLst/>
          </a:prstGeom>
          <a:noFill/>
        </p:spPr>
        <p:txBody>
          <a:bodyPr wrap="square">
            <a:spAutoFit/>
          </a:bodyPr>
          <a:lstStyle/>
          <a:p>
            <a:pPr algn="just"/>
            <a:r>
              <a:rPr lang="fr-FR" sz="1400">
                <a:latin typeface="Abadi Extra Light" panose="020B0204020104020204" pitchFamily="34" charset="0"/>
              </a:rPr>
              <a:t>L’implication d’Alliance HQE, en tant qu’administrateur de la base INIES et acteur référent en matière de qualité environnementale, garantit la compatibilité avec les référentiels actuels et émergents. En particulier, le </a:t>
            </a:r>
            <a:r>
              <a:rPr lang="fr-FR" sz="1400" b="1">
                <a:latin typeface="Abadi Extra Light" panose="020B0204020104020204" pitchFamily="34" charset="0"/>
              </a:rPr>
              <a:t>GT indicateur </a:t>
            </a:r>
            <a:r>
              <a:rPr lang="fr-FR" sz="1400">
                <a:latin typeface="Abadi Extra Light" panose="020B0204020104020204" pitchFamily="34" charset="0"/>
              </a:rPr>
              <a:t>de l'Alliance HQE est un groupe de travail dédié aux indicateurs  qui </a:t>
            </a:r>
            <a:r>
              <a:rPr lang="fr-FR" sz="1400" b="1">
                <a:latin typeface="Abadi Extra Light" panose="020B0204020104020204" pitchFamily="34" charset="0"/>
              </a:rPr>
              <a:t>sera mobilisé </a:t>
            </a:r>
            <a:r>
              <a:rPr lang="fr-FR" sz="1400">
                <a:latin typeface="Abadi Extra Light" panose="020B0204020104020204" pitchFamily="34" charset="0"/>
              </a:rPr>
              <a:t>pour organiser </a:t>
            </a:r>
            <a:r>
              <a:rPr lang="fr-FR" sz="1400" b="1">
                <a:latin typeface="Abadi Extra Light" panose="020B0204020104020204" pitchFamily="34" charset="0"/>
              </a:rPr>
              <a:t>une revue critique</a:t>
            </a:r>
            <a:r>
              <a:rPr lang="fr-FR" sz="1400">
                <a:latin typeface="Abadi Extra Light" panose="020B0204020104020204" pitchFamily="34" charset="0"/>
              </a:rPr>
              <a:t> des méthodologies et  choix techniques intégrés dans l’outil.</a:t>
            </a:r>
          </a:p>
        </p:txBody>
      </p:sp>
    </p:spTree>
    <p:extLst>
      <p:ext uri="{BB962C8B-B14F-4D97-AF65-F5344CB8AC3E}">
        <p14:creationId xmlns:p14="http://schemas.microsoft.com/office/powerpoint/2010/main" val="2215791624"/>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464D2-4E34-1425-825F-B16A36A1581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78E6648C-E7F2-9294-6141-1AE0DC3849FC}"/>
              </a:ext>
            </a:extLst>
          </p:cNvPr>
          <p:cNvSpPr>
            <a:spLocks noGrp="1"/>
          </p:cNvSpPr>
          <p:nvPr>
            <p:ph type="title"/>
          </p:nvPr>
        </p:nvSpPr>
        <p:spPr>
          <a:xfrm>
            <a:off x="1049176" y="380468"/>
            <a:ext cx="9669624" cy="463286"/>
          </a:xfrm>
        </p:spPr>
        <p:txBody>
          <a:bodyPr vert="horz" lIns="91440" tIns="45720" rIns="91440" bIns="45720" rtlCol="0" anchor="ctr">
            <a:normAutofit/>
          </a:bodyPr>
          <a:lstStyle/>
          <a:p>
            <a:r>
              <a:rPr lang="fr-FR" sz="2000" b="1"/>
              <a:t>Maintenance des données et risques d’obsolescence</a:t>
            </a:r>
          </a:p>
        </p:txBody>
      </p:sp>
      <p:sp>
        <p:nvSpPr>
          <p:cNvPr id="2" name="ZoneTexte 1">
            <a:extLst>
              <a:ext uri="{FF2B5EF4-FFF2-40B4-BE49-F238E27FC236}">
                <a16:creationId xmlns:a16="http://schemas.microsoft.com/office/drawing/2014/main" id="{7DEF76F8-7C48-E4E3-9426-60A2F693C1A4}"/>
              </a:ext>
            </a:extLst>
          </p:cNvPr>
          <p:cNvSpPr txBox="1"/>
          <p:nvPr/>
        </p:nvSpPr>
        <p:spPr>
          <a:xfrm>
            <a:off x="952370" y="2126246"/>
            <a:ext cx="4331368" cy="3185487"/>
          </a:xfrm>
          <a:prstGeom prst="rect">
            <a:avLst/>
          </a:prstGeom>
          <a:noFill/>
        </p:spPr>
        <p:txBody>
          <a:bodyPr wrap="square" rtlCol="0">
            <a:spAutoFit/>
          </a:bodyPr>
          <a:lstStyle/>
          <a:p>
            <a:pPr marL="285750" indent="-285750" algn="just">
              <a:buFontTx/>
              <a:buChar char="-"/>
            </a:pPr>
            <a:r>
              <a:rPr lang="fr-FR" sz="1400" b="1">
                <a:latin typeface="Abadi Extra Light" panose="020B0204020104020204" pitchFamily="34" charset="0"/>
              </a:rPr>
              <a:t>Veille semestrielle </a:t>
            </a:r>
            <a:r>
              <a:rPr lang="fr-FR" sz="1400">
                <a:latin typeface="Abadi Extra Light" panose="020B0204020104020204" pitchFamily="34" charset="0"/>
              </a:rPr>
              <a:t>sur les référentiels et standards en vigueur </a:t>
            </a:r>
            <a:br>
              <a:rPr lang="fr-FR" sz="1400">
                <a:latin typeface="Abadi Extra Light" panose="020B0204020104020204" pitchFamily="34" charset="0"/>
              </a:rPr>
            </a:br>
            <a:r>
              <a:rPr lang="fr-FR" sz="1400">
                <a:latin typeface="Abadi Extra Light" panose="020B0204020104020204" pitchFamily="34" charset="0"/>
              </a:rPr>
              <a:t>(FDES, AWARE, RE2020…) </a:t>
            </a:r>
          </a:p>
          <a:p>
            <a:pPr marL="285750" indent="-285750" algn="just">
              <a:buFontTx/>
              <a:buChar char="-"/>
            </a:pPr>
            <a:endParaRPr lang="fr-FR" sz="1400">
              <a:latin typeface="Abadi Extra Light" panose="020B0204020104020204" pitchFamily="34" charset="0"/>
            </a:endParaRPr>
          </a:p>
          <a:p>
            <a:pPr marL="285750" indent="-285750" algn="just">
              <a:spcAft>
                <a:spcPts val="600"/>
              </a:spcAft>
              <a:buFontTx/>
              <a:buChar char="-"/>
            </a:pPr>
            <a:r>
              <a:rPr lang="fr-FR" sz="1400">
                <a:latin typeface="Abadi Extra Light" panose="020B0204020104020204" pitchFamily="34" charset="0"/>
              </a:rPr>
              <a:t>Une stratégie de maintenance inspirée de celle de </a:t>
            </a:r>
            <a:r>
              <a:rPr lang="fr-FR" sz="1400" err="1">
                <a:latin typeface="Abadi Extra Light" panose="020B0204020104020204" pitchFamily="34" charset="0"/>
              </a:rPr>
              <a:t>Decarbone</a:t>
            </a:r>
            <a:r>
              <a:rPr lang="fr-FR" sz="1400">
                <a:latin typeface="Abadi Extra Light" panose="020B0204020104020204" pitchFamily="34" charset="0"/>
              </a:rPr>
              <a:t>+ : </a:t>
            </a:r>
          </a:p>
          <a:p>
            <a:pPr marL="628650" lvl="1" indent="-171450" algn="just">
              <a:buFont typeface="Arial" panose="020B0604020202020204" pitchFamily="34" charset="0"/>
              <a:buChar char="•"/>
            </a:pPr>
            <a:r>
              <a:rPr lang="fr-FR" sz="1400">
                <a:latin typeface="Abadi Extra Light" panose="020B0204020104020204" pitchFamily="34" charset="0"/>
              </a:rPr>
              <a:t>Une architecture de donnée résiliente, prévue pour faciliter l’intégration progressive de nouveaux contenus</a:t>
            </a:r>
          </a:p>
          <a:p>
            <a:pPr marL="628650" lvl="1" indent="-171450" algn="just">
              <a:buFont typeface="Arial" panose="020B0604020202020204" pitchFamily="34" charset="0"/>
              <a:buChar char="•"/>
            </a:pPr>
            <a:r>
              <a:rPr lang="fr-FR" sz="1400">
                <a:latin typeface="Abadi Extra Light" panose="020B0204020104020204" pitchFamily="34" charset="0"/>
              </a:rPr>
              <a:t>Un financement via </a:t>
            </a:r>
            <a:r>
              <a:rPr lang="fr-FR" sz="1400" b="1">
                <a:latin typeface="Abadi Extra Light" panose="020B0204020104020204" pitchFamily="34" charset="0"/>
              </a:rPr>
              <a:t>une allocation explicite des temps de maintenance dans les prestations d’étude vendues</a:t>
            </a:r>
          </a:p>
          <a:p>
            <a:pPr marL="628650" lvl="1" indent="-171450" algn="just">
              <a:buFont typeface="Arial" panose="020B0604020202020204" pitchFamily="34" charset="0"/>
              <a:buChar char="•"/>
            </a:pPr>
            <a:r>
              <a:rPr lang="fr-FR" sz="1400">
                <a:latin typeface="Abadi Extra Light" panose="020B0204020104020204" pitchFamily="34" charset="0"/>
              </a:rPr>
              <a:t>Une ouverture à l’expertise externe et à la validation par les parties prenantes </a:t>
            </a:r>
          </a:p>
        </p:txBody>
      </p:sp>
      <p:sp>
        <p:nvSpPr>
          <p:cNvPr id="7" name="ZoneTexte 6">
            <a:extLst>
              <a:ext uri="{FF2B5EF4-FFF2-40B4-BE49-F238E27FC236}">
                <a16:creationId xmlns:a16="http://schemas.microsoft.com/office/drawing/2014/main" id="{A31D683C-B69F-FEA0-8838-071D0E6AD581}"/>
              </a:ext>
            </a:extLst>
          </p:cNvPr>
          <p:cNvSpPr txBox="1"/>
          <p:nvPr/>
        </p:nvSpPr>
        <p:spPr>
          <a:xfrm>
            <a:off x="1049176" y="1658864"/>
            <a:ext cx="4234562" cy="338554"/>
          </a:xfrm>
          <a:prstGeom prst="rect">
            <a:avLst/>
          </a:prstGeom>
          <a:solidFill>
            <a:srgbClr val="F0E7D8"/>
          </a:solidFill>
        </p:spPr>
        <p:txBody>
          <a:bodyPr wrap="square" rtlCol="0">
            <a:spAutoFit/>
          </a:bodyPr>
          <a:lstStyle/>
          <a:p>
            <a:pPr algn="ctr"/>
            <a:r>
              <a:rPr lang="fr-FR" sz="1600" b="1">
                <a:solidFill>
                  <a:schemeClr val="tx1">
                    <a:lumMod val="65000"/>
                    <a:lumOff val="35000"/>
                  </a:schemeClr>
                </a:solidFill>
                <a:latin typeface="Abadi Extra Light" panose="020B0204020104020204" pitchFamily="34" charset="0"/>
              </a:rPr>
              <a:t>Organisation</a:t>
            </a:r>
          </a:p>
        </p:txBody>
      </p:sp>
      <p:sp>
        <p:nvSpPr>
          <p:cNvPr id="8" name="ZoneTexte 7">
            <a:extLst>
              <a:ext uri="{FF2B5EF4-FFF2-40B4-BE49-F238E27FC236}">
                <a16:creationId xmlns:a16="http://schemas.microsoft.com/office/drawing/2014/main" id="{13BDB842-EE5B-1BE6-B0AD-B2069F713A37}"/>
              </a:ext>
            </a:extLst>
          </p:cNvPr>
          <p:cNvSpPr txBox="1"/>
          <p:nvPr/>
        </p:nvSpPr>
        <p:spPr>
          <a:xfrm>
            <a:off x="5883988" y="1658864"/>
            <a:ext cx="4135911" cy="338554"/>
          </a:xfrm>
          <a:prstGeom prst="rect">
            <a:avLst/>
          </a:prstGeom>
          <a:solidFill>
            <a:srgbClr val="F0E7D8"/>
          </a:solidFill>
        </p:spPr>
        <p:txBody>
          <a:bodyPr wrap="square" rtlCol="0">
            <a:spAutoFit/>
          </a:bodyPr>
          <a:lstStyle/>
          <a:p>
            <a:pPr algn="ctr"/>
            <a:r>
              <a:rPr lang="fr-FR" sz="1600" b="1">
                <a:solidFill>
                  <a:schemeClr val="tx1">
                    <a:lumMod val="65000"/>
                    <a:lumOff val="35000"/>
                  </a:schemeClr>
                </a:solidFill>
                <a:latin typeface="Abadi Extra Light" panose="020B0204020104020204" pitchFamily="34" charset="0"/>
              </a:rPr>
              <a:t>Gouvernance</a:t>
            </a:r>
          </a:p>
        </p:txBody>
      </p:sp>
      <p:sp>
        <p:nvSpPr>
          <p:cNvPr id="9" name="ZoneTexte 8">
            <a:extLst>
              <a:ext uri="{FF2B5EF4-FFF2-40B4-BE49-F238E27FC236}">
                <a16:creationId xmlns:a16="http://schemas.microsoft.com/office/drawing/2014/main" id="{064B365C-4C22-F96A-F077-6C5806052A2C}"/>
              </a:ext>
            </a:extLst>
          </p:cNvPr>
          <p:cNvSpPr txBox="1"/>
          <p:nvPr/>
        </p:nvSpPr>
        <p:spPr>
          <a:xfrm>
            <a:off x="5883987" y="2126246"/>
            <a:ext cx="4535215" cy="954107"/>
          </a:xfrm>
          <a:prstGeom prst="rect">
            <a:avLst/>
          </a:prstGeom>
          <a:noFill/>
        </p:spPr>
        <p:txBody>
          <a:bodyPr wrap="square" rtlCol="0">
            <a:spAutoFit/>
          </a:bodyPr>
          <a:lstStyle/>
          <a:p>
            <a:pPr marL="285750" indent="-285750" algn="just">
              <a:buFontTx/>
              <a:buChar char="-"/>
            </a:pPr>
            <a:r>
              <a:rPr lang="fr-FR" sz="1400" b="1">
                <a:latin typeface="Abadi Extra Light" panose="020B0204020104020204" pitchFamily="34" charset="0"/>
              </a:rPr>
              <a:t>Création d’un COTECH </a:t>
            </a:r>
            <a:r>
              <a:rPr lang="fr-FR" sz="1400">
                <a:latin typeface="Abadi Extra Light" panose="020B0204020104020204" pitchFamily="34" charset="0"/>
              </a:rPr>
              <a:t>(Comité Technique) :</a:t>
            </a:r>
          </a:p>
          <a:p>
            <a:pPr marL="742950" lvl="1" indent="-285750" algn="just">
              <a:buFontTx/>
              <a:buChar char="-"/>
            </a:pPr>
            <a:r>
              <a:rPr lang="fr-FR" sz="1400">
                <a:latin typeface="Abadi Extra Light" panose="020B0204020104020204" pitchFamily="34" charset="0"/>
              </a:rPr>
              <a:t>Validation des MAJ majeures,</a:t>
            </a:r>
          </a:p>
          <a:p>
            <a:pPr marL="742950" lvl="1" indent="-285750" algn="just">
              <a:buFontTx/>
              <a:buChar char="-"/>
            </a:pPr>
            <a:r>
              <a:rPr lang="fr-FR" sz="1400">
                <a:latin typeface="Abadi Extra Light" panose="020B0204020104020204" pitchFamily="34" charset="0"/>
              </a:rPr>
              <a:t>Garantir la traçabilité des évolutions,</a:t>
            </a:r>
          </a:p>
          <a:p>
            <a:pPr marL="742950" lvl="1" indent="-285750" algn="just">
              <a:buFontTx/>
              <a:buChar char="-"/>
            </a:pPr>
            <a:r>
              <a:rPr lang="fr-FR" sz="1400">
                <a:latin typeface="Abadi Extra Light" panose="020B0204020104020204" pitchFamily="34" charset="0"/>
              </a:rPr>
              <a:t>S’assurer de la cohérence globale</a:t>
            </a:r>
          </a:p>
        </p:txBody>
      </p:sp>
    </p:spTree>
    <p:extLst>
      <p:ext uri="{BB962C8B-B14F-4D97-AF65-F5344CB8AC3E}">
        <p14:creationId xmlns:p14="http://schemas.microsoft.com/office/powerpoint/2010/main" val="3060125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1D98C-6BEB-0666-C2C8-A44E7D89BF3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6BB9B10-3041-0238-7B8B-AFF37164ACF5}"/>
              </a:ext>
            </a:extLst>
          </p:cNvPr>
          <p:cNvSpPr>
            <a:spLocks noGrp="1"/>
          </p:cNvSpPr>
          <p:nvPr>
            <p:ph type="title"/>
          </p:nvPr>
        </p:nvSpPr>
        <p:spPr>
          <a:xfrm>
            <a:off x="838200" y="2725719"/>
            <a:ext cx="10515600" cy="463286"/>
          </a:xfrm>
        </p:spPr>
        <p:txBody>
          <a:bodyPr>
            <a:noAutofit/>
          </a:bodyPr>
          <a:lstStyle/>
          <a:p>
            <a:pPr algn="ctr"/>
            <a:r>
              <a:rPr lang="fr-FR" sz="2000"/>
              <a:t>Annexes </a:t>
            </a:r>
            <a:br>
              <a:rPr lang="fr-FR" sz="2000"/>
            </a:br>
            <a:br>
              <a:rPr lang="fr-FR" sz="2000"/>
            </a:br>
            <a:r>
              <a:rPr lang="fr-FR" sz="2000"/>
              <a:t>Questions sur la propriété industrielle</a:t>
            </a:r>
          </a:p>
        </p:txBody>
      </p:sp>
    </p:spTree>
    <p:extLst>
      <p:ext uri="{BB962C8B-B14F-4D97-AF65-F5344CB8AC3E}">
        <p14:creationId xmlns:p14="http://schemas.microsoft.com/office/powerpoint/2010/main" val="24539353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7EB49-EB25-B692-0350-3262C3784227}"/>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FA270366-6C6B-D53F-5D00-A58150C5950D}"/>
              </a:ext>
            </a:extLst>
          </p:cNvPr>
          <p:cNvSpPr>
            <a:spLocks noGrp="1"/>
          </p:cNvSpPr>
          <p:nvPr>
            <p:ph type="title"/>
          </p:nvPr>
        </p:nvSpPr>
        <p:spPr>
          <a:xfrm>
            <a:off x="1046263" y="355068"/>
            <a:ext cx="10515600" cy="463286"/>
          </a:xfrm>
        </p:spPr>
        <p:txBody>
          <a:bodyPr>
            <a:normAutofit/>
          </a:bodyPr>
          <a:lstStyle/>
          <a:p>
            <a:r>
              <a:rPr lang="fr-FR" b="1"/>
              <a:t>Propriété industrielle– Plan de gestion des données</a:t>
            </a:r>
          </a:p>
        </p:txBody>
      </p:sp>
      <p:sp>
        <p:nvSpPr>
          <p:cNvPr id="3" name="Rectangle 1">
            <a:extLst>
              <a:ext uri="{FF2B5EF4-FFF2-40B4-BE49-F238E27FC236}">
                <a16:creationId xmlns:a16="http://schemas.microsoft.com/office/drawing/2014/main" id="{39C8A05A-DE75-88EA-A82C-1242C8249037}"/>
              </a:ext>
            </a:extLst>
          </p:cNvPr>
          <p:cNvSpPr>
            <a:spLocks noChangeArrowheads="1"/>
          </p:cNvSpPr>
          <p:nvPr/>
        </p:nvSpPr>
        <p:spPr bwMode="auto">
          <a:xfrm>
            <a:off x="2281338" y="125773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fr-FR" altLang="fr-FR" sz="1800" b="0" i="0" u="none" strike="noStrike" cap="none" normalizeH="0" baseline="0">
                <a:ln>
                  <a:noFill/>
                </a:ln>
                <a:solidFill>
                  <a:schemeClr val="tx1"/>
                </a:solidFill>
                <a:effectLst/>
                <a:latin typeface="Arial" panose="020B0604020202020204" pitchFamily="34" charset="0"/>
              </a:rPr>
            </a:b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5" name="ZoneTexte 4">
            <a:extLst>
              <a:ext uri="{FF2B5EF4-FFF2-40B4-BE49-F238E27FC236}">
                <a16:creationId xmlns:a16="http://schemas.microsoft.com/office/drawing/2014/main" id="{D10D0BDE-242B-7AC2-36C1-A94BCC2076D8}"/>
              </a:ext>
            </a:extLst>
          </p:cNvPr>
          <p:cNvSpPr txBox="1"/>
          <p:nvPr/>
        </p:nvSpPr>
        <p:spPr>
          <a:xfrm>
            <a:off x="552291" y="926637"/>
            <a:ext cx="11277155" cy="492443"/>
          </a:xfrm>
          <a:prstGeom prst="rect">
            <a:avLst/>
          </a:prstGeom>
          <a:noFill/>
        </p:spPr>
        <p:txBody>
          <a:bodyPr wrap="square">
            <a:spAutoFit/>
          </a:bodyPr>
          <a:lstStyle/>
          <a:p>
            <a:pPr algn="ctr"/>
            <a:r>
              <a:rPr lang="fr-FR" sz="1400" b="1">
                <a:latin typeface="Abadi Extra Light" panose="020B0204020104020204" pitchFamily="34" charset="0"/>
              </a:rPr>
              <a:t>Plan de gestion des données (PGD) en cours de structuration</a:t>
            </a:r>
            <a:r>
              <a:rPr lang="fr-FR" sz="1200" b="1">
                <a:latin typeface="Abadi Extra Light" panose="020B0204020104020204" pitchFamily="34" charset="0"/>
              </a:rPr>
              <a:t>.</a:t>
            </a:r>
          </a:p>
          <a:p>
            <a:pPr algn="ctr"/>
            <a:endParaRPr lang="fr-FR" sz="1200">
              <a:latin typeface="Abadi Extra Light" panose="020B0204020104020204" pitchFamily="34" charset="0"/>
            </a:endParaRPr>
          </a:p>
        </p:txBody>
      </p:sp>
      <p:sp>
        <p:nvSpPr>
          <p:cNvPr id="7" name="ZoneTexte 6">
            <a:extLst>
              <a:ext uri="{FF2B5EF4-FFF2-40B4-BE49-F238E27FC236}">
                <a16:creationId xmlns:a16="http://schemas.microsoft.com/office/drawing/2014/main" id="{54149342-614B-C986-456C-3F0C9872B6FC}"/>
              </a:ext>
            </a:extLst>
          </p:cNvPr>
          <p:cNvSpPr txBox="1"/>
          <p:nvPr/>
        </p:nvSpPr>
        <p:spPr>
          <a:xfrm>
            <a:off x="8034732" y="2539034"/>
            <a:ext cx="3794713" cy="112338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1400" b="1">
                <a:latin typeface="Abadi Extra Light" panose="020B0204020104020204" pitchFamily="34" charset="0"/>
              </a:rPr>
              <a:t>4/ Interopérabilité : </a:t>
            </a:r>
          </a:p>
          <a:p>
            <a:r>
              <a:rPr lang="fr-FR" sz="1400">
                <a:latin typeface="Abadi Extra Light" panose="020B0204020104020204" pitchFamily="34" charset="0"/>
              </a:rPr>
              <a:t>• Utilisation de formats de données standards </a:t>
            </a:r>
            <a:r>
              <a:rPr lang="fr-FR" sz="1100">
                <a:latin typeface="Abadi Extra Light" panose="020B0204020104020204" pitchFamily="34" charset="0"/>
              </a:rPr>
              <a:t>(XLS, CSV, ...) </a:t>
            </a:r>
          </a:p>
          <a:p>
            <a:r>
              <a:rPr lang="fr-FR" sz="1400">
                <a:latin typeface="Abadi Extra Light" panose="020B0204020104020204" pitchFamily="34" charset="0"/>
              </a:rPr>
              <a:t>• Alignement avec les référentiels européens pour maximiser la réutilisabilité. </a:t>
            </a:r>
          </a:p>
        </p:txBody>
      </p:sp>
      <p:sp>
        <p:nvSpPr>
          <p:cNvPr id="6" name="ZoneTexte 5">
            <a:extLst>
              <a:ext uri="{FF2B5EF4-FFF2-40B4-BE49-F238E27FC236}">
                <a16:creationId xmlns:a16="http://schemas.microsoft.com/office/drawing/2014/main" id="{D53BA809-279A-9018-9B0E-2F756C249F7C}"/>
              </a:ext>
            </a:extLst>
          </p:cNvPr>
          <p:cNvSpPr txBox="1"/>
          <p:nvPr/>
        </p:nvSpPr>
        <p:spPr>
          <a:xfrm>
            <a:off x="279134" y="2541574"/>
            <a:ext cx="2782960" cy="3784201"/>
          </a:xfrm>
          <a:custGeom>
            <a:avLst/>
            <a:gdLst>
              <a:gd name="connsiteX0" fmla="*/ 0 w 2772075"/>
              <a:gd name="connsiteY0" fmla="*/ 0 h 3185487"/>
              <a:gd name="connsiteX1" fmla="*/ 2772075 w 2772075"/>
              <a:gd name="connsiteY1" fmla="*/ 0 h 3185487"/>
              <a:gd name="connsiteX2" fmla="*/ 2772075 w 2772075"/>
              <a:gd name="connsiteY2" fmla="*/ 3185487 h 3185487"/>
              <a:gd name="connsiteX3" fmla="*/ 0 w 2772075"/>
              <a:gd name="connsiteY3" fmla="*/ 3185487 h 3185487"/>
              <a:gd name="connsiteX4" fmla="*/ 0 w 2772075"/>
              <a:gd name="connsiteY4" fmla="*/ 0 h 3185487"/>
              <a:gd name="connsiteX0" fmla="*/ 0 w 2782960"/>
              <a:gd name="connsiteY0" fmla="*/ 0 h 3784201"/>
              <a:gd name="connsiteX1" fmla="*/ 2772075 w 2782960"/>
              <a:gd name="connsiteY1" fmla="*/ 0 h 3784201"/>
              <a:gd name="connsiteX2" fmla="*/ 2782960 w 2782960"/>
              <a:gd name="connsiteY2" fmla="*/ 3784201 h 3784201"/>
              <a:gd name="connsiteX3" fmla="*/ 0 w 2782960"/>
              <a:gd name="connsiteY3" fmla="*/ 3185487 h 3784201"/>
              <a:gd name="connsiteX4" fmla="*/ 0 w 2782960"/>
              <a:gd name="connsiteY4" fmla="*/ 0 h 3784201"/>
              <a:gd name="connsiteX0" fmla="*/ 0 w 2782960"/>
              <a:gd name="connsiteY0" fmla="*/ 0 h 3784201"/>
              <a:gd name="connsiteX1" fmla="*/ 2772075 w 2782960"/>
              <a:gd name="connsiteY1" fmla="*/ 0 h 3784201"/>
              <a:gd name="connsiteX2" fmla="*/ 2782960 w 2782960"/>
              <a:gd name="connsiteY2" fmla="*/ 3784201 h 3784201"/>
              <a:gd name="connsiteX3" fmla="*/ 0 w 2782960"/>
              <a:gd name="connsiteY3" fmla="*/ 3773316 h 3784201"/>
              <a:gd name="connsiteX4" fmla="*/ 0 w 2782960"/>
              <a:gd name="connsiteY4" fmla="*/ 0 h 3784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960" h="3784201">
                <a:moveTo>
                  <a:pt x="0" y="0"/>
                </a:moveTo>
                <a:lnTo>
                  <a:pt x="2772075" y="0"/>
                </a:lnTo>
                <a:cubicBezTo>
                  <a:pt x="2775703" y="1261400"/>
                  <a:pt x="2779332" y="2522801"/>
                  <a:pt x="2782960" y="3784201"/>
                </a:cubicBezTo>
                <a:lnTo>
                  <a:pt x="0" y="3773316"/>
                </a:lnTo>
                <a:lnTo>
                  <a:pt x="0" y="0"/>
                </a:lnTo>
                <a:close/>
              </a:path>
            </a:pathLst>
          </a:cu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1400" b="1" dirty="0">
                <a:latin typeface="Abadi Extra Light" panose="020B0204020104020204" pitchFamily="34" charset="0"/>
              </a:rPr>
              <a:t>1/ Catégorisation des données </a:t>
            </a:r>
          </a:p>
          <a:p>
            <a:pPr algn="just"/>
            <a:r>
              <a:rPr lang="fr-FR" sz="1400" dirty="0">
                <a:latin typeface="Abadi Extra Light" panose="020B0204020104020204" pitchFamily="34" charset="0"/>
              </a:rPr>
              <a:t>•Données publiques et ouvertes :</a:t>
            </a:r>
          </a:p>
          <a:p>
            <a:pPr algn="just">
              <a:spcAft>
                <a:spcPts val="600"/>
              </a:spcAft>
            </a:pPr>
            <a:r>
              <a:rPr lang="fr-FR" sz="1400" dirty="0">
                <a:latin typeface="Abadi Extra Light" panose="020B0204020104020204" pitchFamily="34" charset="0"/>
              </a:rPr>
              <a:t>Référentiels environnementaux, donnée météorologiques, indicateurs de performance agrégés. </a:t>
            </a:r>
          </a:p>
          <a:p>
            <a:pPr algn="just"/>
            <a:r>
              <a:rPr lang="fr-FR" sz="1400" dirty="0">
                <a:latin typeface="Abadi Extra Light" panose="020B0204020104020204" pitchFamily="34" charset="0"/>
              </a:rPr>
              <a:t>•Données partagées sous licence : jeux de données produits à partir de projets pilotes, modèles d’impact, structures de bases de données. </a:t>
            </a:r>
          </a:p>
          <a:p>
            <a:pPr algn="just"/>
            <a:r>
              <a:rPr lang="fr-FR" sz="1400" dirty="0">
                <a:latin typeface="Abadi Extra Light" panose="020B0204020104020204" pitchFamily="34" charset="0"/>
              </a:rPr>
              <a:t>•Données confidentielles ou propriétaires : données issues de projets clients, données sensibles liées aux infrastructures ou usages spécifiques. </a:t>
            </a:r>
            <a:endParaRPr lang="fr-FR" sz="1400" dirty="0"/>
          </a:p>
        </p:txBody>
      </p:sp>
      <p:sp>
        <p:nvSpPr>
          <p:cNvPr id="10" name="ZoneTexte 9">
            <a:extLst>
              <a:ext uri="{FF2B5EF4-FFF2-40B4-BE49-F238E27FC236}">
                <a16:creationId xmlns:a16="http://schemas.microsoft.com/office/drawing/2014/main" id="{CCDB8A82-86D0-231A-F0C2-62D0326AF284}"/>
              </a:ext>
            </a:extLst>
          </p:cNvPr>
          <p:cNvSpPr txBox="1"/>
          <p:nvPr/>
        </p:nvSpPr>
        <p:spPr>
          <a:xfrm>
            <a:off x="3174765" y="2548339"/>
            <a:ext cx="2099878" cy="310854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1400" b="1">
                <a:latin typeface="Abadi Extra Light" panose="020B0204020104020204" pitchFamily="34" charset="0"/>
              </a:rPr>
              <a:t>2/ Gouvernance </a:t>
            </a:r>
          </a:p>
          <a:p>
            <a:pPr algn="just"/>
            <a:r>
              <a:rPr lang="fr-FR" sz="1400">
                <a:latin typeface="Abadi Extra Light" panose="020B0204020104020204" pitchFamily="34" charset="0"/>
              </a:rPr>
              <a:t>Mise en place d’un comité de pilotage data au sein du consortium. </a:t>
            </a:r>
          </a:p>
          <a:p>
            <a:pPr algn="just"/>
            <a:r>
              <a:rPr lang="fr-FR" sz="1400">
                <a:latin typeface="Abadi Extra Light" panose="020B0204020104020204" pitchFamily="34" charset="0"/>
              </a:rPr>
              <a:t>• Élaboration de protocoles de collecte, de stockage, d’anonymisation et d’accès. </a:t>
            </a:r>
          </a:p>
          <a:p>
            <a:r>
              <a:rPr lang="fr-FR" sz="1400">
                <a:latin typeface="Abadi Extra Light" panose="020B0204020104020204" pitchFamily="34" charset="0"/>
              </a:rPr>
              <a:t>• Définition des conditions de réutilisation, incluant les obligations de citation et les restrictions éventuelles.</a:t>
            </a:r>
          </a:p>
          <a:p>
            <a:endParaRPr lang="fr-FR" sz="1400">
              <a:latin typeface="Abadi Extra Light" panose="020B0204020104020204" pitchFamily="34" charset="0"/>
            </a:endParaRPr>
          </a:p>
          <a:p>
            <a:endParaRPr lang="fr-FR" sz="1400">
              <a:latin typeface="Abadi Extra Light" panose="020B0204020104020204" pitchFamily="34" charset="0"/>
            </a:endParaRPr>
          </a:p>
          <a:p>
            <a:r>
              <a:rPr lang="fr-FR" sz="1400">
                <a:latin typeface="Abadi Extra Light" panose="020B0204020104020204" pitchFamily="34" charset="0"/>
              </a:rPr>
              <a:t> </a:t>
            </a:r>
          </a:p>
        </p:txBody>
      </p:sp>
      <p:sp>
        <p:nvSpPr>
          <p:cNvPr id="12" name="ZoneTexte 11">
            <a:extLst>
              <a:ext uri="{FF2B5EF4-FFF2-40B4-BE49-F238E27FC236}">
                <a16:creationId xmlns:a16="http://schemas.microsoft.com/office/drawing/2014/main" id="{5DD360C4-6A19-AB97-CBFD-E8E6C4C21D66}"/>
              </a:ext>
            </a:extLst>
          </p:cNvPr>
          <p:cNvSpPr txBox="1"/>
          <p:nvPr/>
        </p:nvSpPr>
        <p:spPr>
          <a:xfrm>
            <a:off x="5398200" y="2548339"/>
            <a:ext cx="2513763" cy="310854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1400" b="1">
                <a:latin typeface="Abadi Extra Light" panose="020B0204020104020204" pitchFamily="34" charset="0"/>
              </a:rPr>
              <a:t>3/ Accès et ouverture : </a:t>
            </a:r>
          </a:p>
          <a:p>
            <a:r>
              <a:rPr lang="fr-FR" sz="1400">
                <a:latin typeface="Abadi Extra Light" panose="020B0204020104020204" pitchFamily="34" charset="0"/>
              </a:rPr>
              <a:t>• Mise en open source d’une partie du socle méthodologique (structure des indicateurs, ontologie des flux hydriques,…) </a:t>
            </a:r>
          </a:p>
          <a:p>
            <a:r>
              <a:rPr lang="fr-FR" sz="1400">
                <a:latin typeface="Abadi Extra Light" panose="020B0204020104020204" pitchFamily="34" charset="0"/>
              </a:rPr>
              <a:t>• Publication de jeux de données test sur des plateformes ouvertes (</a:t>
            </a:r>
            <a:r>
              <a:rPr lang="fr-FR" sz="1400" err="1">
                <a:latin typeface="Abadi Extra Light" panose="020B0204020104020204" pitchFamily="34" charset="0"/>
              </a:rPr>
              <a:t>ex:GitHub</a:t>
            </a:r>
            <a:r>
              <a:rPr lang="fr-FR" sz="1400">
                <a:latin typeface="Abadi Extra Light" panose="020B0204020104020204" pitchFamily="34" charset="0"/>
              </a:rPr>
              <a:t>)</a:t>
            </a:r>
          </a:p>
          <a:p>
            <a:r>
              <a:rPr lang="fr-FR" sz="1400">
                <a:latin typeface="Abadi Extra Light" panose="020B0204020104020204" pitchFamily="34" charset="0"/>
              </a:rPr>
              <a:t>• Licence de type Creative Commons BY-NC-SA envisagée pour les ressources non commerciales (version gratuite). </a:t>
            </a:r>
          </a:p>
          <a:p>
            <a:endParaRPr lang="fr-FR" sz="1400">
              <a:latin typeface="Abadi Extra Light" panose="020B0204020104020204" pitchFamily="34" charset="0"/>
            </a:endParaRPr>
          </a:p>
          <a:p>
            <a:endParaRPr lang="fr-FR" sz="1400">
              <a:latin typeface="Abadi Extra Light" panose="020B0204020104020204" pitchFamily="34" charset="0"/>
            </a:endParaRPr>
          </a:p>
        </p:txBody>
      </p:sp>
      <p:sp>
        <p:nvSpPr>
          <p:cNvPr id="14" name="ZoneTexte 13">
            <a:extLst>
              <a:ext uri="{FF2B5EF4-FFF2-40B4-BE49-F238E27FC236}">
                <a16:creationId xmlns:a16="http://schemas.microsoft.com/office/drawing/2014/main" id="{8A999065-1896-293C-EAE4-54AF756EB2FD}"/>
              </a:ext>
            </a:extLst>
          </p:cNvPr>
          <p:cNvSpPr txBox="1"/>
          <p:nvPr/>
        </p:nvSpPr>
        <p:spPr>
          <a:xfrm>
            <a:off x="8034732" y="3823762"/>
            <a:ext cx="3794715" cy="113877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1400" b="1">
                <a:latin typeface="Abadi Extra Light" panose="020B0204020104020204" pitchFamily="34" charset="0"/>
              </a:rPr>
              <a:t>5/ Cycle de vie des données </a:t>
            </a:r>
          </a:p>
          <a:p>
            <a:r>
              <a:rPr lang="fr-FR" sz="1400">
                <a:latin typeface="Abadi Extra Light" panose="020B0204020104020204" pitchFamily="34" charset="0"/>
              </a:rPr>
              <a:t>• Archivage des données brutes et enrichies selon un plan de conservation de 5 à 10 ans. </a:t>
            </a:r>
          </a:p>
          <a:p>
            <a:r>
              <a:rPr lang="fr-FR" sz="1400">
                <a:latin typeface="Abadi Extra Light" panose="020B0204020104020204" pitchFamily="34" charset="0"/>
              </a:rPr>
              <a:t>• Documentation associée systématique </a:t>
            </a:r>
            <a:r>
              <a:rPr lang="fr-FR" sz="1200">
                <a:latin typeface="Abadi Extra Light" panose="020B0204020104020204" pitchFamily="34" charset="0"/>
              </a:rPr>
              <a:t>(métadonnées, contexte de collecte, incertitudes, etc.). </a:t>
            </a:r>
            <a:endParaRPr lang="fr-FR" sz="1400">
              <a:latin typeface="Abadi Extra Light" panose="020B0204020104020204" pitchFamily="34" charset="0"/>
            </a:endParaRPr>
          </a:p>
        </p:txBody>
      </p:sp>
      <p:sp>
        <p:nvSpPr>
          <p:cNvPr id="16" name="ZoneTexte 15">
            <a:extLst>
              <a:ext uri="{FF2B5EF4-FFF2-40B4-BE49-F238E27FC236}">
                <a16:creationId xmlns:a16="http://schemas.microsoft.com/office/drawing/2014/main" id="{85E8BF02-42D0-4A48-49AC-E155CA160A06}"/>
              </a:ext>
            </a:extLst>
          </p:cNvPr>
          <p:cNvSpPr txBox="1"/>
          <p:nvPr/>
        </p:nvSpPr>
        <p:spPr>
          <a:xfrm>
            <a:off x="279133" y="1419080"/>
            <a:ext cx="11413734" cy="738664"/>
          </a:xfrm>
          <a:prstGeom prst="rect">
            <a:avLst/>
          </a:prstGeom>
          <a:noFill/>
        </p:spPr>
        <p:txBody>
          <a:bodyPr wrap="square">
            <a:spAutoFit/>
          </a:bodyPr>
          <a:lstStyle/>
          <a:p>
            <a:pPr algn="just"/>
            <a:r>
              <a:rPr lang="fr-FR" sz="1400">
                <a:latin typeface="Abadi Extra Light" panose="020B0204020104020204" pitchFamily="34" charset="0"/>
              </a:rPr>
              <a:t>Ce plan tiendra compte de la diversité des données mobilisées (données de conception, mesures en exploitation, données climatiques, données de référence ACV, etc.) et de leur niveau de sensibilité ou de réutilisabilité. Une démarche d’ouverture raisonnée pour la mise à disposition des données est bien prévue. </a:t>
            </a:r>
          </a:p>
          <a:p>
            <a:pPr algn="just"/>
            <a:r>
              <a:rPr lang="fr-FR" sz="1400">
                <a:latin typeface="Abadi Extra Light" panose="020B0204020104020204" pitchFamily="34" charset="0"/>
              </a:rPr>
              <a:t>Le détail de ce PGD sera affiné dans le cadre de la gouvernance du consortium en cours de formalisation. Les grands principes incluent : </a:t>
            </a:r>
          </a:p>
        </p:txBody>
      </p:sp>
    </p:spTree>
    <p:extLst>
      <p:ext uri="{BB962C8B-B14F-4D97-AF65-F5344CB8AC3E}">
        <p14:creationId xmlns:p14="http://schemas.microsoft.com/office/powerpoint/2010/main" val="37675889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9FF0B-483E-2309-4305-961D5400B7AD}"/>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82D7238A-8358-8D81-375B-C78F4DF8A842}"/>
              </a:ext>
            </a:extLst>
          </p:cNvPr>
          <p:cNvSpPr>
            <a:spLocks noGrp="1"/>
          </p:cNvSpPr>
          <p:nvPr>
            <p:ph type="title"/>
          </p:nvPr>
        </p:nvSpPr>
        <p:spPr>
          <a:xfrm>
            <a:off x="1046263" y="355068"/>
            <a:ext cx="10515600" cy="463286"/>
          </a:xfrm>
        </p:spPr>
        <p:txBody>
          <a:bodyPr>
            <a:normAutofit/>
          </a:bodyPr>
          <a:lstStyle/>
          <a:p>
            <a:r>
              <a:rPr lang="fr-FR" b="1"/>
              <a:t>Propriété industrielle– Plan de gestion des données</a:t>
            </a:r>
          </a:p>
        </p:txBody>
      </p:sp>
      <p:sp>
        <p:nvSpPr>
          <p:cNvPr id="3" name="Rectangle 1">
            <a:extLst>
              <a:ext uri="{FF2B5EF4-FFF2-40B4-BE49-F238E27FC236}">
                <a16:creationId xmlns:a16="http://schemas.microsoft.com/office/drawing/2014/main" id="{6F4BB1AA-3E32-7E43-7A52-C7C9B130259D}"/>
              </a:ext>
            </a:extLst>
          </p:cNvPr>
          <p:cNvSpPr>
            <a:spLocks noChangeArrowheads="1"/>
          </p:cNvSpPr>
          <p:nvPr/>
        </p:nvSpPr>
        <p:spPr bwMode="auto">
          <a:xfrm>
            <a:off x="2281338" y="125773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fr-FR" altLang="fr-FR" sz="1800" b="0" i="0" u="none" strike="noStrike" cap="none" normalizeH="0" baseline="0">
                <a:ln>
                  <a:noFill/>
                </a:ln>
                <a:solidFill>
                  <a:schemeClr val="tx1"/>
                </a:solidFill>
                <a:effectLst/>
                <a:latin typeface="Arial" panose="020B0604020202020204" pitchFamily="34" charset="0"/>
              </a:rPr>
            </a:br>
            <a:endParaRPr kumimoji="0" lang="fr-FR" altLang="fr-FR" sz="1800" b="0" i="0" u="none" strike="noStrike" cap="none" normalizeH="0" baseline="0">
              <a:ln>
                <a:noFill/>
              </a:ln>
              <a:solidFill>
                <a:schemeClr val="tx1"/>
              </a:solidFill>
              <a:effectLst/>
              <a:latin typeface="Arial" panose="020B0604020202020204" pitchFamily="34" charset="0"/>
            </a:endParaRPr>
          </a:p>
        </p:txBody>
      </p:sp>
      <p:pic>
        <p:nvPicPr>
          <p:cNvPr id="11" name="Image 10">
            <a:extLst>
              <a:ext uri="{FF2B5EF4-FFF2-40B4-BE49-F238E27FC236}">
                <a16:creationId xmlns:a16="http://schemas.microsoft.com/office/drawing/2014/main" id="{E9148FF7-F877-6A88-2B9A-CCCB41096DB6}"/>
              </a:ext>
            </a:extLst>
          </p:cNvPr>
          <p:cNvPicPr>
            <a:picLocks noChangeAspect="1"/>
          </p:cNvPicPr>
          <p:nvPr/>
        </p:nvPicPr>
        <p:blipFill>
          <a:blip r:embed="rId3"/>
          <a:stretch>
            <a:fillRect/>
          </a:stretch>
        </p:blipFill>
        <p:spPr>
          <a:xfrm>
            <a:off x="0" y="1260780"/>
            <a:ext cx="4813719" cy="4705815"/>
          </a:xfrm>
          <a:prstGeom prst="rect">
            <a:avLst/>
          </a:prstGeom>
        </p:spPr>
      </p:pic>
      <p:pic>
        <p:nvPicPr>
          <p:cNvPr id="15" name="Image 14">
            <a:extLst>
              <a:ext uri="{FF2B5EF4-FFF2-40B4-BE49-F238E27FC236}">
                <a16:creationId xmlns:a16="http://schemas.microsoft.com/office/drawing/2014/main" id="{A31B6074-74C3-F3B2-28F6-15D9FE231836}"/>
              </a:ext>
            </a:extLst>
          </p:cNvPr>
          <p:cNvPicPr>
            <a:picLocks noChangeAspect="1"/>
          </p:cNvPicPr>
          <p:nvPr/>
        </p:nvPicPr>
        <p:blipFill>
          <a:blip r:embed="rId4"/>
          <a:stretch>
            <a:fillRect/>
          </a:stretch>
        </p:blipFill>
        <p:spPr>
          <a:xfrm>
            <a:off x="4276821" y="1260779"/>
            <a:ext cx="3867630" cy="4705816"/>
          </a:xfrm>
          <a:prstGeom prst="rect">
            <a:avLst/>
          </a:prstGeom>
        </p:spPr>
      </p:pic>
      <p:pic>
        <p:nvPicPr>
          <p:cNvPr id="18" name="Image 17">
            <a:extLst>
              <a:ext uri="{FF2B5EF4-FFF2-40B4-BE49-F238E27FC236}">
                <a16:creationId xmlns:a16="http://schemas.microsoft.com/office/drawing/2014/main" id="{F259097D-6A33-B8B1-BBF9-4DF871521580}"/>
              </a:ext>
            </a:extLst>
          </p:cNvPr>
          <p:cNvPicPr>
            <a:picLocks noChangeAspect="1"/>
          </p:cNvPicPr>
          <p:nvPr/>
        </p:nvPicPr>
        <p:blipFill>
          <a:blip r:embed="rId5"/>
          <a:srcRect r="8108"/>
          <a:stretch/>
        </p:blipFill>
        <p:spPr>
          <a:xfrm>
            <a:off x="7937045" y="1257735"/>
            <a:ext cx="4254955" cy="4708860"/>
          </a:xfrm>
          <a:prstGeom prst="rect">
            <a:avLst/>
          </a:prstGeom>
        </p:spPr>
      </p:pic>
      <p:sp>
        <p:nvSpPr>
          <p:cNvPr id="19" name="ZoneTexte 18">
            <a:extLst>
              <a:ext uri="{FF2B5EF4-FFF2-40B4-BE49-F238E27FC236}">
                <a16:creationId xmlns:a16="http://schemas.microsoft.com/office/drawing/2014/main" id="{4BAD7F89-FE50-D28B-62E2-33997B40E188}"/>
              </a:ext>
            </a:extLst>
          </p:cNvPr>
          <p:cNvSpPr txBox="1"/>
          <p:nvPr/>
        </p:nvSpPr>
        <p:spPr>
          <a:xfrm>
            <a:off x="552291" y="926637"/>
            <a:ext cx="11277155" cy="492443"/>
          </a:xfrm>
          <a:prstGeom prst="rect">
            <a:avLst/>
          </a:prstGeom>
          <a:noFill/>
        </p:spPr>
        <p:txBody>
          <a:bodyPr wrap="square">
            <a:spAutoFit/>
          </a:bodyPr>
          <a:lstStyle/>
          <a:p>
            <a:pPr algn="ctr"/>
            <a:r>
              <a:rPr lang="fr-FR" sz="1400" b="1">
                <a:latin typeface="Abadi Extra Light" panose="020B0204020104020204" pitchFamily="34" charset="0"/>
              </a:rPr>
              <a:t>Une politique de transparence sur les données utilisées</a:t>
            </a:r>
            <a:endParaRPr lang="fr-FR" sz="1200" b="1">
              <a:latin typeface="Abadi Extra Light" panose="020B0204020104020204" pitchFamily="34" charset="0"/>
            </a:endParaRPr>
          </a:p>
          <a:p>
            <a:pPr algn="ctr"/>
            <a:endParaRPr lang="fr-FR" sz="1200">
              <a:latin typeface="Abadi Extra Light" panose="020B0204020104020204" pitchFamily="34" charset="0"/>
            </a:endParaRPr>
          </a:p>
        </p:txBody>
      </p:sp>
    </p:spTree>
    <p:extLst>
      <p:ext uri="{BB962C8B-B14F-4D97-AF65-F5344CB8AC3E}">
        <p14:creationId xmlns:p14="http://schemas.microsoft.com/office/powerpoint/2010/main" val="396137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AD1AB-DC53-E0F3-0697-C3FC41FEFCF5}"/>
            </a:ext>
          </a:extLst>
        </p:cNvPr>
        <p:cNvGrpSpPr/>
        <p:nvPr/>
      </p:nvGrpSpPr>
      <p:grpSpPr>
        <a:xfrm>
          <a:off x="0" y="0"/>
          <a:ext cx="0" cy="0"/>
          <a:chOff x="0" y="0"/>
          <a:chExt cx="0" cy="0"/>
        </a:xfrm>
      </p:grpSpPr>
      <p:sp>
        <p:nvSpPr>
          <p:cNvPr id="26" name="Espace réservé du texte 8">
            <a:extLst>
              <a:ext uri="{FF2B5EF4-FFF2-40B4-BE49-F238E27FC236}">
                <a16:creationId xmlns:a16="http://schemas.microsoft.com/office/drawing/2014/main" id="{750FB678-8F3F-9AFA-E8E0-8AD00A827D34}"/>
              </a:ext>
            </a:extLst>
          </p:cNvPr>
          <p:cNvSpPr txBox="1">
            <a:spLocks/>
          </p:cNvSpPr>
          <p:nvPr/>
        </p:nvSpPr>
        <p:spPr>
          <a:xfrm>
            <a:off x="1130300" y="309006"/>
            <a:ext cx="9360780" cy="649706"/>
          </a:xfrm>
          <a:prstGeom prst="rect">
            <a:avLst/>
          </a:prstGeom>
        </p:spPr>
        <p:txBody>
          <a:bodyPr lIns="91440" tIns="45720" rIns="91440" bIns="45720" anchor="t">
            <a:no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buNone/>
            </a:pPr>
            <a:r>
              <a:rPr lang="fr-FR" sz="2000" b="1" dirty="0">
                <a:latin typeface="Abadi Extra Light" panose="020B0204020104020204" pitchFamily="34" charset="0"/>
              </a:rPr>
              <a:t>Pourquoi répondre à cet AAP ?  </a:t>
            </a:r>
            <a:br>
              <a:rPr lang="fr-FR" sz="1800" dirty="0">
                <a:latin typeface="Abadi Extra Light" panose="020B0204020104020204" pitchFamily="34" charset="0"/>
              </a:rPr>
            </a:br>
            <a:r>
              <a:rPr lang="fr-FR" sz="1800" dirty="0">
                <a:latin typeface="Abadi Extra Light" panose="020B0204020104020204" pitchFamily="34" charset="0"/>
              </a:rPr>
              <a:t> </a:t>
            </a:r>
            <a:r>
              <a:rPr lang="fr-FR" sz="1600" dirty="0">
                <a:latin typeface="Abadi Extra Light" panose="020B0204020104020204" pitchFamily="34" charset="0"/>
              </a:rPr>
              <a:t>Des lacunes constatées au sein de la profession</a:t>
            </a:r>
            <a:endParaRPr lang="fr-FR" sz="1800" dirty="0">
              <a:latin typeface="Abadi Extra Light" panose="020B0204020104020204" pitchFamily="34" charset="0"/>
            </a:endParaRPr>
          </a:p>
        </p:txBody>
      </p:sp>
      <p:grpSp>
        <p:nvGrpSpPr>
          <p:cNvPr id="30" name="Groupe 29">
            <a:extLst>
              <a:ext uri="{FF2B5EF4-FFF2-40B4-BE49-F238E27FC236}">
                <a16:creationId xmlns:a16="http://schemas.microsoft.com/office/drawing/2014/main" id="{651DB084-E513-5D07-F6A4-E3727D5CD831}"/>
              </a:ext>
            </a:extLst>
          </p:cNvPr>
          <p:cNvGrpSpPr/>
          <p:nvPr/>
        </p:nvGrpSpPr>
        <p:grpSpPr>
          <a:xfrm>
            <a:off x="773486" y="4377150"/>
            <a:ext cx="10614705" cy="1631391"/>
            <a:chOff x="773486" y="4377150"/>
            <a:chExt cx="10614705" cy="1631391"/>
          </a:xfrm>
        </p:grpSpPr>
        <p:grpSp>
          <p:nvGrpSpPr>
            <p:cNvPr id="21" name="Groupe 20">
              <a:extLst>
                <a:ext uri="{FF2B5EF4-FFF2-40B4-BE49-F238E27FC236}">
                  <a16:creationId xmlns:a16="http://schemas.microsoft.com/office/drawing/2014/main" id="{E43F50CE-9A59-8743-B301-522AE89A9622}"/>
                </a:ext>
              </a:extLst>
            </p:cNvPr>
            <p:cNvGrpSpPr/>
            <p:nvPr/>
          </p:nvGrpSpPr>
          <p:grpSpPr>
            <a:xfrm>
              <a:off x="6895400" y="4377150"/>
              <a:ext cx="4492791" cy="1631391"/>
              <a:chOff x="6916374" y="2800627"/>
              <a:chExt cx="4538988" cy="1631391"/>
            </a:xfrm>
          </p:grpSpPr>
          <p:sp>
            <p:nvSpPr>
              <p:cNvPr id="7" name="ZoneTexte 6">
                <a:extLst>
                  <a:ext uri="{FF2B5EF4-FFF2-40B4-BE49-F238E27FC236}">
                    <a16:creationId xmlns:a16="http://schemas.microsoft.com/office/drawing/2014/main" id="{E9119CB2-2425-05FF-59BC-9B0E4716EBBF}"/>
                  </a:ext>
                </a:extLst>
              </p:cNvPr>
              <p:cNvSpPr txBox="1"/>
              <p:nvPr/>
            </p:nvSpPr>
            <p:spPr>
              <a:xfrm>
                <a:off x="6916374" y="2800627"/>
                <a:ext cx="4538988" cy="1015663"/>
              </a:xfrm>
              <a:prstGeom prst="rect">
                <a:avLst/>
              </a:prstGeom>
              <a:noFill/>
            </p:spPr>
            <p:txBody>
              <a:bodyPr wrap="square">
                <a:spAutoFit/>
              </a:bodyPr>
              <a:lstStyle/>
              <a:p>
                <a:r>
                  <a:rPr lang="fr-FR" sz="1200" b="0" i="0" u="none" strike="noStrike">
                    <a:solidFill>
                      <a:srgbClr val="404040"/>
                    </a:solidFill>
                    <a:effectLst/>
                    <a:latin typeface="Abadi Extra Light" panose="020B0204020104020204" pitchFamily="34" charset="0"/>
                  </a:rPr>
                  <a:t>Il existe de nombreux outils qui le permettent pour le carbone, l’énergie, le thermique, … mais </a:t>
                </a:r>
                <a:r>
                  <a:rPr lang="fr-FR" sz="1200" b="1" i="0" u="none" strike="noStrike">
                    <a:solidFill>
                      <a:srgbClr val="404040"/>
                    </a:solidFill>
                    <a:effectLst/>
                    <a:latin typeface="Abadi Extra Light" panose="020B0204020104020204" pitchFamily="34" charset="0"/>
                  </a:rPr>
                  <a:t>aucun n’est dédié à l’impact eau</a:t>
                </a:r>
                <a:r>
                  <a:rPr lang="fr-FR" sz="1200" b="1">
                    <a:solidFill>
                      <a:srgbClr val="404040"/>
                    </a:solidFill>
                    <a:latin typeface="Abadi Extra Light" panose="020B0204020104020204" pitchFamily="34" charset="0"/>
                  </a:rPr>
                  <a:t> ni adapté</a:t>
                </a:r>
                <a:r>
                  <a:rPr lang="fr-FR" sz="1200" b="1" i="0" u="none" strike="noStrike">
                    <a:solidFill>
                      <a:srgbClr val="404040"/>
                    </a:solidFill>
                    <a:effectLst/>
                    <a:latin typeface="Abadi Extra Light" panose="020B0204020104020204" pitchFamily="34" charset="0"/>
                  </a:rPr>
                  <a:t>  ni ne permet une prise en compte de l’enjeu eau dès la première esquisse.</a:t>
                </a:r>
              </a:p>
              <a:p>
                <a:endParaRPr lang="fr-FR" sz="1200" b="0" i="0" u="none" strike="noStrike">
                  <a:solidFill>
                    <a:srgbClr val="404040"/>
                  </a:solidFill>
                  <a:effectLst/>
                  <a:latin typeface="Abadi Extra Light" panose="020B0204020104020204" pitchFamily="34" charset="0"/>
                </a:endParaRPr>
              </a:p>
              <a:p>
                <a:r>
                  <a:rPr lang="fr-FR" sz="1200" b="0" i="0" u="none" strike="noStrike">
                    <a:solidFill>
                      <a:srgbClr val="404040"/>
                    </a:solidFill>
                    <a:effectLst/>
                    <a:latin typeface="Abadi Extra Light" panose="020B0204020104020204" pitchFamily="34" charset="0"/>
                  </a:rPr>
                  <a:t>Exemples : </a:t>
                </a:r>
                <a:endParaRPr lang="fr-FR" sz="1200">
                  <a:latin typeface="Abadi Extra Light" panose="020B0204020104020204" pitchFamily="34" charset="0"/>
                </a:endParaRPr>
              </a:p>
            </p:txBody>
          </p:sp>
          <p:grpSp>
            <p:nvGrpSpPr>
              <p:cNvPr id="20" name="Groupe 19">
                <a:extLst>
                  <a:ext uri="{FF2B5EF4-FFF2-40B4-BE49-F238E27FC236}">
                    <a16:creationId xmlns:a16="http://schemas.microsoft.com/office/drawing/2014/main" id="{B5E2FB94-3BF6-AC87-3F17-154783F94148}"/>
                  </a:ext>
                </a:extLst>
              </p:cNvPr>
              <p:cNvGrpSpPr/>
              <p:nvPr/>
            </p:nvGrpSpPr>
            <p:grpSpPr>
              <a:xfrm>
                <a:off x="6974370" y="3657315"/>
                <a:ext cx="4080563" cy="774703"/>
                <a:chOff x="6905932" y="4020998"/>
                <a:chExt cx="4472092" cy="919589"/>
              </a:xfrm>
            </p:grpSpPr>
            <p:grpSp>
              <p:nvGrpSpPr>
                <p:cNvPr id="19" name="Groupe 18">
                  <a:extLst>
                    <a:ext uri="{FF2B5EF4-FFF2-40B4-BE49-F238E27FC236}">
                      <a16:creationId xmlns:a16="http://schemas.microsoft.com/office/drawing/2014/main" id="{78D71075-4756-1B09-8BA2-4935C9EA8D7D}"/>
                    </a:ext>
                  </a:extLst>
                </p:cNvPr>
                <p:cNvGrpSpPr/>
                <p:nvPr/>
              </p:nvGrpSpPr>
              <p:grpSpPr>
                <a:xfrm>
                  <a:off x="6905932" y="4020998"/>
                  <a:ext cx="4309054" cy="914008"/>
                  <a:chOff x="6816516" y="4141077"/>
                  <a:chExt cx="4309054" cy="914008"/>
                </a:xfrm>
              </p:grpSpPr>
              <p:pic>
                <p:nvPicPr>
                  <p:cNvPr id="6146" name="Picture 2" descr="Logiciel ELODIE : évaluation de la performance globale des bâtiments">
                    <a:extLst>
                      <a:ext uri="{FF2B5EF4-FFF2-40B4-BE49-F238E27FC236}">
                        <a16:creationId xmlns:a16="http://schemas.microsoft.com/office/drawing/2014/main" id="{273C3354-E98E-BEBB-F555-30A8462E96E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837" r="13028" b="27972"/>
                  <a:stretch/>
                </p:blipFill>
                <p:spPr bwMode="auto">
                  <a:xfrm>
                    <a:off x="6816516" y="4516057"/>
                    <a:ext cx="990472" cy="526044"/>
                  </a:xfrm>
                  <a:prstGeom prst="rect">
                    <a:avLst/>
                  </a:prstGeom>
                  <a:noFill/>
                  <a:extLst>
                    <a:ext uri="{909E8E84-426E-40DD-AFC4-6F175D3DCCD1}">
                      <a14:hiddenFill xmlns:a14="http://schemas.microsoft.com/office/drawing/2010/main">
                        <a:solidFill>
                          <a:srgbClr val="FFFFFF"/>
                        </a:solidFill>
                      </a14:hiddenFill>
                    </a:ext>
                  </a:extLst>
                </p:spPr>
              </p:pic>
              <p:pic>
                <p:nvPicPr>
                  <p:cNvPr id="18" name="Image 17">
                    <a:extLst>
                      <a:ext uri="{FF2B5EF4-FFF2-40B4-BE49-F238E27FC236}">
                        <a16:creationId xmlns:a16="http://schemas.microsoft.com/office/drawing/2014/main" id="{92C09A9D-E172-3448-6C43-CF6929A356D5}"/>
                      </a:ext>
                    </a:extLst>
                  </p:cNvPr>
                  <p:cNvPicPr>
                    <a:picLocks noChangeAspect="1"/>
                  </p:cNvPicPr>
                  <p:nvPr/>
                </p:nvPicPr>
                <p:blipFill>
                  <a:blip r:embed="rId4"/>
                  <a:stretch>
                    <a:fillRect/>
                  </a:stretch>
                </p:blipFill>
                <p:spPr>
                  <a:xfrm>
                    <a:off x="7924169" y="4237443"/>
                    <a:ext cx="1049966" cy="238171"/>
                  </a:xfrm>
                  <a:prstGeom prst="rect">
                    <a:avLst/>
                  </a:prstGeom>
                </p:spPr>
              </p:pic>
              <p:pic>
                <p:nvPicPr>
                  <p:cNvPr id="6148" name="Picture 4" descr="ClimaWin - le logiciel intégré RT 2012 | BBS Logiciels">
                    <a:extLst>
                      <a:ext uri="{FF2B5EF4-FFF2-40B4-BE49-F238E27FC236}">
                        <a16:creationId xmlns:a16="http://schemas.microsoft.com/office/drawing/2014/main" id="{33281094-D7C9-7D8F-0000-FD793E15D7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7462" y="4141077"/>
                    <a:ext cx="784957" cy="37498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Diapositive 1">
                    <a:extLst>
                      <a:ext uri="{FF2B5EF4-FFF2-40B4-BE49-F238E27FC236}">
                        <a16:creationId xmlns:a16="http://schemas.microsoft.com/office/drawing/2014/main" id="{E9473263-DFD4-9ABB-B4EB-C474580AEA3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06989" y="4518861"/>
                    <a:ext cx="1514475" cy="500942"/>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LCA Software review of OpenLCA">
                    <a:extLst>
                      <a:ext uri="{FF2B5EF4-FFF2-40B4-BE49-F238E27FC236}">
                        <a16:creationId xmlns:a16="http://schemas.microsoft.com/office/drawing/2014/main" id="{4FC51423-2A55-A6BB-40D7-A63D0886B70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13177" y="4483585"/>
                    <a:ext cx="9144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Ecoinvent - Logiciel ACV et Eco-conception - Bureau Veritas CODDE">
                    <a:extLst>
                      <a:ext uri="{FF2B5EF4-FFF2-40B4-BE49-F238E27FC236}">
                        <a16:creationId xmlns:a16="http://schemas.microsoft.com/office/drawing/2014/main" id="{512C3128-15C6-9219-CB8F-D23FD6EAB05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26177" r="3946" b="31509"/>
                  <a:stretch/>
                </p:blipFill>
                <p:spPr bwMode="auto">
                  <a:xfrm>
                    <a:off x="9932790" y="4190571"/>
                    <a:ext cx="1192780" cy="243456"/>
                  </a:xfrm>
                  <a:prstGeom prst="rect">
                    <a:avLst/>
                  </a:prstGeom>
                  <a:noFill/>
                  <a:extLst>
                    <a:ext uri="{909E8E84-426E-40DD-AFC4-6F175D3DCCD1}">
                      <a14:hiddenFill xmlns:a14="http://schemas.microsoft.com/office/drawing/2010/main">
                        <a:solidFill>
                          <a:srgbClr val="FFFFFF"/>
                        </a:solidFill>
                      </a14:hiddenFill>
                    </a:ext>
                  </a:extLst>
                </p:spPr>
              </p:pic>
            </p:grpSp>
            <p:pic>
              <p:nvPicPr>
                <p:cNvPr id="6156" name="Picture 12" descr="SimaPro - logiciel professionnel d'ACV - ESU-services">
                  <a:extLst>
                    <a:ext uri="{FF2B5EF4-FFF2-40B4-BE49-F238E27FC236}">
                      <a16:creationId xmlns:a16="http://schemas.microsoft.com/office/drawing/2014/main" id="{B85044AF-5996-5D53-B6E6-E6188FC8680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71925" y="4363506"/>
                  <a:ext cx="1206099" cy="577081"/>
                </a:xfrm>
                <a:prstGeom prst="rect">
                  <a:avLst/>
                </a:prstGeom>
                <a:noFill/>
                <a:extLst>
                  <a:ext uri="{909E8E84-426E-40DD-AFC4-6F175D3DCCD1}">
                    <a14:hiddenFill xmlns:a14="http://schemas.microsoft.com/office/drawing/2010/main">
                      <a:solidFill>
                        <a:srgbClr val="FFFFFF"/>
                      </a:solidFill>
                    </a14:hiddenFill>
                  </a:ext>
                </a:extLst>
              </p:spPr>
            </p:pic>
          </p:grpSp>
        </p:grpSp>
        <p:cxnSp>
          <p:nvCxnSpPr>
            <p:cNvPr id="23" name="Connecteur droit avec flèche 22">
              <a:extLst>
                <a:ext uri="{FF2B5EF4-FFF2-40B4-BE49-F238E27FC236}">
                  <a16:creationId xmlns:a16="http://schemas.microsoft.com/office/drawing/2014/main" id="{FE4A1B9E-0A4B-1E24-F657-494B96A03060}"/>
                </a:ext>
              </a:extLst>
            </p:cNvPr>
            <p:cNvCxnSpPr>
              <a:cxnSpLocks/>
            </p:cNvCxnSpPr>
            <p:nvPr/>
          </p:nvCxnSpPr>
          <p:spPr>
            <a:xfrm>
              <a:off x="5566875" y="4571141"/>
              <a:ext cx="99487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9" name="Groupe 8">
              <a:extLst>
                <a:ext uri="{FF2B5EF4-FFF2-40B4-BE49-F238E27FC236}">
                  <a16:creationId xmlns:a16="http://schemas.microsoft.com/office/drawing/2014/main" id="{F2CDD2E3-6D8E-1DF2-8ACA-83FC69E60757}"/>
                </a:ext>
              </a:extLst>
            </p:cNvPr>
            <p:cNvGrpSpPr/>
            <p:nvPr/>
          </p:nvGrpSpPr>
          <p:grpSpPr>
            <a:xfrm>
              <a:off x="773486" y="4377150"/>
              <a:ext cx="4546352" cy="1277273"/>
              <a:chOff x="773486" y="4137203"/>
              <a:chExt cx="4593099" cy="1277273"/>
            </a:xfrm>
          </p:grpSpPr>
          <p:sp>
            <p:nvSpPr>
              <p:cNvPr id="16" name="Rectangle 15">
                <a:extLst>
                  <a:ext uri="{FF2B5EF4-FFF2-40B4-BE49-F238E27FC236}">
                    <a16:creationId xmlns:a16="http://schemas.microsoft.com/office/drawing/2014/main" id="{FE7857C9-0279-42AA-3547-F791C9F7BCBE}"/>
                  </a:ext>
                </a:extLst>
              </p:cNvPr>
              <p:cNvSpPr/>
              <p:nvPr/>
            </p:nvSpPr>
            <p:spPr>
              <a:xfrm>
                <a:off x="773486" y="4187198"/>
                <a:ext cx="293314" cy="287992"/>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r-FR" sz="1400" b="1">
                    <a:latin typeface="Abadi Extra Light" panose="020B0204020104020204" pitchFamily="34" charset="0"/>
                  </a:rPr>
                  <a:t>3</a:t>
                </a:r>
              </a:p>
            </p:txBody>
          </p:sp>
          <p:sp>
            <p:nvSpPr>
              <p:cNvPr id="5" name="ZoneTexte 4">
                <a:extLst>
                  <a:ext uri="{FF2B5EF4-FFF2-40B4-BE49-F238E27FC236}">
                    <a16:creationId xmlns:a16="http://schemas.microsoft.com/office/drawing/2014/main" id="{22ACB6F7-2BAD-E961-5E02-8EAE311B01C3}"/>
                  </a:ext>
                </a:extLst>
              </p:cNvPr>
              <p:cNvSpPr txBox="1"/>
              <p:nvPr/>
            </p:nvSpPr>
            <p:spPr>
              <a:xfrm>
                <a:off x="1074582" y="4137203"/>
                <a:ext cx="4292003" cy="1277273"/>
              </a:xfrm>
              <a:prstGeom prst="rect">
                <a:avLst/>
              </a:prstGeom>
              <a:noFill/>
            </p:spPr>
            <p:txBody>
              <a:bodyPr wrap="square">
                <a:spAutoFit/>
              </a:bodyPr>
              <a:lstStyle/>
              <a:p>
                <a:pPr>
                  <a:spcAft>
                    <a:spcPts val="600"/>
                  </a:spcAft>
                </a:pPr>
                <a:r>
                  <a:rPr lang="en-US" sz="1200" b="1">
                    <a:latin typeface="Abadi Extra Light"/>
                    <a:cs typeface="Arial"/>
                  </a:rPr>
                  <a:t>La </a:t>
                </a:r>
                <a:r>
                  <a:rPr lang="en-US" sz="1200" b="1" err="1">
                    <a:latin typeface="Abadi Extra Light"/>
                    <a:cs typeface="Arial"/>
                  </a:rPr>
                  <a:t>sobriété</a:t>
                </a:r>
                <a:r>
                  <a:rPr lang="en-US" sz="1200" b="1">
                    <a:latin typeface="Abadi Extra Light"/>
                    <a:cs typeface="Arial"/>
                  </a:rPr>
                  <a:t> en eau dans le </a:t>
                </a:r>
                <a:r>
                  <a:rPr lang="en-US" sz="1200" b="1" err="1">
                    <a:latin typeface="Abadi Extra Light"/>
                    <a:cs typeface="Arial"/>
                  </a:rPr>
                  <a:t>secteur</a:t>
                </a:r>
                <a:r>
                  <a:rPr lang="en-US" sz="1200" b="1">
                    <a:latin typeface="Abadi Extra Light"/>
                    <a:cs typeface="Arial"/>
                  </a:rPr>
                  <a:t> du </a:t>
                </a:r>
                <a:r>
                  <a:rPr lang="en-US" sz="1200" b="1" err="1">
                    <a:latin typeface="Abadi Extra Light"/>
                    <a:cs typeface="Arial"/>
                  </a:rPr>
                  <a:t>bâtiment</a:t>
                </a:r>
                <a:r>
                  <a:rPr lang="en-US" sz="1200" b="1">
                    <a:latin typeface="Abadi Extra Light"/>
                    <a:cs typeface="Arial"/>
                  </a:rPr>
                  <a:t> : </a:t>
                </a:r>
                <a:r>
                  <a:rPr lang="en-US" sz="1200" b="1" err="1">
                    <a:latin typeface="Abadi Extra Light"/>
                    <a:cs typeface="Arial"/>
                  </a:rPr>
                  <a:t>l’absence</a:t>
                </a:r>
                <a:r>
                  <a:rPr lang="en-US" sz="1200" b="1">
                    <a:latin typeface="Abadi Extra Light"/>
                    <a:cs typeface="Arial"/>
                  </a:rPr>
                  <a:t> </a:t>
                </a:r>
                <a:r>
                  <a:rPr lang="en-US" sz="1200" b="1" err="1">
                    <a:latin typeface="Abadi Extra Light"/>
                    <a:cs typeface="Arial"/>
                  </a:rPr>
                  <a:t>d’outils</a:t>
                </a:r>
                <a:r>
                  <a:rPr lang="en-US" sz="1200" b="1">
                    <a:latin typeface="Abadi Extra Light"/>
                    <a:cs typeface="Arial"/>
                  </a:rPr>
                  <a:t> </a:t>
                </a:r>
                <a:r>
                  <a:rPr lang="en-US" sz="1200" b="1" err="1">
                    <a:latin typeface="Abadi Extra Light"/>
                    <a:cs typeface="Arial"/>
                  </a:rPr>
                  <a:t>d’aide</a:t>
                </a:r>
                <a:r>
                  <a:rPr lang="en-US" sz="1200" b="1">
                    <a:latin typeface="Abadi Extra Light"/>
                    <a:cs typeface="Arial"/>
                  </a:rPr>
                  <a:t> à la </a:t>
                </a:r>
                <a:r>
                  <a:rPr lang="en-US" sz="1200" b="1" err="1">
                    <a:latin typeface="Abadi Extra Light"/>
                    <a:cs typeface="Arial"/>
                  </a:rPr>
                  <a:t>décision</a:t>
                </a:r>
                <a:r>
                  <a:rPr lang="en-US" sz="1200" b="1">
                    <a:latin typeface="Abadi Extra Light"/>
                    <a:cs typeface="Arial"/>
                  </a:rPr>
                  <a:t> “</a:t>
                </a:r>
                <a:r>
                  <a:rPr lang="en-US" sz="1200" b="1" err="1">
                    <a:latin typeface="Abadi Extra Light"/>
                    <a:cs typeface="Arial"/>
                  </a:rPr>
                  <a:t>amont</a:t>
                </a:r>
                <a:r>
                  <a:rPr lang="en-US" sz="1200" b="1">
                    <a:latin typeface="Abadi Extra Light"/>
                    <a:cs typeface="Arial"/>
                  </a:rPr>
                  <a:t>” </a:t>
                </a:r>
              </a:p>
              <a:p>
                <a:pPr algn="just"/>
                <a:r>
                  <a:rPr lang="en-US" sz="1200">
                    <a:latin typeface="Abadi Extra Light"/>
                    <a:cs typeface="Arial"/>
                  </a:rPr>
                  <a:t>Ce manque </a:t>
                </a:r>
                <a:r>
                  <a:rPr lang="en-US" sz="1200" err="1">
                    <a:latin typeface="Abadi Extra Light"/>
                    <a:cs typeface="Arial"/>
                  </a:rPr>
                  <a:t>d’outils</a:t>
                </a:r>
                <a:r>
                  <a:rPr lang="en-US" sz="1200">
                    <a:latin typeface="Abadi Extra Light"/>
                    <a:cs typeface="Arial"/>
                  </a:rPr>
                  <a:t> </a:t>
                </a:r>
                <a:r>
                  <a:rPr lang="en-US" sz="1200" err="1">
                    <a:latin typeface="Abadi Extra Light"/>
                    <a:cs typeface="Arial"/>
                  </a:rPr>
                  <a:t>induit</a:t>
                </a:r>
                <a:r>
                  <a:rPr lang="en-US" sz="1200">
                    <a:latin typeface="Abadi Extra Light"/>
                    <a:cs typeface="Arial"/>
                  </a:rPr>
                  <a:t> </a:t>
                </a:r>
                <a:r>
                  <a:rPr lang="en-US" sz="1200" err="1">
                    <a:latin typeface="Abadi Extra Light"/>
                    <a:cs typeface="Arial"/>
                  </a:rPr>
                  <a:t>une</a:t>
                </a:r>
                <a:r>
                  <a:rPr lang="en-US" sz="1200">
                    <a:latin typeface="Abadi Extra Light"/>
                    <a:cs typeface="Arial"/>
                  </a:rPr>
                  <a:t> </a:t>
                </a:r>
                <a:r>
                  <a:rPr lang="en-US" sz="1200" err="1">
                    <a:latin typeface="Abadi Extra Light"/>
                    <a:cs typeface="Arial"/>
                  </a:rPr>
                  <a:t>difficulté</a:t>
                </a:r>
                <a:r>
                  <a:rPr lang="en-US" sz="1200">
                    <a:latin typeface="Abadi Extra Light"/>
                    <a:cs typeface="Arial"/>
                  </a:rPr>
                  <a:t> à proposer des </a:t>
                </a:r>
                <a:r>
                  <a:rPr lang="en-US" sz="1200" err="1">
                    <a:latin typeface="Abadi Extra Light"/>
                    <a:cs typeface="Arial"/>
                  </a:rPr>
                  <a:t>préconisations</a:t>
                </a:r>
                <a:r>
                  <a:rPr lang="en-US" sz="1200">
                    <a:latin typeface="Abadi Extra Light"/>
                    <a:cs typeface="Arial"/>
                  </a:rPr>
                  <a:t> </a:t>
                </a:r>
                <a:r>
                  <a:rPr lang="en-US" sz="1200" err="1">
                    <a:latin typeface="Abadi Extra Light"/>
                    <a:cs typeface="Arial"/>
                  </a:rPr>
                  <a:t>dès</a:t>
                </a:r>
                <a:r>
                  <a:rPr lang="en-US" sz="1200">
                    <a:latin typeface="Abadi Extra Light"/>
                    <a:cs typeface="Arial"/>
                  </a:rPr>
                  <a:t> les premières orientations du programme, et </a:t>
                </a:r>
                <a:r>
                  <a:rPr lang="en-US" sz="1200" err="1">
                    <a:latin typeface="Abadi Extra Light"/>
                    <a:cs typeface="Arial"/>
                  </a:rPr>
                  <a:t>d’envisager</a:t>
                </a:r>
                <a:r>
                  <a:rPr lang="en-US" sz="1200">
                    <a:latin typeface="Abadi Extra Light"/>
                    <a:cs typeface="Arial"/>
                  </a:rPr>
                  <a:t> des choix </a:t>
                </a:r>
                <a:r>
                  <a:rPr lang="en-US" sz="1200" err="1">
                    <a:latin typeface="Abadi Extra Light"/>
                    <a:cs typeface="Arial"/>
                  </a:rPr>
                  <a:t>stratégiques</a:t>
                </a:r>
                <a:r>
                  <a:rPr lang="en-US" sz="1200">
                    <a:latin typeface="Abadi Extra Light"/>
                    <a:cs typeface="Arial"/>
                  </a:rPr>
                  <a:t> pour </a:t>
                </a:r>
                <a:r>
                  <a:rPr lang="en-US" sz="1200" err="1">
                    <a:latin typeface="Abadi Extra Light"/>
                    <a:cs typeface="Arial"/>
                  </a:rPr>
                  <a:t>aller</a:t>
                </a:r>
                <a:r>
                  <a:rPr lang="en-US" sz="1200">
                    <a:latin typeface="Abadi Extra Light"/>
                    <a:cs typeface="Arial"/>
                  </a:rPr>
                  <a:t> </a:t>
                </a:r>
                <a:r>
                  <a:rPr lang="en-US" sz="1200" err="1">
                    <a:latin typeface="Abadi Extra Light"/>
                    <a:cs typeface="Arial"/>
                  </a:rPr>
                  <a:t>vers</a:t>
                </a:r>
                <a:r>
                  <a:rPr lang="en-US" sz="1200">
                    <a:latin typeface="Abadi Extra Light"/>
                    <a:cs typeface="Arial"/>
                  </a:rPr>
                  <a:t> </a:t>
                </a:r>
                <a:r>
                  <a:rPr lang="en-US" sz="1200" err="1">
                    <a:latin typeface="Abadi Extra Light"/>
                    <a:cs typeface="Arial"/>
                  </a:rPr>
                  <a:t>une</a:t>
                </a:r>
                <a:r>
                  <a:rPr lang="en-US" sz="1200">
                    <a:latin typeface="Abadi Extra Light"/>
                    <a:cs typeface="Arial"/>
                  </a:rPr>
                  <a:t> </a:t>
                </a:r>
                <a:r>
                  <a:rPr lang="en-US" sz="1200" err="1">
                    <a:latin typeface="Abadi Extra Light"/>
                    <a:cs typeface="Arial"/>
                  </a:rPr>
                  <a:t>sobriété</a:t>
                </a:r>
                <a:r>
                  <a:rPr lang="en-US" sz="1200">
                    <a:latin typeface="Abadi Extra Light"/>
                    <a:cs typeface="Arial"/>
                  </a:rPr>
                  <a:t> en eau des </a:t>
                </a:r>
                <a:r>
                  <a:rPr lang="en-US" sz="1200" err="1">
                    <a:latin typeface="Abadi Extra Light"/>
                    <a:cs typeface="Arial"/>
                  </a:rPr>
                  <a:t>projets</a:t>
                </a:r>
                <a:endParaRPr lang="en-US" sz="1200">
                  <a:latin typeface="Abadi Extra Light"/>
                  <a:cs typeface="Arial"/>
                </a:endParaRPr>
              </a:p>
            </p:txBody>
          </p:sp>
        </p:grpSp>
      </p:grpSp>
      <p:grpSp>
        <p:nvGrpSpPr>
          <p:cNvPr id="28" name="Groupe 27">
            <a:extLst>
              <a:ext uri="{FF2B5EF4-FFF2-40B4-BE49-F238E27FC236}">
                <a16:creationId xmlns:a16="http://schemas.microsoft.com/office/drawing/2014/main" id="{C268A475-F64C-A800-BE7D-28516CA6C036}"/>
              </a:ext>
            </a:extLst>
          </p:cNvPr>
          <p:cNvGrpSpPr/>
          <p:nvPr/>
        </p:nvGrpSpPr>
        <p:grpSpPr>
          <a:xfrm>
            <a:off x="778204" y="1542735"/>
            <a:ext cx="10541373" cy="646331"/>
            <a:chOff x="778204" y="1481210"/>
            <a:chExt cx="10541373" cy="646331"/>
          </a:xfrm>
        </p:grpSpPr>
        <p:grpSp>
          <p:nvGrpSpPr>
            <p:cNvPr id="6" name="Groupe 5">
              <a:extLst>
                <a:ext uri="{FF2B5EF4-FFF2-40B4-BE49-F238E27FC236}">
                  <a16:creationId xmlns:a16="http://schemas.microsoft.com/office/drawing/2014/main" id="{0BF687ED-0F03-F210-0E66-32BBE55DD351}"/>
                </a:ext>
              </a:extLst>
            </p:cNvPr>
            <p:cNvGrpSpPr/>
            <p:nvPr/>
          </p:nvGrpSpPr>
          <p:grpSpPr>
            <a:xfrm>
              <a:off x="778204" y="1535308"/>
              <a:ext cx="4763052" cy="291261"/>
              <a:chOff x="778204" y="1535308"/>
              <a:chExt cx="4763052" cy="291261"/>
            </a:xfrm>
          </p:grpSpPr>
          <p:sp>
            <p:nvSpPr>
              <p:cNvPr id="12" name="TextBox 11">
                <a:extLst>
                  <a:ext uri="{FF2B5EF4-FFF2-40B4-BE49-F238E27FC236}">
                    <a16:creationId xmlns:a16="http://schemas.microsoft.com/office/drawing/2014/main" id="{5EFD9BEE-9DED-B6FE-0B6D-13C04ACB6D52}"/>
                  </a:ext>
                </a:extLst>
              </p:cNvPr>
              <p:cNvSpPr txBox="1"/>
              <p:nvPr/>
            </p:nvSpPr>
            <p:spPr>
              <a:xfrm>
                <a:off x="1130300" y="1549570"/>
                <a:ext cx="4410956"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latin typeface="Abadi Extra Light"/>
                    <a:cs typeface="Arial"/>
                  </a:rPr>
                  <a:t>La </a:t>
                </a:r>
                <a:r>
                  <a:rPr lang="en-US" sz="1200" b="1" dirty="0" err="1">
                    <a:latin typeface="Abadi Extra Light"/>
                    <a:cs typeface="Arial"/>
                  </a:rPr>
                  <a:t>consommation</a:t>
                </a:r>
                <a:r>
                  <a:rPr lang="en-US" sz="1200" b="1" dirty="0">
                    <a:latin typeface="Abadi Extra Light"/>
                    <a:cs typeface="Arial"/>
                  </a:rPr>
                  <a:t> </a:t>
                </a:r>
                <a:r>
                  <a:rPr lang="en-US" sz="1200" b="1" dirty="0" err="1">
                    <a:latin typeface="Abadi Extra Light"/>
                    <a:cs typeface="Arial"/>
                  </a:rPr>
                  <a:t>d’eau</a:t>
                </a:r>
                <a:r>
                  <a:rPr lang="en-US" sz="1200" b="1" dirty="0">
                    <a:latin typeface="Abadi Extra Light"/>
                    <a:cs typeface="Arial"/>
                  </a:rPr>
                  <a:t> : angle mort de l </a:t>
                </a:r>
                <a:r>
                  <a:rPr lang="en-US" sz="1200" b="1" dirty="0" err="1">
                    <a:latin typeface="Abadi Extra Light"/>
                    <a:cs typeface="Arial"/>
                  </a:rPr>
                  <a:t>écoconception</a:t>
                </a:r>
                <a:endParaRPr lang="en-US" sz="1200" b="1" dirty="0">
                  <a:latin typeface="Abadi Extra Light"/>
                  <a:cs typeface="Arial"/>
                </a:endParaRPr>
              </a:p>
            </p:txBody>
          </p:sp>
          <p:sp>
            <p:nvSpPr>
              <p:cNvPr id="11" name="Rectangle 10">
                <a:extLst>
                  <a:ext uri="{FF2B5EF4-FFF2-40B4-BE49-F238E27FC236}">
                    <a16:creationId xmlns:a16="http://schemas.microsoft.com/office/drawing/2014/main" id="{E302E69B-283A-C832-6C8E-BE7D9A042D9A}"/>
                  </a:ext>
                </a:extLst>
              </p:cNvPr>
              <p:cNvSpPr/>
              <p:nvPr/>
            </p:nvSpPr>
            <p:spPr>
              <a:xfrm>
                <a:off x="778204" y="1535308"/>
                <a:ext cx="293314" cy="287992"/>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r-FR" sz="1400" b="1">
                    <a:latin typeface="Abadi Extra Light" panose="020B0204020104020204" pitchFamily="34" charset="0"/>
                  </a:rPr>
                  <a:t>1</a:t>
                </a:r>
              </a:p>
            </p:txBody>
          </p:sp>
        </p:grpSp>
        <p:sp>
          <p:nvSpPr>
            <p:cNvPr id="13" name="ZoneTexte 12">
              <a:extLst>
                <a:ext uri="{FF2B5EF4-FFF2-40B4-BE49-F238E27FC236}">
                  <a16:creationId xmlns:a16="http://schemas.microsoft.com/office/drawing/2014/main" id="{7876D54B-64F9-5D65-C8F3-3924FF8A89CF}"/>
                </a:ext>
              </a:extLst>
            </p:cNvPr>
            <p:cNvSpPr txBox="1"/>
            <p:nvPr/>
          </p:nvSpPr>
          <p:spPr>
            <a:xfrm>
              <a:off x="6915192" y="1481210"/>
              <a:ext cx="4404385" cy="646331"/>
            </a:xfrm>
            <a:prstGeom prst="rect">
              <a:avLst/>
            </a:prstGeom>
            <a:noFill/>
          </p:spPr>
          <p:txBody>
            <a:bodyPr wrap="square">
              <a:spAutoFit/>
            </a:bodyPr>
            <a:lstStyle/>
            <a:p>
              <a:pPr algn="just"/>
              <a:r>
                <a:rPr lang="en-US" sz="1200">
                  <a:latin typeface="Abadi Extra Light"/>
                  <a:cs typeface="Arial"/>
                </a:rPr>
                <a:t>Un </a:t>
              </a:r>
              <a:r>
                <a:rPr lang="en-US" sz="1200" b="1">
                  <a:latin typeface="Abadi Extra Light"/>
                  <a:cs typeface="Arial"/>
                </a:rPr>
                <a:t>manque </a:t>
              </a:r>
              <a:r>
                <a:rPr lang="en-US" sz="1200" b="1" err="1">
                  <a:latin typeface="Abadi Extra Light"/>
                  <a:cs typeface="Arial"/>
                </a:rPr>
                <a:t>accru</a:t>
              </a:r>
              <a:r>
                <a:rPr lang="en-US" sz="1200" b="1">
                  <a:latin typeface="Abadi Extra Light"/>
                  <a:cs typeface="Arial"/>
                </a:rPr>
                <a:t> de </a:t>
              </a:r>
              <a:r>
                <a:rPr lang="en-US" sz="1200" b="1" err="1">
                  <a:latin typeface="Abadi Extra Light"/>
                  <a:cs typeface="Arial"/>
                </a:rPr>
                <a:t>connaissances</a:t>
              </a:r>
              <a:r>
                <a:rPr lang="en-US" sz="1200">
                  <a:latin typeface="Abadi Extra Light"/>
                  <a:cs typeface="Arial"/>
                </a:rPr>
                <a:t>, </a:t>
              </a:r>
              <a:r>
                <a:rPr lang="en-US" sz="1200" err="1">
                  <a:latin typeface="Abadi Extra Light"/>
                  <a:cs typeface="Arial"/>
                </a:rPr>
                <a:t>induisant</a:t>
              </a:r>
              <a:r>
                <a:rPr lang="en-US" sz="1200">
                  <a:latin typeface="Abadi Extra Light"/>
                  <a:cs typeface="Arial"/>
                </a:rPr>
                <a:t> </a:t>
              </a:r>
              <a:r>
                <a:rPr lang="en-US" sz="1200" err="1">
                  <a:latin typeface="Abadi Extra Light"/>
                  <a:cs typeface="Arial"/>
                </a:rPr>
                <a:t>une</a:t>
              </a:r>
              <a:r>
                <a:rPr lang="en-US" sz="1200">
                  <a:latin typeface="Abadi Extra Light"/>
                  <a:cs typeface="Arial"/>
                </a:rPr>
                <a:t> </a:t>
              </a:r>
              <a:r>
                <a:rPr lang="en-US" sz="1200" err="1">
                  <a:latin typeface="Abadi Extra Light"/>
                  <a:cs typeface="Arial"/>
                </a:rPr>
                <a:t>prise</a:t>
              </a:r>
              <a:r>
                <a:rPr lang="en-US" sz="1200">
                  <a:latin typeface="Abadi Extra Light"/>
                  <a:cs typeface="Arial"/>
                </a:rPr>
                <a:t> en </a:t>
              </a:r>
              <a:r>
                <a:rPr lang="en-US" sz="1200" err="1">
                  <a:latin typeface="Abadi Extra Light"/>
                  <a:cs typeface="Arial"/>
                </a:rPr>
                <a:t>compte</a:t>
              </a:r>
              <a:r>
                <a:rPr lang="en-US" sz="1200">
                  <a:latin typeface="Abadi Extra Light"/>
                  <a:cs typeface="Arial"/>
                </a:rPr>
                <a:t> </a:t>
              </a:r>
              <a:r>
                <a:rPr lang="en-US" sz="1200" b="1" err="1">
                  <a:latin typeface="Abadi Extra Light"/>
                  <a:cs typeface="Arial"/>
                </a:rPr>
                <a:t>faible</a:t>
              </a:r>
              <a:r>
                <a:rPr lang="en-US" sz="1200" b="1">
                  <a:latin typeface="Abadi Extra Light"/>
                  <a:cs typeface="Arial"/>
                </a:rPr>
                <a:t> </a:t>
              </a:r>
              <a:r>
                <a:rPr lang="en-US" sz="1200" b="1" err="1">
                  <a:latin typeface="Abadi Extra Light"/>
                  <a:cs typeface="Arial"/>
                </a:rPr>
                <a:t>ou</a:t>
              </a:r>
              <a:r>
                <a:rPr lang="en-US" sz="1200" b="1">
                  <a:latin typeface="Abadi Extra Light"/>
                  <a:cs typeface="Arial"/>
                </a:rPr>
                <a:t> trop tardive </a:t>
              </a:r>
              <a:r>
                <a:rPr lang="en-US" sz="1200">
                  <a:latin typeface="Abadi Extra Light"/>
                  <a:cs typeface="Arial"/>
                </a:rPr>
                <a:t>de </a:t>
              </a:r>
              <a:r>
                <a:rPr lang="en-US" sz="1200" err="1">
                  <a:latin typeface="Abadi Extra Light"/>
                  <a:cs typeface="Arial"/>
                </a:rPr>
                <a:t>cet</a:t>
              </a:r>
              <a:r>
                <a:rPr lang="en-US" sz="1200">
                  <a:latin typeface="Abadi Extra Light"/>
                  <a:cs typeface="Arial"/>
                </a:rPr>
                <a:t> </a:t>
              </a:r>
              <a:r>
                <a:rPr lang="en-US" sz="1200" err="1">
                  <a:latin typeface="Abadi Extra Light"/>
                  <a:cs typeface="Arial"/>
                </a:rPr>
                <a:t>enjeu</a:t>
              </a:r>
              <a:r>
                <a:rPr lang="en-US" sz="1200">
                  <a:latin typeface="Abadi Extra Light"/>
                  <a:cs typeface="Arial"/>
                </a:rPr>
                <a:t> dans les </a:t>
              </a:r>
              <a:r>
                <a:rPr lang="en-US" sz="1200" err="1">
                  <a:latin typeface="Abadi Extra Light"/>
                  <a:cs typeface="Arial"/>
                </a:rPr>
                <a:t>projets</a:t>
              </a:r>
              <a:r>
                <a:rPr lang="en-US" sz="1200">
                  <a:latin typeface="Abadi Extra Light"/>
                  <a:cs typeface="Arial"/>
                </a:rPr>
                <a:t> de construction/</a:t>
              </a:r>
              <a:r>
                <a:rPr lang="en-US" sz="1200" err="1">
                  <a:latin typeface="Abadi Extra Light"/>
                  <a:cs typeface="Arial"/>
                </a:rPr>
                <a:t>réhabilitation</a:t>
              </a:r>
              <a:r>
                <a:rPr lang="en-US" sz="1200">
                  <a:latin typeface="Abadi Extra Light"/>
                  <a:cs typeface="Arial"/>
                </a:rPr>
                <a:t>. </a:t>
              </a:r>
              <a:endParaRPr lang="fr-FR" sz="1200"/>
            </a:p>
          </p:txBody>
        </p:sp>
        <p:cxnSp>
          <p:nvCxnSpPr>
            <p:cNvPr id="14" name="Connecteur droit avec flèche 13">
              <a:extLst>
                <a:ext uri="{FF2B5EF4-FFF2-40B4-BE49-F238E27FC236}">
                  <a16:creationId xmlns:a16="http://schemas.microsoft.com/office/drawing/2014/main" id="{F6A3061C-38B9-3582-B31E-1CD6A561576B}"/>
                </a:ext>
              </a:extLst>
            </p:cNvPr>
            <p:cNvCxnSpPr>
              <a:cxnSpLocks/>
            </p:cNvCxnSpPr>
            <p:nvPr/>
          </p:nvCxnSpPr>
          <p:spPr>
            <a:xfrm>
              <a:off x="5566875" y="1688069"/>
              <a:ext cx="10582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29" name="Groupe 28">
            <a:extLst>
              <a:ext uri="{FF2B5EF4-FFF2-40B4-BE49-F238E27FC236}">
                <a16:creationId xmlns:a16="http://schemas.microsoft.com/office/drawing/2014/main" id="{DA3437DC-12F5-FC71-4F52-CF7477B4C443}"/>
              </a:ext>
            </a:extLst>
          </p:cNvPr>
          <p:cNvGrpSpPr/>
          <p:nvPr/>
        </p:nvGrpSpPr>
        <p:grpSpPr>
          <a:xfrm>
            <a:off x="773486" y="2890693"/>
            <a:ext cx="10645028" cy="830997"/>
            <a:chOff x="773486" y="2890693"/>
            <a:chExt cx="10645028" cy="830997"/>
          </a:xfrm>
        </p:grpSpPr>
        <p:grpSp>
          <p:nvGrpSpPr>
            <p:cNvPr id="22" name="Groupe 21">
              <a:extLst>
                <a:ext uri="{FF2B5EF4-FFF2-40B4-BE49-F238E27FC236}">
                  <a16:creationId xmlns:a16="http://schemas.microsoft.com/office/drawing/2014/main" id="{8523CEDE-9525-A9C3-328C-EC894546BDC1}"/>
                </a:ext>
              </a:extLst>
            </p:cNvPr>
            <p:cNvGrpSpPr/>
            <p:nvPr/>
          </p:nvGrpSpPr>
          <p:grpSpPr>
            <a:xfrm>
              <a:off x="773486" y="2890693"/>
              <a:ext cx="4569927" cy="461665"/>
              <a:chOff x="773486" y="2890693"/>
              <a:chExt cx="4569927" cy="461665"/>
            </a:xfrm>
          </p:grpSpPr>
          <p:sp>
            <p:nvSpPr>
              <p:cNvPr id="15" name="Rectangle 14">
                <a:extLst>
                  <a:ext uri="{FF2B5EF4-FFF2-40B4-BE49-F238E27FC236}">
                    <a16:creationId xmlns:a16="http://schemas.microsoft.com/office/drawing/2014/main" id="{ABAB0EBB-35AE-285E-DE35-638621645805}"/>
                  </a:ext>
                </a:extLst>
              </p:cNvPr>
              <p:cNvSpPr/>
              <p:nvPr/>
            </p:nvSpPr>
            <p:spPr>
              <a:xfrm>
                <a:off x="773486" y="2939991"/>
                <a:ext cx="293314" cy="287992"/>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r-FR" sz="1400" b="1">
                    <a:latin typeface="Abadi Extra Light" panose="020B0204020104020204" pitchFamily="34" charset="0"/>
                  </a:rPr>
                  <a:t>2</a:t>
                </a:r>
              </a:p>
            </p:txBody>
          </p:sp>
          <p:sp>
            <p:nvSpPr>
              <p:cNvPr id="3" name="ZoneTexte 2">
                <a:extLst>
                  <a:ext uri="{FF2B5EF4-FFF2-40B4-BE49-F238E27FC236}">
                    <a16:creationId xmlns:a16="http://schemas.microsoft.com/office/drawing/2014/main" id="{E509851B-CB6D-E16D-E2E2-5B164DDDB231}"/>
                  </a:ext>
                </a:extLst>
              </p:cNvPr>
              <p:cNvSpPr txBox="1"/>
              <p:nvPr/>
            </p:nvSpPr>
            <p:spPr>
              <a:xfrm>
                <a:off x="1095093" y="2890693"/>
                <a:ext cx="424832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fr-FR"/>
                </a:defPPr>
                <a:lvl1pPr>
                  <a:defRPr sz="1200" b="1">
                    <a:latin typeface="Abadi Extra Light"/>
                    <a:cs typeface="Arial"/>
                  </a:defRPr>
                </a:lvl1pPr>
              </a:lstStyle>
              <a:p>
                <a:pPr>
                  <a:spcAft>
                    <a:spcPts val="600"/>
                  </a:spcAft>
                </a:pPr>
                <a:r>
                  <a:rPr lang="en-US" err="1"/>
                  <a:t>L’impact</a:t>
                </a:r>
                <a:r>
                  <a:rPr lang="en-US"/>
                  <a:t> global du </a:t>
                </a:r>
                <a:r>
                  <a:rPr lang="en-US" err="1"/>
                  <a:t>bâti</a:t>
                </a:r>
                <a:r>
                  <a:rPr lang="en-US"/>
                  <a:t> sur la </a:t>
                </a:r>
                <a:r>
                  <a:rPr lang="en-US" err="1"/>
                  <a:t>raréfaction</a:t>
                </a:r>
                <a:r>
                  <a:rPr lang="en-US"/>
                  <a:t> de </a:t>
                </a:r>
                <a:r>
                  <a:rPr lang="en-US" err="1"/>
                  <a:t>l’eau</a:t>
                </a:r>
                <a:r>
                  <a:rPr lang="en-US"/>
                  <a:t> : des </a:t>
                </a:r>
                <a:r>
                  <a:rPr lang="en-US" err="1"/>
                  <a:t>méthodes</a:t>
                </a:r>
                <a:r>
                  <a:rPr lang="en-US"/>
                  <a:t> de </a:t>
                </a:r>
                <a:r>
                  <a:rPr lang="en-US" err="1"/>
                  <a:t>calcul</a:t>
                </a:r>
                <a:r>
                  <a:rPr lang="en-US"/>
                  <a:t> encore peu </a:t>
                </a:r>
                <a:r>
                  <a:rPr lang="en-US" err="1"/>
                  <a:t>accessibles</a:t>
                </a:r>
                <a:r>
                  <a:rPr lang="en-US"/>
                  <a:t> aux </a:t>
                </a:r>
                <a:r>
                  <a:rPr lang="en-US" err="1"/>
                  <a:t>professionnels</a:t>
                </a:r>
                <a:endParaRPr lang="en-US"/>
              </a:p>
            </p:txBody>
          </p:sp>
        </p:grpSp>
        <p:cxnSp>
          <p:nvCxnSpPr>
            <p:cNvPr id="25" name="Connecteur droit avec flèche 24">
              <a:extLst>
                <a:ext uri="{FF2B5EF4-FFF2-40B4-BE49-F238E27FC236}">
                  <a16:creationId xmlns:a16="http://schemas.microsoft.com/office/drawing/2014/main" id="{C964F694-3495-D424-9FE8-9E0CFD9585C9}"/>
                </a:ext>
              </a:extLst>
            </p:cNvPr>
            <p:cNvCxnSpPr>
              <a:cxnSpLocks/>
            </p:cNvCxnSpPr>
            <p:nvPr/>
          </p:nvCxnSpPr>
          <p:spPr>
            <a:xfrm>
              <a:off x="5566877" y="3083987"/>
              <a:ext cx="1058248"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7" name="ZoneTexte 26">
              <a:extLst>
                <a:ext uri="{FF2B5EF4-FFF2-40B4-BE49-F238E27FC236}">
                  <a16:creationId xmlns:a16="http://schemas.microsoft.com/office/drawing/2014/main" id="{0B70AD9F-9B9B-E97A-00E5-A44EB43A1C5B}"/>
                </a:ext>
              </a:extLst>
            </p:cNvPr>
            <p:cNvSpPr txBox="1"/>
            <p:nvPr/>
          </p:nvSpPr>
          <p:spPr>
            <a:xfrm>
              <a:off x="6895400" y="2890693"/>
              <a:ext cx="4523114" cy="830997"/>
            </a:xfrm>
            <a:prstGeom prst="rect">
              <a:avLst/>
            </a:prstGeom>
            <a:noFill/>
          </p:spPr>
          <p:txBody>
            <a:bodyPr wrap="square">
              <a:spAutoFit/>
            </a:bodyPr>
            <a:lstStyle/>
            <a:p>
              <a:pPr algn="just"/>
              <a:r>
                <a:rPr lang="en-US" sz="1200">
                  <a:latin typeface="Abadi Extra Light"/>
                  <a:cs typeface="Arial"/>
                </a:rPr>
                <a:t>Très peu de travaux sur </a:t>
              </a:r>
              <a:r>
                <a:rPr lang="en-US" sz="1200" err="1">
                  <a:latin typeface="Abadi Extra Light"/>
                  <a:cs typeface="Arial"/>
                </a:rPr>
                <a:t>l’empreinte</a:t>
              </a:r>
              <a:r>
                <a:rPr lang="en-US" sz="1200">
                  <a:latin typeface="Abadi Extra Light"/>
                  <a:cs typeface="Arial"/>
                </a:rPr>
                <a:t> eau </a:t>
              </a:r>
              <a:r>
                <a:rPr lang="en-US" sz="1200" b="1">
                  <a:latin typeface="Abadi Extra Light"/>
                  <a:cs typeface="Arial"/>
                </a:rPr>
                <a:t>dans le </a:t>
              </a:r>
              <a:r>
                <a:rPr lang="en-US" sz="1200" b="1" err="1">
                  <a:latin typeface="Abadi Extra Light"/>
                  <a:cs typeface="Arial"/>
                </a:rPr>
                <a:t>domaine</a:t>
              </a:r>
              <a:r>
                <a:rPr lang="en-US" sz="1200" b="1">
                  <a:latin typeface="Abadi Extra Light"/>
                  <a:cs typeface="Arial"/>
                </a:rPr>
                <a:t> du </a:t>
              </a:r>
              <a:r>
                <a:rPr lang="en-US" sz="1200" b="1" err="1">
                  <a:latin typeface="Abadi Extra Light"/>
                  <a:cs typeface="Arial"/>
                </a:rPr>
                <a:t>bâtiment</a:t>
              </a:r>
              <a:r>
                <a:rPr lang="en-US" sz="1200">
                  <a:latin typeface="Abadi Extra Light"/>
                  <a:cs typeface="Arial"/>
                </a:rPr>
                <a:t>.</a:t>
              </a:r>
            </a:p>
            <a:p>
              <a:pPr algn="just"/>
              <a:endParaRPr lang="en-US" sz="1200">
                <a:highlight>
                  <a:srgbClr val="FFFF00"/>
                </a:highlight>
                <a:latin typeface="Abadi Extra Light"/>
                <a:cs typeface="Arial"/>
              </a:endParaRPr>
            </a:p>
            <a:p>
              <a:pPr algn="just">
                <a:spcAft>
                  <a:spcPts val="300"/>
                </a:spcAft>
              </a:pPr>
              <a:r>
                <a:rPr lang="en-US" sz="1200">
                  <a:latin typeface="Abadi Extra Light" panose="020B0204020104020204" pitchFamily="34" charset="0"/>
                  <a:cs typeface="Arial"/>
                </a:rPr>
                <a:t>Les </a:t>
              </a:r>
              <a:r>
                <a:rPr lang="en-US" sz="1200" err="1">
                  <a:latin typeface="Abadi Extra Light" panose="020B0204020104020204" pitchFamily="34" charset="0"/>
                  <a:cs typeface="Arial"/>
                </a:rPr>
                <a:t>méthodes</a:t>
              </a:r>
              <a:r>
                <a:rPr lang="en-US" sz="1200">
                  <a:latin typeface="Abadi Extra Light" panose="020B0204020104020204" pitchFamily="34" charset="0"/>
                  <a:cs typeface="Arial"/>
                </a:rPr>
                <a:t> </a:t>
              </a:r>
              <a:r>
                <a:rPr lang="en-US" sz="1200" err="1">
                  <a:latin typeface="Abadi Extra Light" panose="020B0204020104020204" pitchFamily="34" charset="0"/>
                  <a:cs typeface="Arial"/>
                </a:rPr>
                <a:t>existantes</a:t>
              </a:r>
              <a:r>
                <a:rPr lang="en-US" sz="1200">
                  <a:latin typeface="Abadi Extra Light" panose="020B0204020104020204" pitchFamily="34" charset="0"/>
                  <a:cs typeface="Arial"/>
                </a:rPr>
                <a:t> </a:t>
              </a:r>
              <a:r>
                <a:rPr lang="en-US" sz="1200" err="1">
                  <a:latin typeface="Abadi Extra Light" panose="020B0204020104020204" pitchFamily="34" charset="0"/>
                  <a:cs typeface="Arial"/>
                </a:rPr>
                <a:t>sont</a:t>
              </a:r>
              <a:r>
                <a:rPr lang="en-US" sz="1200">
                  <a:latin typeface="Abadi Extra Light" panose="020B0204020104020204" pitchFamily="34" charset="0"/>
                  <a:cs typeface="Arial"/>
                </a:rPr>
                <a:t> </a:t>
              </a:r>
              <a:r>
                <a:rPr lang="en-US" sz="1200" b="1">
                  <a:latin typeface="Abadi Extra Light" panose="020B0204020104020204" pitchFamily="34" charset="0"/>
                  <a:cs typeface="Arial"/>
                </a:rPr>
                <a:t>à adapter</a:t>
              </a:r>
              <a:r>
                <a:rPr lang="en-US" sz="1200">
                  <a:latin typeface="Abadi Extra Light" panose="020B0204020104020204" pitchFamily="34" charset="0"/>
                  <a:cs typeface="Arial"/>
                </a:rPr>
                <a:t> aux métiers de la construction</a:t>
              </a:r>
              <a:br>
                <a:rPr lang="en-US" sz="1200">
                  <a:latin typeface="Abadi Extra Light" panose="020B0204020104020204" pitchFamily="34" charset="0"/>
                  <a:cs typeface="Arial"/>
                </a:rPr>
              </a:br>
              <a:r>
                <a:rPr lang="en-US" sz="1100" err="1">
                  <a:latin typeface="Abadi Extra Light" panose="020B0204020104020204" pitchFamily="34" charset="0"/>
                  <a:cs typeface="Arial"/>
                </a:rPr>
                <a:t>Exemple</a:t>
              </a:r>
              <a:r>
                <a:rPr lang="en-US" sz="1100">
                  <a:latin typeface="Abadi Extra Light" panose="020B0204020104020204" pitchFamily="34" charset="0"/>
                  <a:cs typeface="Arial"/>
                </a:rPr>
                <a:t> : </a:t>
              </a:r>
              <a:r>
                <a:rPr lang="en-US" sz="1100" err="1">
                  <a:latin typeface="Abadi Extra Light" panose="020B0204020104020204" pitchFamily="34" charset="0"/>
                  <a:cs typeface="Arial"/>
                </a:rPr>
                <a:t>méthode</a:t>
              </a:r>
              <a:r>
                <a:rPr lang="en-US" sz="1100">
                  <a:latin typeface="Abadi Extra Light" panose="020B0204020104020204" pitchFamily="34" charset="0"/>
                  <a:cs typeface="Arial"/>
                </a:rPr>
                <a:t> AWARE (</a:t>
              </a:r>
              <a:r>
                <a:rPr lang="fr-FR" sz="1100" b="0" err="1">
                  <a:effectLst/>
                  <a:latin typeface="Abadi Extra Light" panose="020B0204020104020204" pitchFamily="34" charset="0"/>
                </a:rPr>
                <a:t>Available</a:t>
              </a:r>
              <a:r>
                <a:rPr lang="fr-FR" sz="1100" b="0">
                  <a:effectLst/>
                  <a:latin typeface="Abadi Extra Light" panose="020B0204020104020204" pitchFamily="34" charset="0"/>
                </a:rPr>
                <a:t> </a:t>
              </a:r>
              <a:r>
                <a:rPr lang="fr-FR" sz="1100" b="0" err="1">
                  <a:effectLst/>
                  <a:latin typeface="Abadi Extra Light" panose="020B0204020104020204" pitchFamily="34" charset="0"/>
                </a:rPr>
                <a:t>WAter</a:t>
              </a:r>
              <a:r>
                <a:rPr lang="fr-FR" sz="1100" b="0">
                  <a:effectLst/>
                  <a:latin typeface="Abadi Extra Light" panose="020B0204020104020204" pitchFamily="34" charset="0"/>
                </a:rPr>
                <a:t> </a:t>
              </a:r>
              <a:r>
                <a:rPr lang="fr-FR" sz="1100" b="0" err="1">
                  <a:effectLst/>
                  <a:latin typeface="Abadi Extra Light" panose="020B0204020104020204" pitchFamily="34" charset="0"/>
                </a:rPr>
                <a:t>Remaining</a:t>
              </a:r>
              <a:r>
                <a:rPr lang="fr-FR" sz="1100" b="0">
                  <a:effectLst/>
                  <a:latin typeface="Abadi Extra Light" panose="020B0204020104020204" pitchFamily="34" charset="0"/>
                </a:rPr>
                <a:t>)</a:t>
              </a:r>
              <a:endParaRPr lang="fr-FR" sz="1200" b="0">
                <a:effectLst/>
                <a:latin typeface="Abadi Extra Light" panose="020B0204020104020204" pitchFamily="34" charset="0"/>
              </a:endParaRPr>
            </a:p>
          </p:txBody>
        </p:sp>
      </p:grpSp>
    </p:spTree>
    <p:extLst>
      <p:ext uri="{BB962C8B-B14F-4D97-AF65-F5344CB8AC3E}">
        <p14:creationId xmlns:p14="http://schemas.microsoft.com/office/powerpoint/2010/main" val="21522831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1AB54-44EA-FA4D-419E-A267AF93ABDC}"/>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63D67E80-A6AD-2FA6-1909-55767B427E6C}"/>
              </a:ext>
            </a:extLst>
          </p:cNvPr>
          <p:cNvSpPr>
            <a:spLocks noGrp="1"/>
          </p:cNvSpPr>
          <p:nvPr>
            <p:ph type="title"/>
          </p:nvPr>
        </p:nvSpPr>
        <p:spPr>
          <a:xfrm>
            <a:off x="838200" y="2725719"/>
            <a:ext cx="10515600" cy="463286"/>
          </a:xfrm>
        </p:spPr>
        <p:txBody>
          <a:bodyPr>
            <a:noAutofit/>
          </a:bodyPr>
          <a:lstStyle/>
          <a:p>
            <a:pPr algn="ctr"/>
            <a:r>
              <a:rPr lang="fr-FR" sz="2000"/>
              <a:t>Annexes </a:t>
            </a:r>
            <a:br>
              <a:rPr lang="fr-FR" sz="2000"/>
            </a:br>
            <a:br>
              <a:rPr lang="fr-FR" sz="2000"/>
            </a:br>
            <a:r>
              <a:rPr lang="fr-FR" sz="2000"/>
              <a:t>Questions sur l’analyse environnementale</a:t>
            </a:r>
          </a:p>
        </p:txBody>
      </p:sp>
    </p:spTree>
    <p:extLst>
      <p:ext uri="{BB962C8B-B14F-4D97-AF65-F5344CB8AC3E}">
        <p14:creationId xmlns:p14="http://schemas.microsoft.com/office/powerpoint/2010/main" val="4943910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921D8-F086-EA71-67A2-9FB6BDC31033}"/>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DC1434CF-3A07-AE68-E76A-4CFA1076FB6D}"/>
              </a:ext>
            </a:extLst>
          </p:cNvPr>
          <p:cNvSpPr>
            <a:spLocks noGrp="1"/>
          </p:cNvSpPr>
          <p:nvPr>
            <p:ph type="title"/>
          </p:nvPr>
        </p:nvSpPr>
        <p:spPr>
          <a:xfrm>
            <a:off x="1019174" y="355068"/>
            <a:ext cx="10184239" cy="463286"/>
          </a:xfrm>
        </p:spPr>
        <p:txBody>
          <a:bodyPr>
            <a:normAutofit/>
          </a:bodyPr>
          <a:lstStyle/>
          <a:p>
            <a:r>
              <a:rPr lang="fr-FR" sz="2000" b="1"/>
              <a:t>Hypothèse de réduction des prélèvements d’eau potable</a:t>
            </a:r>
          </a:p>
        </p:txBody>
      </p:sp>
      <p:sp>
        <p:nvSpPr>
          <p:cNvPr id="3" name="ZoneTexte 2">
            <a:extLst>
              <a:ext uri="{FF2B5EF4-FFF2-40B4-BE49-F238E27FC236}">
                <a16:creationId xmlns:a16="http://schemas.microsoft.com/office/drawing/2014/main" id="{78EE499D-FE1D-65E6-83DD-CA37AF6C1C58}"/>
              </a:ext>
            </a:extLst>
          </p:cNvPr>
          <p:cNvSpPr txBox="1"/>
          <p:nvPr/>
        </p:nvSpPr>
        <p:spPr>
          <a:xfrm>
            <a:off x="416312" y="1812428"/>
            <a:ext cx="3696933" cy="307777"/>
          </a:xfrm>
          <a:prstGeom prst="rect">
            <a:avLst/>
          </a:prstGeom>
          <a:noFill/>
        </p:spPr>
        <p:txBody>
          <a:bodyPr wrap="square" rtlCol="0">
            <a:spAutoFit/>
          </a:bodyPr>
          <a:lstStyle/>
          <a:p>
            <a:pPr algn="ctr"/>
            <a:r>
              <a:rPr lang="fr-FR" sz="1400" b="1">
                <a:latin typeface="Abadi Extra Light" panose="020B0204020104020204" pitchFamily="34" charset="0"/>
                <a:ea typeface="+mj-ea"/>
                <a:cs typeface="+mj-cs"/>
              </a:rPr>
              <a:t>Théoriquement, dans un contexte favorable</a:t>
            </a:r>
          </a:p>
        </p:txBody>
      </p:sp>
      <p:sp>
        <p:nvSpPr>
          <p:cNvPr id="10" name="ZoneTexte 9">
            <a:extLst>
              <a:ext uri="{FF2B5EF4-FFF2-40B4-BE49-F238E27FC236}">
                <a16:creationId xmlns:a16="http://schemas.microsoft.com/office/drawing/2014/main" id="{582B8FF4-DEE0-2B2A-D794-4E718B6ADFD2}"/>
              </a:ext>
            </a:extLst>
          </p:cNvPr>
          <p:cNvSpPr txBox="1"/>
          <p:nvPr/>
        </p:nvSpPr>
        <p:spPr>
          <a:xfrm>
            <a:off x="519714" y="1066519"/>
            <a:ext cx="6789180" cy="338554"/>
          </a:xfrm>
          <a:prstGeom prst="rect">
            <a:avLst/>
          </a:prstGeom>
          <a:noFill/>
        </p:spPr>
        <p:txBody>
          <a:bodyPr wrap="square" rtlCol="0">
            <a:spAutoFit/>
          </a:bodyPr>
          <a:lstStyle/>
          <a:p>
            <a:pPr marL="285750" indent="-285750">
              <a:buFont typeface="Wingdings" panose="05000000000000000000" pitchFamily="2" charset="2"/>
              <a:buChar char="v"/>
            </a:pPr>
            <a:r>
              <a:rPr lang="fr-FR" sz="1600" b="1">
                <a:latin typeface="Abadi Extra Light" panose="020B0204020104020204" pitchFamily="34" charset="0"/>
                <a:ea typeface="+mj-ea"/>
                <a:cs typeface="+mj-cs"/>
              </a:rPr>
              <a:t>Economie estimée uniquement pour la phase d’exploitation des bâtiments  </a:t>
            </a:r>
          </a:p>
        </p:txBody>
      </p:sp>
      <p:sp>
        <p:nvSpPr>
          <p:cNvPr id="11" name="ZoneTexte 10">
            <a:extLst>
              <a:ext uri="{FF2B5EF4-FFF2-40B4-BE49-F238E27FC236}">
                <a16:creationId xmlns:a16="http://schemas.microsoft.com/office/drawing/2014/main" id="{58D3CEB1-B0EF-96FD-A4E3-A3F164474D3B}"/>
              </a:ext>
            </a:extLst>
          </p:cNvPr>
          <p:cNvSpPr txBox="1"/>
          <p:nvPr/>
        </p:nvSpPr>
        <p:spPr>
          <a:xfrm>
            <a:off x="391379" y="2194805"/>
            <a:ext cx="3672003" cy="2610331"/>
          </a:xfrm>
          <a:prstGeom prst="rect">
            <a:avLst/>
          </a:prstGeom>
          <a:solidFill>
            <a:srgbClr val="F0F3ED"/>
          </a:solidFill>
        </p:spPr>
        <p:txBody>
          <a:bodyPr wrap="square">
            <a:spAutoFit/>
          </a:bodyPr>
          <a:lstStyle/>
          <a:p>
            <a:r>
              <a:rPr lang="fr-FR" sz="1600" dirty="0">
                <a:latin typeface="Abadi Extra Light" panose="020B0204020104020204" pitchFamily="34" charset="0"/>
                <a:ea typeface="+mj-ea"/>
                <a:cs typeface="+mj-cs"/>
              </a:rPr>
              <a:t>Installation d’équipements hydro économes</a:t>
            </a:r>
            <a:r>
              <a:rPr lang="fr-FR" sz="1600" dirty="0">
                <a:solidFill>
                  <a:srgbClr val="C00000"/>
                </a:solidFill>
                <a:latin typeface="Abadi Extra Light" panose="020B0204020104020204" pitchFamily="34" charset="0"/>
                <a:ea typeface="+mj-ea"/>
                <a:cs typeface="+mj-cs"/>
              </a:rPr>
              <a:t>*</a:t>
            </a:r>
            <a:r>
              <a:rPr lang="fr-FR" sz="1600" dirty="0">
                <a:latin typeface="Abadi Extra Light" panose="020B0204020104020204" pitchFamily="34" charset="0"/>
                <a:ea typeface="+mj-ea"/>
                <a:cs typeface="+mj-cs"/>
              </a:rPr>
              <a:t> </a:t>
            </a:r>
          </a:p>
          <a:p>
            <a:pPr marL="285750" indent="-285750">
              <a:buFont typeface="Wingdings" panose="05000000000000000000" pitchFamily="2" charset="2"/>
              <a:buChar char="Ø"/>
            </a:pPr>
            <a:endParaRPr lang="fr-FR" sz="1400" dirty="0">
              <a:latin typeface="Abadi Extra Light" panose="020B0204020104020204" pitchFamily="34" charset="0"/>
              <a:ea typeface="+mj-ea"/>
              <a:cs typeface="+mj-cs"/>
            </a:endParaRPr>
          </a:p>
          <a:p>
            <a:pPr marL="285750" indent="-285750">
              <a:buFont typeface="Wingdings" panose="05000000000000000000" pitchFamily="2" charset="2"/>
              <a:buChar char="Ø"/>
            </a:pPr>
            <a:r>
              <a:rPr lang="fr-FR" sz="1400" dirty="0">
                <a:latin typeface="Abadi Extra Light" panose="020B0204020104020204" pitchFamily="34" charset="0"/>
                <a:ea typeface="+mj-ea"/>
                <a:cs typeface="+mj-cs"/>
              </a:rPr>
              <a:t>WC double commande (3/6l) : </a:t>
            </a:r>
            <a:br>
              <a:rPr lang="fr-FR" sz="1400" dirty="0">
                <a:latin typeface="Abadi Extra Light" panose="020B0204020104020204" pitchFamily="34" charset="0"/>
                <a:ea typeface="+mj-ea"/>
                <a:cs typeface="+mj-cs"/>
              </a:rPr>
            </a:br>
            <a:r>
              <a:rPr lang="fr-FR" sz="1400" dirty="0">
                <a:latin typeface="Abadi Extra Light" panose="020B0204020104020204" pitchFamily="34" charset="0"/>
                <a:ea typeface="+mj-ea"/>
                <a:cs typeface="+mj-cs"/>
              </a:rPr>
              <a:t>gain moyen de </a:t>
            </a:r>
            <a:r>
              <a:rPr lang="fr-FR" sz="1400" b="1" dirty="0">
                <a:latin typeface="Abadi Extra Light" panose="020B0204020104020204" pitchFamily="34" charset="0"/>
                <a:ea typeface="+mj-ea"/>
                <a:cs typeface="+mj-cs"/>
              </a:rPr>
              <a:t>35%</a:t>
            </a:r>
          </a:p>
          <a:p>
            <a:pPr marL="285750" indent="-285750">
              <a:buFont typeface="Wingdings" panose="05000000000000000000" pitchFamily="2" charset="2"/>
              <a:buChar char="Ø"/>
            </a:pPr>
            <a:endParaRPr lang="fr-FR" sz="1400" b="1" dirty="0">
              <a:latin typeface="Abadi Extra Light" panose="020B0204020104020204" pitchFamily="34" charset="0"/>
              <a:ea typeface="+mj-ea"/>
              <a:cs typeface="+mj-cs"/>
            </a:endParaRPr>
          </a:p>
          <a:p>
            <a:pPr marL="285750" indent="-285750">
              <a:buFont typeface="Wingdings" panose="05000000000000000000" pitchFamily="2" charset="2"/>
              <a:buChar char="Ø"/>
            </a:pPr>
            <a:r>
              <a:rPr lang="fr-FR" sz="1400" dirty="0">
                <a:latin typeface="Abadi Extra Light" panose="020B0204020104020204" pitchFamily="34" charset="0"/>
                <a:ea typeface="+mj-ea"/>
                <a:cs typeface="+mj-cs"/>
              </a:rPr>
              <a:t>Evier/lavabo à débit réduit : gain de 35 à 50%</a:t>
            </a:r>
          </a:p>
          <a:p>
            <a:pPr marL="285750" indent="-285750">
              <a:buFont typeface="Wingdings" panose="05000000000000000000" pitchFamily="2" charset="2"/>
              <a:buChar char="Ø"/>
            </a:pPr>
            <a:endParaRPr lang="fr-FR" sz="1400" dirty="0">
              <a:latin typeface="Abadi Extra Light" panose="020B0204020104020204" pitchFamily="34" charset="0"/>
              <a:ea typeface="+mj-ea"/>
              <a:cs typeface="+mj-cs"/>
            </a:endParaRPr>
          </a:p>
          <a:p>
            <a:pPr marL="285750" indent="-285750">
              <a:buFont typeface="Wingdings" panose="05000000000000000000" pitchFamily="2" charset="2"/>
              <a:buChar char="Ø"/>
            </a:pPr>
            <a:r>
              <a:rPr lang="fr-FR" sz="1400" dirty="0">
                <a:latin typeface="Abadi Extra Light" panose="020B0204020104020204" pitchFamily="34" charset="0"/>
                <a:ea typeface="+mj-ea"/>
                <a:cs typeface="+mj-cs"/>
              </a:rPr>
              <a:t>Douche à débit réduit ou pommeau économe  : en moyenne 30 %</a:t>
            </a:r>
          </a:p>
        </p:txBody>
      </p:sp>
      <p:sp>
        <p:nvSpPr>
          <p:cNvPr id="14" name="ZoneTexte 13">
            <a:extLst>
              <a:ext uri="{FF2B5EF4-FFF2-40B4-BE49-F238E27FC236}">
                <a16:creationId xmlns:a16="http://schemas.microsoft.com/office/drawing/2014/main" id="{16D37CF5-874B-252E-E081-F6C9A85017B8}"/>
              </a:ext>
            </a:extLst>
          </p:cNvPr>
          <p:cNvSpPr txBox="1"/>
          <p:nvPr/>
        </p:nvSpPr>
        <p:spPr>
          <a:xfrm>
            <a:off x="8866925" y="6587054"/>
            <a:ext cx="2336488" cy="230832"/>
          </a:xfrm>
          <a:prstGeom prst="rect">
            <a:avLst/>
          </a:prstGeom>
          <a:noFill/>
        </p:spPr>
        <p:txBody>
          <a:bodyPr wrap="square" rtlCol="0">
            <a:spAutoFit/>
          </a:bodyPr>
          <a:lstStyle/>
          <a:p>
            <a:pPr algn="just"/>
            <a:r>
              <a:rPr lang="fr-FR" sz="900" i="1">
                <a:solidFill>
                  <a:srgbClr val="C00000"/>
                </a:solidFill>
              </a:rPr>
              <a:t>*</a:t>
            </a:r>
            <a:r>
              <a:rPr lang="fr-FR" sz="800" i="1" err="1"/>
              <a:t>Gest’eau</a:t>
            </a:r>
            <a:r>
              <a:rPr lang="fr-FR" sz="800" i="1"/>
              <a:t>, </a:t>
            </a:r>
            <a:r>
              <a:rPr lang="fr-FR" sz="800" i="1" err="1"/>
              <a:t>smegreg</a:t>
            </a:r>
            <a:r>
              <a:rPr lang="fr-FR" sz="800" i="1"/>
              <a:t>, études internes AIA</a:t>
            </a:r>
          </a:p>
        </p:txBody>
      </p:sp>
      <p:sp>
        <p:nvSpPr>
          <p:cNvPr id="19" name="ZoneTexte 18">
            <a:extLst>
              <a:ext uri="{FF2B5EF4-FFF2-40B4-BE49-F238E27FC236}">
                <a16:creationId xmlns:a16="http://schemas.microsoft.com/office/drawing/2014/main" id="{D74D54AC-83BC-6051-466B-A85F4D10884E}"/>
              </a:ext>
            </a:extLst>
          </p:cNvPr>
          <p:cNvSpPr txBox="1"/>
          <p:nvPr/>
        </p:nvSpPr>
        <p:spPr>
          <a:xfrm>
            <a:off x="4187319" y="1789197"/>
            <a:ext cx="3434645" cy="307777"/>
          </a:xfrm>
          <a:prstGeom prst="rect">
            <a:avLst/>
          </a:prstGeom>
          <a:noFill/>
        </p:spPr>
        <p:txBody>
          <a:bodyPr wrap="square" rtlCol="0">
            <a:spAutoFit/>
          </a:bodyPr>
          <a:lstStyle/>
          <a:p>
            <a:pPr algn="ctr"/>
            <a:r>
              <a:rPr lang="fr-FR" sz="1400" b="1">
                <a:latin typeface="Abadi Extra Light" panose="020B0204020104020204" pitchFamily="34" charset="0"/>
                <a:ea typeface="+mj-ea"/>
                <a:cs typeface="+mj-cs"/>
              </a:rPr>
              <a:t>Facteurs limitant les gains</a:t>
            </a:r>
          </a:p>
        </p:txBody>
      </p:sp>
      <p:sp>
        <p:nvSpPr>
          <p:cNvPr id="20" name="ZoneTexte 19">
            <a:extLst>
              <a:ext uri="{FF2B5EF4-FFF2-40B4-BE49-F238E27FC236}">
                <a16:creationId xmlns:a16="http://schemas.microsoft.com/office/drawing/2014/main" id="{972814D5-7BEA-57D5-AAE3-D5D80C09C98D}"/>
              </a:ext>
            </a:extLst>
          </p:cNvPr>
          <p:cNvSpPr txBox="1"/>
          <p:nvPr/>
        </p:nvSpPr>
        <p:spPr>
          <a:xfrm>
            <a:off x="4187319" y="2224025"/>
            <a:ext cx="3434646" cy="2031325"/>
          </a:xfrm>
          <a:prstGeom prst="rect">
            <a:avLst/>
          </a:prstGeom>
          <a:solidFill>
            <a:schemeClr val="accent4">
              <a:lumMod val="20000"/>
              <a:lumOff val="80000"/>
            </a:schemeClr>
          </a:solidFill>
        </p:spPr>
        <p:txBody>
          <a:bodyPr wrap="square">
            <a:spAutoFit/>
          </a:bodyPr>
          <a:lstStyle/>
          <a:p>
            <a:pPr marL="285750" indent="-285750">
              <a:buFont typeface="Wingdings" panose="05000000000000000000" pitchFamily="2" charset="2"/>
              <a:buChar char="Ø"/>
            </a:pPr>
            <a:r>
              <a:rPr lang="fr-FR" sz="1400">
                <a:latin typeface="Abadi Extra Light" panose="020B0204020104020204" pitchFamily="34" charset="0"/>
                <a:ea typeface="+mj-ea"/>
                <a:cs typeface="+mj-cs"/>
              </a:rPr>
              <a:t>L’entretien des équipements </a:t>
            </a:r>
            <a:endParaRPr lang="fr-FR" sz="1400" b="1">
              <a:latin typeface="Abadi Extra Light" panose="020B0204020104020204" pitchFamily="34" charset="0"/>
              <a:ea typeface="+mj-ea"/>
              <a:cs typeface="+mj-cs"/>
            </a:endParaRPr>
          </a:p>
          <a:p>
            <a:pPr marL="285750" indent="-285750">
              <a:buFont typeface="Wingdings" panose="05000000000000000000" pitchFamily="2" charset="2"/>
              <a:buChar char="Ø"/>
            </a:pPr>
            <a:endParaRPr lang="fr-FR" sz="1400" b="1">
              <a:latin typeface="Abadi Extra Light" panose="020B0204020104020204" pitchFamily="34" charset="0"/>
              <a:ea typeface="+mj-ea"/>
              <a:cs typeface="+mj-cs"/>
            </a:endParaRPr>
          </a:p>
          <a:p>
            <a:pPr marL="285750" indent="-285750">
              <a:buFont typeface="Wingdings" panose="05000000000000000000" pitchFamily="2" charset="2"/>
              <a:buChar char="Ø"/>
            </a:pPr>
            <a:r>
              <a:rPr lang="fr-FR" sz="1400">
                <a:latin typeface="Abadi Extra Light" panose="020B0204020104020204" pitchFamily="34" charset="0"/>
                <a:ea typeface="+mj-ea"/>
                <a:cs typeface="+mj-cs"/>
              </a:rPr>
              <a:t>Peu de sensibilisation</a:t>
            </a:r>
          </a:p>
          <a:p>
            <a:pPr marL="285750" indent="-285750">
              <a:buFont typeface="Wingdings" panose="05000000000000000000" pitchFamily="2" charset="2"/>
              <a:buChar char="Ø"/>
            </a:pPr>
            <a:endParaRPr lang="fr-FR" sz="1400">
              <a:latin typeface="Abadi Extra Light" panose="020B0204020104020204" pitchFamily="34" charset="0"/>
              <a:ea typeface="+mj-ea"/>
              <a:cs typeface="+mj-cs"/>
            </a:endParaRPr>
          </a:p>
          <a:p>
            <a:pPr marL="285750" indent="-285750">
              <a:buFont typeface="Wingdings" panose="05000000000000000000" pitchFamily="2" charset="2"/>
              <a:buChar char="Ø"/>
            </a:pPr>
            <a:r>
              <a:rPr lang="fr-FR" sz="1400">
                <a:latin typeface="Abadi Extra Light" panose="020B0204020104020204" pitchFamily="34" charset="0"/>
                <a:ea typeface="+mj-ea"/>
                <a:cs typeface="+mj-cs"/>
              </a:rPr>
              <a:t>Comportement des usagers</a:t>
            </a:r>
            <a:br>
              <a:rPr lang="fr-FR" sz="1400">
                <a:latin typeface="Abadi Extra Light" panose="020B0204020104020204" pitchFamily="34" charset="0"/>
                <a:ea typeface="+mj-ea"/>
                <a:cs typeface="+mj-cs"/>
              </a:rPr>
            </a:br>
            <a:r>
              <a:rPr lang="fr-FR" sz="1400">
                <a:latin typeface="Abadi Extra Light" panose="020B0204020104020204" pitchFamily="34" charset="0"/>
                <a:ea typeface="+mj-ea"/>
                <a:cs typeface="+mj-cs"/>
              </a:rPr>
              <a:t>(gaspillage fréquent chez les enfants) </a:t>
            </a:r>
          </a:p>
          <a:p>
            <a:pPr marL="285750" indent="-285750">
              <a:buFont typeface="Wingdings" panose="05000000000000000000" pitchFamily="2" charset="2"/>
              <a:buChar char="Ø"/>
            </a:pPr>
            <a:endParaRPr lang="fr-FR" sz="1400">
              <a:latin typeface="Abadi Extra Light" panose="020B0204020104020204" pitchFamily="34" charset="0"/>
              <a:ea typeface="+mj-ea"/>
              <a:cs typeface="+mj-cs"/>
            </a:endParaRPr>
          </a:p>
          <a:p>
            <a:pPr marL="285750" indent="-285750">
              <a:buFont typeface="Wingdings" panose="05000000000000000000" pitchFamily="2" charset="2"/>
              <a:buChar char="Ø"/>
            </a:pPr>
            <a:r>
              <a:rPr lang="fr-FR" sz="1400">
                <a:latin typeface="Abadi Extra Light" panose="020B0204020104020204" pitchFamily="34" charset="0"/>
                <a:ea typeface="+mj-ea"/>
                <a:cs typeface="+mj-cs"/>
              </a:rPr>
              <a:t> Suivi des consommations </a:t>
            </a:r>
            <a:br>
              <a:rPr lang="fr-FR" sz="1400">
                <a:latin typeface="Abadi Extra Light" panose="020B0204020104020204" pitchFamily="34" charset="0"/>
                <a:ea typeface="+mj-ea"/>
                <a:cs typeface="+mj-cs"/>
              </a:rPr>
            </a:br>
            <a:r>
              <a:rPr lang="fr-FR" sz="1400">
                <a:latin typeface="Abadi Extra Light" panose="020B0204020104020204" pitchFamily="34" charset="0"/>
                <a:ea typeface="+mj-ea"/>
                <a:cs typeface="+mj-cs"/>
              </a:rPr>
              <a:t>(détection fuite)</a:t>
            </a:r>
          </a:p>
        </p:txBody>
      </p:sp>
      <p:sp>
        <p:nvSpPr>
          <p:cNvPr id="21" name="ZoneTexte 20">
            <a:extLst>
              <a:ext uri="{FF2B5EF4-FFF2-40B4-BE49-F238E27FC236}">
                <a16:creationId xmlns:a16="http://schemas.microsoft.com/office/drawing/2014/main" id="{C03440E7-68B0-6DD0-633C-815791EAD3B0}"/>
              </a:ext>
            </a:extLst>
          </p:cNvPr>
          <p:cNvSpPr txBox="1"/>
          <p:nvPr/>
        </p:nvSpPr>
        <p:spPr>
          <a:xfrm>
            <a:off x="8433051" y="2662916"/>
            <a:ext cx="3342637" cy="1169551"/>
          </a:xfrm>
          <a:prstGeom prst="rect">
            <a:avLst/>
          </a:prstGeom>
          <a:solidFill>
            <a:schemeClr val="accent6">
              <a:lumMod val="20000"/>
              <a:lumOff val="80000"/>
            </a:schemeClr>
          </a:solidFill>
        </p:spPr>
        <p:txBody>
          <a:bodyPr wrap="square" rtlCol="0">
            <a:spAutoFit/>
          </a:bodyPr>
          <a:lstStyle/>
          <a:p>
            <a:pPr marL="285750" indent="-285750" algn="just">
              <a:buFont typeface="Wingdings" panose="05000000000000000000" pitchFamily="2" charset="2"/>
              <a:buChar char="Ø"/>
            </a:pPr>
            <a:r>
              <a:rPr lang="fr-FR" sz="1400">
                <a:latin typeface="Abadi Extra Light" panose="020B0204020104020204" pitchFamily="34" charset="0"/>
                <a:ea typeface="+mj-ea"/>
                <a:cs typeface="+mj-cs"/>
              </a:rPr>
              <a:t>Bureaux :  20 % d’</a:t>
            </a:r>
            <a:r>
              <a:rPr lang="fr-FR" sz="1400" err="1">
                <a:latin typeface="Abadi Extra Light" panose="020B0204020104020204" pitchFamily="34" charset="0"/>
                <a:ea typeface="+mj-ea"/>
                <a:cs typeface="+mj-cs"/>
              </a:rPr>
              <a:t>economie</a:t>
            </a:r>
            <a:r>
              <a:rPr lang="fr-FR" sz="1400">
                <a:latin typeface="Abadi Extra Light" panose="020B0204020104020204" pitchFamily="34" charset="0"/>
                <a:ea typeface="+mj-ea"/>
                <a:cs typeface="+mj-cs"/>
              </a:rPr>
              <a:t> d’eau</a:t>
            </a:r>
          </a:p>
          <a:p>
            <a:pPr marL="285750" indent="-285750" algn="just">
              <a:buFont typeface="Wingdings" panose="05000000000000000000" pitchFamily="2" charset="2"/>
              <a:buChar char="Ø"/>
            </a:pPr>
            <a:endParaRPr lang="fr-FR" sz="1400">
              <a:latin typeface="Abadi Extra Light" panose="020B0204020104020204" pitchFamily="34" charset="0"/>
              <a:ea typeface="+mj-ea"/>
              <a:cs typeface="+mj-cs"/>
            </a:endParaRPr>
          </a:p>
          <a:p>
            <a:pPr marL="285750" indent="-285750" algn="just">
              <a:buFont typeface="Wingdings" panose="05000000000000000000" pitchFamily="2" charset="2"/>
              <a:buChar char="Ø"/>
            </a:pPr>
            <a:r>
              <a:rPr lang="fr-FR" sz="1400">
                <a:latin typeface="Abadi Extra Light" panose="020B0204020104020204" pitchFamily="34" charset="0"/>
                <a:ea typeface="+mj-ea"/>
                <a:cs typeface="+mj-cs"/>
              </a:rPr>
              <a:t>Logements : 10 % d’</a:t>
            </a:r>
            <a:r>
              <a:rPr lang="fr-FR" sz="1400" err="1">
                <a:latin typeface="Abadi Extra Light" panose="020B0204020104020204" pitchFamily="34" charset="0"/>
                <a:ea typeface="+mj-ea"/>
                <a:cs typeface="+mj-cs"/>
              </a:rPr>
              <a:t>economie</a:t>
            </a:r>
            <a:r>
              <a:rPr lang="fr-FR" sz="1400">
                <a:latin typeface="Abadi Extra Light" panose="020B0204020104020204" pitchFamily="34" charset="0"/>
                <a:ea typeface="+mj-ea"/>
                <a:cs typeface="+mj-cs"/>
              </a:rPr>
              <a:t> d’eau</a:t>
            </a:r>
          </a:p>
          <a:p>
            <a:pPr marL="285750" indent="-285750" algn="just">
              <a:buFont typeface="Wingdings" panose="05000000000000000000" pitchFamily="2" charset="2"/>
              <a:buChar char="Ø"/>
            </a:pPr>
            <a:endParaRPr lang="fr-FR" sz="1400">
              <a:latin typeface="Abadi Extra Light" panose="020B0204020104020204" pitchFamily="34" charset="0"/>
              <a:ea typeface="+mj-ea"/>
              <a:cs typeface="+mj-cs"/>
            </a:endParaRPr>
          </a:p>
          <a:p>
            <a:pPr marL="285750" indent="-285750" algn="just">
              <a:buFont typeface="Wingdings" panose="05000000000000000000" pitchFamily="2" charset="2"/>
              <a:buChar char="Ø"/>
            </a:pPr>
            <a:r>
              <a:rPr lang="fr-FR" sz="1400">
                <a:latin typeface="Abadi Extra Light" panose="020B0204020104020204" pitchFamily="34" charset="0"/>
                <a:ea typeface="+mj-ea"/>
                <a:cs typeface="+mj-cs"/>
              </a:rPr>
              <a:t>Enseignement : 10 % d’</a:t>
            </a:r>
            <a:r>
              <a:rPr lang="fr-FR" sz="1400" err="1">
                <a:latin typeface="Abadi Extra Light" panose="020B0204020104020204" pitchFamily="34" charset="0"/>
                <a:ea typeface="+mj-ea"/>
                <a:cs typeface="+mj-cs"/>
              </a:rPr>
              <a:t>economie</a:t>
            </a:r>
            <a:r>
              <a:rPr lang="fr-FR" sz="1400">
                <a:latin typeface="Abadi Extra Light" panose="020B0204020104020204" pitchFamily="34" charset="0"/>
                <a:ea typeface="+mj-ea"/>
                <a:cs typeface="+mj-cs"/>
              </a:rPr>
              <a:t> d’eau</a:t>
            </a:r>
          </a:p>
        </p:txBody>
      </p:sp>
      <p:sp>
        <p:nvSpPr>
          <p:cNvPr id="23" name="ZoneTexte 22">
            <a:extLst>
              <a:ext uri="{FF2B5EF4-FFF2-40B4-BE49-F238E27FC236}">
                <a16:creationId xmlns:a16="http://schemas.microsoft.com/office/drawing/2014/main" id="{644C9F87-7D79-E24B-FE1B-847779334832}"/>
              </a:ext>
            </a:extLst>
          </p:cNvPr>
          <p:cNvSpPr txBox="1"/>
          <p:nvPr/>
        </p:nvSpPr>
        <p:spPr>
          <a:xfrm>
            <a:off x="8433050" y="1812428"/>
            <a:ext cx="3342637" cy="307777"/>
          </a:xfrm>
          <a:prstGeom prst="rect">
            <a:avLst/>
          </a:prstGeom>
          <a:noFill/>
        </p:spPr>
        <p:txBody>
          <a:bodyPr wrap="square">
            <a:spAutoFit/>
          </a:bodyPr>
          <a:lstStyle/>
          <a:p>
            <a:pPr algn="ctr"/>
            <a:r>
              <a:rPr lang="fr-FR" sz="1400" b="1">
                <a:latin typeface="Abadi Extra Light" panose="020B0204020104020204" pitchFamily="34" charset="0"/>
                <a:ea typeface="+mj-ea"/>
                <a:cs typeface="+mj-cs"/>
              </a:rPr>
              <a:t>Hypothèses conservatrices</a:t>
            </a:r>
          </a:p>
        </p:txBody>
      </p:sp>
      <p:sp>
        <p:nvSpPr>
          <p:cNvPr id="24" name="Flèche : droite 23">
            <a:extLst>
              <a:ext uri="{FF2B5EF4-FFF2-40B4-BE49-F238E27FC236}">
                <a16:creationId xmlns:a16="http://schemas.microsoft.com/office/drawing/2014/main" id="{7C64EA1F-AF7C-4641-194D-8F9E5E638D3F}"/>
              </a:ext>
            </a:extLst>
          </p:cNvPr>
          <p:cNvSpPr/>
          <p:nvPr/>
        </p:nvSpPr>
        <p:spPr>
          <a:xfrm>
            <a:off x="7720972" y="3051314"/>
            <a:ext cx="588142" cy="296096"/>
          </a:xfrm>
          <a:prstGeom prst="rightArrow">
            <a:avLst/>
          </a:prstGeom>
          <a:solidFill>
            <a:schemeClr val="accent1">
              <a:lumMod val="20000"/>
              <a:lumOff val="80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bg1">
                  <a:lumMod val="95000"/>
                </a:schemeClr>
              </a:solidFill>
            </a:endParaRPr>
          </a:p>
        </p:txBody>
      </p:sp>
      <p:sp>
        <p:nvSpPr>
          <p:cNvPr id="26" name="ZoneTexte 25">
            <a:extLst>
              <a:ext uri="{FF2B5EF4-FFF2-40B4-BE49-F238E27FC236}">
                <a16:creationId xmlns:a16="http://schemas.microsoft.com/office/drawing/2014/main" id="{174259D9-4558-3555-D8C9-3C9FA198B064}"/>
              </a:ext>
            </a:extLst>
          </p:cNvPr>
          <p:cNvSpPr txBox="1"/>
          <p:nvPr/>
        </p:nvSpPr>
        <p:spPr>
          <a:xfrm>
            <a:off x="1751167" y="5326763"/>
            <a:ext cx="8720252" cy="738664"/>
          </a:xfrm>
          <a:prstGeom prst="rect">
            <a:avLst/>
          </a:prstGeom>
          <a:solidFill>
            <a:schemeClr val="accent3">
              <a:lumMod val="20000"/>
              <a:lumOff val="80000"/>
            </a:schemeClr>
          </a:solidFill>
        </p:spPr>
        <p:txBody>
          <a:bodyPr wrap="square">
            <a:spAutoFit/>
          </a:bodyPr>
          <a:lstStyle/>
          <a:p>
            <a:pPr algn="just"/>
            <a:r>
              <a:rPr lang="fr-FR" sz="1400">
                <a:latin typeface="Abadi Extra Light" panose="020B0204020104020204" pitchFamily="34" charset="0"/>
                <a:ea typeface="+mj-ea"/>
                <a:cs typeface="+mj-cs"/>
              </a:rPr>
              <a:t>Mise à jour possible :  résultats du projet </a:t>
            </a:r>
            <a:r>
              <a:rPr lang="fr-FR" sz="1400" err="1">
                <a:latin typeface="Abadi Extra Light" panose="020B0204020104020204" pitchFamily="34" charset="0"/>
                <a:ea typeface="+mj-ea"/>
                <a:cs typeface="+mj-cs"/>
              </a:rPr>
              <a:t>DREauP</a:t>
            </a:r>
            <a:r>
              <a:rPr lang="fr-FR" sz="1400">
                <a:latin typeface="Abadi Extra Light" panose="020B0204020104020204" pitchFamily="34" charset="0"/>
                <a:ea typeface="+mj-ea"/>
                <a:cs typeface="+mj-cs"/>
              </a:rPr>
              <a:t> piloté par le CSTB, qui vise à objectiver, par instrumentation, les effets réels des équipements </a:t>
            </a:r>
            <a:r>
              <a:rPr lang="fr-FR" sz="1400" err="1">
                <a:latin typeface="Abadi Extra Light" panose="020B0204020104020204" pitchFamily="34" charset="0"/>
                <a:ea typeface="+mj-ea"/>
                <a:cs typeface="+mj-cs"/>
              </a:rPr>
              <a:t>hydroéconomes</a:t>
            </a:r>
            <a:r>
              <a:rPr lang="fr-FR" sz="1400">
                <a:latin typeface="Abadi Extra Light" panose="020B0204020104020204" pitchFamily="34" charset="0"/>
                <a:ea typeface="+mj-ea"/>
                <a:cs typeface="+mj-cs"/>
              </a:rPr>
              <a:t> et à mieux caractériser les comportements domestiques en matière de consommation d’eau. </a:t>
            </a:r>
          </a:p>
        </p:txBody>
      </p:sp>
    </p:spTree>
    <p:extLst>
      <p:ext uri="{BB962C8B-B14F-4D97-AF65-F5344CB8AC3E}">
        <p14:creationId xmlns:p14="http://schemas.microsoft.com/office/powerpoint/2010/main" val="4720223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AB54D-3BF9-F068-B1F0-A7E0B76D4D36}"/>
            </a:ext>
          </a:extLst>
        </p:cNvPr>
        <p:cNvGrpSpPr/>
        <p:nvPr/>
      </p:nvGrpSpPr>
      <p:grpSpPr>
        <a:xfrm>
          <a:off x="0" y="0"/>
          <a:ext cx="0" cy="0"/>
          <a:chOff x="0" y="0"/>
          <a:chExt cx="0" cy="0"/>
        </a:xfrm>
      </p:grpSpPr>
      <p:sp>
        <p:nvSpPr>
          <p:cNvPr id="5" name="Titre 3">
            <a:extLst>
              <a:ext uri="{FF2B5EF4-FFF2-40B4-BE49-F238E27FC236}">
                <a16:creationId xmlns:a16="http://schemas.microsoft.com/office/drawing/2014/main" id="{78795D6B-77A5-0238-4D2D-DBBF56417A41}"/>
              </a:ext>
            </a:extLst>
          </p:cNvPr>
          <p:cNvSpPr>
            <a:spLocks noGrp="1"/>
          </p:cNvSpPr>
          <p:nvPr>
            <p:ph type="title"/>
          </p:nvPr>
        </p:nvSpPr>
        <p:spPr>
          <a:xfrm>
            <a:off x="1003880" y="288393"/>
            <a:ext cx="10184239" cy="463286"/>
          </a:xfrm>
        </p:spPr>
        <p:txBody>
          <a:bodyPr>
            <a:normAutofit/>
          </a:bodyPr>
          <a:lstStyle/>
          <a:p>
            <a:r>
              <a:rPr lang="fr-FR" sz="2000" b="1"/>
              <a:t>Empreinte Projet</a:t>
            </a:r>
          </a:p>
        </p:txBody>
      </p:sp>
      <p:sp>
        <p:nvSpPr>
          <p:cNvPr id="6" name="ZoneTexte 5">
            <a:extLst>
              <a:ext uri="{FF2B5EF4-FFF2-40B4-BE49-F238E27FC236}">
                <a16:creationId xmlns:a16="http://schemas.microsoft.com/office/drawing/2014/main" id="{C749645D-CCEA-A880-7020-7690ED93ED6B}"/>
              </a:ext>
            </a:extLst>
          </p:cNvPr>
          <p:cNvSpPr txBox="1"/>
          <p:nvPr/>
        </p:nvSpPr>
        <p:spPr>
          <a:xfrm>
            <a:off x="1003880" y="589090"/>
            <a:ext cx="4400550" cy="307777"/>
          </a:xfrm>
          <a:prstGeom prst="rect">
            <a:avLst/>
          </a:prstGeom>
          <a:noFill/>
        </p:spPr>
        <p:txBody>
          <a:bodyPr wrap="square" rtlCol="0">
            <a:spAutoFit/>
          </a:bodyPr>
          <a:lstStyle/>
          <a:p>
            <a:r>
              <a:rPr lang="fr-FR" sz="1400" dirty="0">
                <a:latin typeface="Abadi Extra Light" panose="020B0204020104020204" pitchFamily="34" charset="0"/>
              </a:rPr>
              <a:t>Réalisée selon la méthode Empreinte Projet de l’ADEME </a:t>
            </a:r>
          </a:p>
        </p:txBody>
      </p:sp>
      <p:graphicFrame>
        <p:nvGraphicFramePr>
          <p:cNvPr id="7" name="Tableau 6">
            <a:extLst>
              <a:ext uri="{FF2B5EF4-FFF2-40B4-BE49-F238E27FC236}">
                <a16:creationId xmlns:a16="http://schemas.microsoft.com/office/drawing/2014/main" id="{63C44CC7-46EF-B803-4166-B0A9C43EFD31}"/>
              </a:ext>
            </a:extLst>
          </p:cNvPr>
          <p:cNvGraphicFramePr>
            <a:graphicFrameLocks noGrp="1"/>
          </p:cNvGraphicFramePr>
          <p:nvPr>
            <p:extLst>
              <p:ext uri="{D42A27DB-BD31-4B8C-83A1-F6EECF244321}">
                <p14:modId xmlns:p14="http://schemas.microsoft.com/office/powerpoint/2010/main" val="2370118896"/>
              </p:ext>
            </p:extLst>
          </p:nvPr>
        </p:nvGraphicFramePr>
        <p:xfrm>
          <a:off x="610958" y="1305160"/>
          <a:ext cx="10808155" cy="5405872"/>
        </p:xfrm>
        <a:graphic>
          <a:graphicData uri="http://schemas.openxmlformats.org/drawingml/2006/table">
            <a:tbl>
              <a:tblPr/>
              <a:tblGrid>
                <a:gridCol w="3038897">
                  <a:extLst>
                    <a:ext uri="{9D8B030D-6E8A-4147-A177-3AD203B41FA5}">
                      <a16:colId xmlns:a16="http://schemas.microsoft.com/office/drawing/2014/main" val="2542557172"/>
                    </a:ext>
                  </a:extLst>
                </a:gridCol>
                <a:gridCol w="2049823">
                  <a:extLst>
                    <a:ext uri="{9D8B030D-6E8A-4147-A177-3AD203B41FA5}">
                      <a16:colId xmlns:a16="http://schemas.microsoft.com/office/drawing/2014/main" val="3643761131"/>
                    </a:ext>
                  </a:extLst>
                </a:gridCol>
                <a:gridCol w="5719435">
                  <a:extLst>
                    <a:ext uri="{9D8B030D-6E8A-4147-A177-3AD203B41FA5}">
                      <a16:colId xmlns:a16="http://schemas.microsoft.com/office/drawing/2014/main" val="1478220701"/>
                    </a:ext>
                  </a:extLst>
                </a:gridCol>
              </a:tblGrid>
              <a:tr h="272457">
                <a:tc>
                  <a:txBody>
                    <a:bodyPr/>
                    <a:lstStyle/>
                    <a:p>
                      <a:pPr algn="l" fontAlgn="ctr"/>
                      <a:r>
                        <a:rPr lang="fr-FR" sz="900" b="1" i="1" u="none" strike="noStrike">
                          <a:solidFill>
                            <a:srgbClr val="FFFFFF"/>
                          </a:solidFill>
                          <a:effectLst/>
                          <a:latin typeface="Calibri" panose="020F0502020204030204" pitchFamily="34" charset="0"/>
                        </a:rPr>
                        <a:t>Indicateurs</a:t>
                      </a:r>
                    </a:p>
                  </a:txBody>
                  <a:tcPr marL="5456" marR="5456" marT="54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ctr" fontAlgn="ctr"/>
                      <a:r>
                        <a:rPr lang="fr-FR" sz="900" b="1" i="0" u="none" strike="noStrike">
                          <a:solidFill>
                            <a:srgbClr val="FFFFFF"/>
                          </a:solidFill>
                          <a:effectLst/>
                          <a:latin typeface="Calibri" panose="020F0502020204030204" pitchFamily="34" charset="0"/>
                        </a:rPr>
                        <a:t>Valeur </a:t>
                      </a:r>
                      <a:br>
                        <a:rPr lang="fr-FR" sz="900" b="1" i="0" u="none" strike="noStrike">
                          <a:solidFill>
                            <a:srgbClr val="FFFFFF"/>
                          </a:solidFill>
                          <a:effectLst/>
                          <a:latin typeface="Calibri" panose="020F0502020204030204" pitchFamily="34" charset="0"/>
                        </a:rPr>
                      </a:br>
                      <a:r>
                        <a:rPr lang="fr-FR" sz="900" b="1" i="0" u="none" strike="noStrike">
                          <a:solidFill>
                            <a:srgbClr val="FFFFFF"/>
                          </a:solidFill>
                          <a:effectLst/>
                          <a:latin typeface="Calibri" panose="020F0502020204030204" pitchFamily="34" charset="0"/>
                        </a:rPr>
                        <a:t>(</a:t>
                      </a:r>
                      <a:r>
                        <a:rPr lang="fr-FR" sz="900" b="1" i="0" u="none" strike="noStrike">
                          <a:solidFill>
                            <a:srgbClr val="FF0000"/>
                          </a:solidFill>
                          <a:effectLst/>
                          <a:latin typeface="Calibri" panose="020F0502020204030204" pitchFamily="34" charset="0"/>
                        </a:rPr>
                        <a:t>m3</a:t>
                      </a:r>
                      <a:r>
                        <a:rPr lang="fr-FR" sz="900" b="1" i="0" u="none" strike="noStrike">
                          <a:solidFill>
                            <a:srgbClr val="FFFFFF"/>
                          </a:solidFill>
                          <a:effectLst/>
                          <a:latin typeface="Calibri" panose="020F0502020204030204" pitchFamily="34" charset="0"/>
                        </a:rPr>
                        <a:t>)</a:t>
                      </a:r>
                    </a:p>
                  </a:txBody>
                  <a:tcPr marL="5456" marR="5456" marT="54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ctr" fontAlgn="ctr"/>
                      <a:r>
                        <a:rPr lang="fr-FR" sz="900" b="1" i="0" u="none" strike="noStrike">
                          <a:solidFill>
                            <a:srgbClr val="FFFFFF"/>
                          </a:solidFill>
                          <a:effectLst/>
                          <a:latin typeface="Calibri" panose="020F0502020204030204" pitchFamily="34" charset="0"/>
                        </a:rPr>
                        <a:t>Commentaire</a:t>
                      </a:r>
                      <a:br>
                        <a:rPr lang="fr-FR" sz="900" b="1" i="0" u="none" strike="noStrike">
                          <a:solidFill>
                            <a:srgbClr val="FFFFFF"/>
                          </a:solidFill>
                          <a:effectLst/>
                          <a:latin typeface="Calibri" panose="020F0502020204030204" pitchFamily="34" charset="0"/>
                        </a:rPr>
                      </a:br>
                      <a:r>
                        <a:rPr lang="fr-FR" sz="900" b="1" i="1" u="none" strike="noStrike">
                          <a:solidFill>
                            <a:srgbClr val="FF0000"/>
                          </a:solidFill>
                          <a:effectLst/>
                          <a:latin typeface="Calibri" panose="020F0502020204030204" pitchFamily="34" charset="0"/>
                        </a:rPr>
                        <a:t>Merci de préciser  les principales hypothèses qui ont permis le calcul. </a:t>
                      </a:r>
                      <a:endParaRPr lang="fr-FR" sz="900" b="1" i="0" u="none" strike="noStrike">
                        <a:solidFill>
                          <a:srgbClr val="FFFFFF"/>
                        </a:solidFill>
                        <a:effectLst/>
                        <a:latin typeface="Calibri" panose="020F0502020204030204" pitchFamily="34" charset="0"/>
                      </a:endParaRPr>
                    </a:p>
                  </a:txBody>
                  <a:tcPr marL="5456" marR="5456" marT="54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extLst>
                  <a:ext uri="{0D108BD9-81ED-4DB2-BD59-A6C34878D82A}">
                    <a16:rowId xmlns:a16="http://schemas.microsoft.com/office/drawing/2014/main" val="718579584"/>
                  </a:ext>
                </a:extLst>
              </a:tr>
              <a:tr h="1056864">
                <a:tc>
                  <a:txBody>
                    <a:bodyPr/>
                    <a:lstStyle/>
                    <a:p>
                      <a:pPr algn="l" fontAlgn="ctr"/>
                      <a:r>
                        <a:rPr lang="fr-FR" sz="1050" b="0" i="0" u="none" strike="noStrike">
                          <a:solidFill>
                            <a:srgbClr val="000000"/>
                          </a:solidFill>
                          <a:effectLst/>
                          <a:latin typeface="Calibri" panose="020F0502020204030204" pitchFamily="34" charset="0"/>
                        </a:rPr>
                        <a:t>Volume d’eau consommée</a:t>
                      </a:r>
                      <a:r>
                        <a:rPr lang="fr-FR" sz="1050" b="0" i="1" u="none" strike="noStrike">
                          <a:solidFill>
                            <a:srgbClr val="FF0000"/>
                          </a:solidFill>
                          <a:effectLst/>
                          <a:latin typeface="Calibri" panose="020F0502020204030204" pitchFamily="34" charset="0"/>
                        </a:rPr>
                        <a:t> (1)</a:t>
                      </a:r>
                      <a:r>
                        <a:rPr lang="fr-FR" sz="1050" b="0" i="0" u="none" strike="noStrike">
                          <a:solidFill>
                            <a:srgbClr val="000000"/>
                          </a:solidFill>
                          <a:effectLst/>
                          <a:latin typeface="Calibri" panose="020F0502020204030204" pitchFamily="34" charset="0"/>
                        </a:rPr>
                        <a:t> économisé</a:t>
                      </a:r>
                      <a:r>
                        <a:rPr lang="fr-FR" sz="1050" b="0" i="0" u="none" strike="noStrike">
                          <a:solidFill>
                            <a:srgbClr val="FF0000"/>
                          </a:solidFill>
                          <a:effectLst/>
                          <a:latin typeface="Calibri" panose="020F0502020204030204" pitchFamily="34" charset="0"/>
                        </a:rPr>
                        <a:t>*</a:t>
                      </a:r>
                      <a:r>
                        <a:rPr lang="fr-FR" sz="1050" b="0" i="0" u="none" strike="noStrike">
                          <a:solidFill>
                            <a:srgbClr val="000000"/>
                          </a:solidFill>
                          <a:effectLst/>
                          <a:latin typeface="Calibri" panose="020F0502020204030204" pitchFamily="34" charset="0"/>
                        </a:rPr>
                        <a:t> (m3)en cas de réalisation </a:t>
                      </a:r>
                      <a:r>
                        <a:rPr lang="fr-FR" sz="1050" b="0" i="0" u="sng" strike="noStrike">
                          <a:solidFill>
                            <a:srgbClr val="000000"/>
                          </a:solidFill>
                          <a:effectLst/>
                          <a:latin typeface="Calibri" panose="020F0502020204030204" pitchFamily="34" charset="0"/>
                        </a:rPr>
                        <a:t>du business plan et réplicable à grande échelle (en cas de ventes de licences ou autres….)</a:t>
                      </a:r>
                      <a:r>
                        <a:rPr lang="fr-FR" sz="1050" b="0" i="0" u="none" strike="noStrike">
                          <a:solidFill>
                            <a:srgbClr val="000000"/>
                          </a:solidFill>
                          <a:effectLst/>
                          <a:latin typeface="Calibri" panose="020F0502020204030204" pitchFamily="34" charset="0"/>
                        </a:rPr>
                        <a:t>,  </a:t>
                      </a:r>
                      <a:r>
                        <a:rPr lang="fr-FR" sz="1050" b="1" i="0" u="none" strike="noStrike">
                          <a:solidFill>
                            <a:srgbClr val="000000"/>
                          </a:solidFill>
                          <a:effectLst/>
                          <a:latin typeface="Calibri" panose="020F0502020204030204" pitchFamily="34" charset="0"/>
                        </a:rPr>
                        <a:t>en cumul à 5 ans post projet </a:t>
                      </a:r>
                      <a:endParaRPr lang="fr-FR" sz="1050" b="0" i="0" u="none" strike="noStrike">
                        <a:solidFill>
                          <a:srgbClr val="000000"/>
                        </a:solidFill>
                        <a:effectLst/>
                        <a:latin typeface="Calibri" panose="020F0502020204030204" pitchFamily="34" charset="0"/>
                      </a:endParaRPr>
                    </a:p>
                  </a:txBody>
                  <a:tcPr marL="5456" marR="5456" marT="54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fr-FR" sz="1050" b="0" i="0" u="none" strike="noStrike">
                          <a:solidFill>
                            <a:srgbClr val="000000"/>
                          </a:solidFill>
                          <a:effectLst/>
                          <a:latin typeface="Calibri" panose="020F0502020204030204" pitchFamily="34" charset="0"/>
                        </a:rPr>
                        <a:t>réduction lorsque l'eau pluviale est utilisée pour l'arrosage mais pas quantifiée ici</a:t>
                      </a:r>
                    </a:p>
                  </a:txBody>
                  <a:tcPr marL="5456" marR="5456" marT="54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rowSpan="3">
                  <a:txBody>
                    <a:bodyPr/>
                    <a:lstStyle/>
                    <a:p>
                      <a:pPr algn="l" fontAlgn="ctr"/>
                      <a:r>
                        <a:rPr lang="fr-FR" sz="1050" b="1" i="0" u="none" strike="noStrike" dirty="0">
                          <a:solidFill>
                            <a:srgbClr val="000000"/>
                          </a:solidFill>
                          <a:effectLst/>
                          <a:latin typeface="Calibri" panose="020F0502020204030204" pitchFamily="34" charset="0"/>
                        </a:rPr>
                        <a:t>DETAIL DES PROJETS PRIS EN COMPTE :</a:t>
                      </a:r>
                      <a:br>
                        <a:rPr lang="fr-FR" sz="1050" b="1" i="0" u="none" strike="noStrike" dirty="0">
                          <a:solidFill>
                            <a:srgbClr val="000000"/>
                          </a:solidFill>
                          <a:effectLst/>
                          <a:latin typeface="Calibri" panose="020F0502020204030204" pitchFamily="34" charset="0"/>
                        </a:rPr>
                      </a:br>
                      <a:r>
                        <a:rPr lang="fr-FR" sz="1050" b="1" i="0" u="none" strike="noStrike" dirty="0">
                          <a:solidFill>
                            <a:srgbClr val="000000"/>
                          </a:solidFill>
                          <a:effectLst/>
                          <a:latin typeface="Calibri" panose="020F0502020204030204" pitchFamily="34" charset="0"/>
                        </a:rPr>
                        <a:t>Source des données </a:t>
                      </a:r>
                      <a:r>
                        <a:rPr lang="fr-FR" sz="1050" b="0" i="0" u="none" strike="noStrike" dirty="0">
                          <a:solidFill>
                            <a:srgbClr val="000000"/>
                          </a:solidFill>
                          <a:effectLst/>
                          <a:latin typeface="Calibri" panose="020F0502020204030204" pitchFamily="34" charset="0"/>
                        </a:rPr>
                        <a:t>: retour d'expérience du calculateur </a:t>
                      </a:r>
                      <a:r>
                        <a:rPr lang="fr-FR" sz="1050" b="0" i="0" u="none" strike="noStrike" dirty="0" err="1">
                          <a:solidFill>
                            <a:srgbClr val="000000"/>
                          </a:solidFill>
                          <a:effectLst/>
                          <a:latin typeface="Calibri" panose="020F0502020204030204" pitchFamily="34" charset="0"/>
                        </a:rPr>
                        <a:t>decarbone</a:t>
                      </a:r>
                      <a:r>
                        <a:rPr lang="fr-FR" sz="1050" b="0" i="0" u="none" strike="noStrike" dirty="0">
                          <a:solidFill>
                            <a:srgbClr val="000000"/>
                          </a:solidFill>
                          <a:effectLst/>
                          <a:latin typeface="Calibri" panose="020F0502020204030204" pitchFamily="34" charset="0"/>
                        </a:rPr>
                        <a:t>+</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On considère les projets externes (540 projets) et internes (197 projets), le nombre de concours avec uniquement 25% de succès, et le nombre de projets en phase conception (45% des projets interne)</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 Bureaux : 243 projets étudiés mais 83 mis en </a:t>
                      </a:r>
                      <a:r>
                        <a:rPr lang="fr-FR" sz="1050" b="0" i="0" u="none" strike="noStrike" dirty="0" err="1">
                          <a:solidFill>
                            <a:srgbClr val="000000"/>
                          </a:solidFill>
                          <a:effectLst/>
                          <a:latin typeface="Calibri" panose="020F0502020204030204" pitchFamily="34" charset="0"/>
                        </a:rPr>
                        <a:t>oeuvre</a:t>
                      </a:r>
                      <a:r>
                        <a:rPr lang="fr-FR" sz="1050" b="0" i="0" u="none" strike="noStrike" dirty="0">
                          <a:solidFill>
                            <a:srgbClr val="000000"/>
                          </a:solidFill>
                          <a:effectLst/>
                          <a:latin typeface="Calibri" panose="020F0502020204030204" pitchFamily="34" charset="0"/>
                        </a:rPr>
                        <a:t> </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 Logements : 290 projets étudiés mais 98 mis en </a:t>
                      </a:r>
                      <a:r>
                        <a:rPr lang="fr-FR" sz="1050" b="0" i="0" u="none" strike="noStrike" dirty="0" err="1">
                          <a:solidFill>
                            <a:srgbClr val="000000"/>
                          </a:solidFill>
                          <a:effectLst/>
                          <a:latin typeface="Calibri" panose="020F0502020204030204" pitchFamily="34" charset="0"/>
                        </a:rPr>
                        <a:t>oeuvre</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 Enseignement: 118 projets étudiés mais 40 mis en </a:t>
                      </a:r>
                      <a:r>
                        <a:rPr lang="fr-FR" sz="1050" b="0" i="0" u="none" strike="noStrike" dirty="0" err="1">
                          <a:solidFill>
                            <a:srgbClr val="000000"/>
                          </a:solidFill>
                          <a:effectLst/>
                          <a:latin typeface="Calibri" panose="020F0502020204030204" pitchFamily="34" charset="0"/>
                        </a:rPr>
                        <a:t>oeuvre</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 Autres usages : 82 projets étudiés mais 28mis en </a:t>
                      </a:r>
                      <a:r>
                        <a:rPr lang="fr-FR" sz="1050" b="0" i="0" u="none" strike="noStrike" dirty="0" err="1">
                          <a:solidFill>
                            <a:srgbClr val="000000"/>
                          </a:solidFill>
                          <a:effectLst/>
                          <a:latin typeface="Calibri" panose="020F0502020204030204" pitchFamily="34" charset="0"/>
                        </a:rPr>
                        <a:t>oeuvre</a:t>
                      </a:r>
                      <a:br>
                        <a:rPr lang="fr-FR" sz="1050" b="0" i="0" u="none" strike="noStrike" dirty="0">
                          <a:solidFill>
                            <a:srgbClr val="000000"/>
                          </a:solidFill>
                          <a:effectLst/>
                          <a:latin typeface="Calibri" panose="020F0502020204030204" pitchFamily="34" charset="0"/>
                        </a:rPr>
                      </a:br>
                      <a:br>
                        <a:rPr lang="fr-FR" sz="1050" b="0" i="0" u="none" strike="noStrike" dirty="0">
                          <a:solidFill>
                            <a:srgbClr val="000000"/>
                          </a:solidFill>
                          <a:effectLst/>
                          <a:latin typeface="Calibri" panose="020F0502020204030204" pitchFamily="34" charset="0"/>
                        </a:rPr>
                      </a:br>
                      <a:r>
                        <a:rPr lang="fr-FR" sz="1050" b="1" i="0" u="none" strike="noStrike" dirty="0">
                          <a:solidFill>
                            <a:srgbClr val="000000"/>
                          </a:solidFill>
                          <a:effectLst/>
                          <a:latin typeface="Calibri" panose="020F0502020204030204" pitchFamily="34" charset="0"/>
                        </a:rPr>
                        <a:t>Besoins en eau potable</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Bureaux : 30 L/pers/jour - 220 j/an</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Logement : 100 L/pers/jour - 300 j/an</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Enseignement : 45 L/pers/jour  - 180 j/an</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Autres : 30 L/pers/jour  - 180 j/an </a:t>
                      </a:r>
                      <a:br>
                        <a:rPr lang="fr-FR" sz="1050" b="0" i="0" u="none" strike="noStrike" dirty="0">
                          <a:solidFill>
                            <a:srgbClr val="000000"/>
                          </a:solidFill>
                          <a:effectLst/>
                          <a:latin typeface="Calibri" panose="020F0502020204030204" pitchFamily="34" charset="0"/>
                        </a:rPr>
                      </a:b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- 20% de réduction des besoins avec des équipements </a:t>
                      </a:r>
                      <a:r>
                        <a:rPr lang="fr-FR" sz="1050" b="0" i="0" u="none" strike="noStrike" dirty="0" err="1">
                          <a:solidFill>
                            <a:srgbClr val="000000"/>
                          </a:solidFill>
                          <a:effectLst/>
                          <a:latin typeface="Calibri" panose="020F0502020204030204" pitchFamily="34" charset="0"/>
                        </a:rPr>
                        <a:t>hydroéconomes</a:t>
                      </a:r>
                      <a:r>
                        <a:rPr lang="fr-FR" sz="1050" b="0" i="0" u="none" strike="noStrike" dirty="0">
                          <a:solidFill>
                            <a:srgbClr val="000000"/>
                          </a:solidFill>
                          <a:effectLst/>
                          <a:latin typeface="Calibri" panose="020F0502020204030204" pitchFamily="34" charset="0"/>
                        </a:rPr>
                        <a:t> dans les bureaux:  66270 m3/an économisé</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-10% de réduction des besoins avec des équipements </a:t>
                      </a:r>
                      <a:r>
                        <a:rPr lang="fr-FR" sz="1050" b="0" i="0" u="none" strike="noStrike" dirty="0" err="1">
                          <a:solidFill>
                            <a:srgbClr val="000000"/>
                          </a:solidFill>
                          <a:effectLst/>
                          <a:latin typeface="Calibri" panose="020F0502020204030204" pitchFamily="34" charset="0"/>
                        </a:rPr>
                        <a:t>hydroéconomes</a:t>
                      </a:r>
                      <a:r>
                        <a:rPr lang="fr-FR" sz="1050" b="0" i="0" u="none" strike="noStrike" dirty="0">
                          <a:solidFill>
                            <a:srgbClr val="000000"/>
                          </a:solidFill>
                          <a:effectLst/>
                          <a:latin typeface="Calibri" panose="020F0502020204030204" pitchFamily="34" charset="0"/>
                        </a:rPr>
                        <a:t> dans les logements/enseignement et autres bâtiments : 48 250 m3/an économisé</a:t>
                      </a:r>
                      <a:br>
                        <a:rPr lang="fr-FR" sz="1050" b="0" i="0" u="none" strike="noStrike" dirty="0">
                          <a:solidFill>
                            <a:srgbClr val="000000"/>
                          </a:solidFill>
                          <a:effectLst/>
                          <a:latin typeface="Calibri" panose="020F0502020204030204" pitchFamily="34" charset="0"/>
                        </a:rPr>
                      </a:br>
                      <a:br>
                        <a:rPr lang="fr-FR" sz="1050" b="0" i="0" u="none" strike="noStrike" dirty="0">
                          <a:solidFill>
                            <a:srgbClr val="000000"/>
                          </a:solidFill>
                          <a:effectLst/>
                          <a:latin typeface="Calibri" panose="020F0502020204030204" pitchFamily="34" charset="0"/>
                        </a:rPr>
                      </a:br>
                      <a:r>
                        <a:rPr lang="fr-FR" sz="1050" b="1" i="0" u="none" strike="noStrike" dirty="0">
                          <a:solidFill>
                            <a:srgbClr val="000000"/>
                          </a:solidFill>
                          <a:effectLst/>
                          <a:latin typeface="Calibri" panose="020F0502020204030204" pitchFamily="34" charset="0"/>
                        </a:rPr>
                        <a:t>EAUX PLUVIALES : </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-dans l'enseignement : 2000 m3/an réutilisé pour 1 projet sur 10 = 8000 m3</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 autres projets: réutilisation de 20% de la demande avec un projet sur 5 impliqué = 26 800 m3/an</a:t>
                      </a:r>
                      <a:br>
                        <a:rPr lang="fr-FR" sz="1050" b="0" i="0" u="none" strike="noStrike" dirty="0">
                          <a:solidFill>
                            <a:srgbClr val="000000"/>
                          </a:solidFill>
                          <a:effectLst/>
                          <a:latin typeface="Calibri" panose="020F0502020204030204" pitchFamily="34" charset="0"/>
                        </a:rPr>
                      </a:br>
                      <a:br>
                        <a:rPr lang="fr-FR" sz="1050" b="0" i="0" u="none" strike="noStrike" dirty="0">
                          <a:solidFill>
                            <a:srgbClr val="000000"/>
                          </a:solidFill>
                          <a:effectLst/>
                          <a:latin typeface="Calibri" panose="020F0502020204030204" pitchFamily="34" charset="0"/>
                        </a:rPr>
                      </a:br>
                      <a:r>
                        <a:rPr lang="fr-FR" sz="1050" b="1" i="0" u="none" strike="noStrike" dirty="0">
                          <a:solidFill>
                            <a:srgbClr val="000000"/>
                          </a:solidFill>
                          <a:effectLst/>
                          <a:latin typeface="Calibri" panose="020F0502020204030204" pitchFamily="34" charset="0"/>
                        </a:rPr>
                        <a:t>EAUX GRISES : </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 dans les logements : 1 projet sur 20 avec 35% d'économie d'eau = 5130 m3/an</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 dans les bureaux et autres </a:t>
                      </a:r>
                      <a:r>
                        <a:rPr lang="fr-FR" sz="1050" b="0" i="0" u="none" strike="noStrike" dirty="0" err="1">
                          <a:solidFill>
                            <a:srgbClr val="000000"/>
                          </a:solidFill>
                          <a:effectLst/>
                          <a:latin typeface="Calibri" panose="020F0502020204030204" pitchFamily="34" charset="0"/>
                        </a:rPr>
                        <a:t>batiments</a:t>
                      </a:r>
                      <a:r>
                        <a:rPr lang="fr-FR" sz="1050" b="0" i="0" u="none" strike="noStrike" dirty="0">
                          <a:solidFill>
                            <a:srgbClr val="000000"/>
                          </a:solidFill>
                          <a:effectLst/>
                          <a:latin typeface="Calibri" panose="020F0502020204030204" pitchFamily="34" charset="0"/>
                        </a:rPr>
                        <a:t> : 1 projet sur 100 avec 35% d'économie réalisée = 1700 m3/an</a:t>
                      </a:r>
                      <a:br>
                        <a:rPr lang="fr-FR" sz="1050" b="0" i="0" u="none" strike="noStrike" dirty="0">
                          <a:solidFill>
                            <a:srgbClr val="000000"/>
                          </a:solidFill>
                          <a:effectLst/>
                          <a:latin typeface="Calibri" panose="020F0502020204030204" pitchFamily="34" charset="0"/>
                        </a:rPr>
                      </a:br>
                      <a:br>
                        <a:rPr lang="fr-FR" sz="1050" b="0" i="0" u="none" strike="noStrike" dirty="0">
                          <a:solidFill>
                            <a:srgbClr val="000000"/>
                          </a:solidFill>
                          <a:effectLst/>
                          <a:latin typeface="Calibri" panose="020F0502020204030204" pitchFamily="34" charset="0"/>
                        </a:rPr>
                      </a:br>
                      <a:r>
                        <a:rPr lang="fr-FR" sz="1050" b="1" i="0" u="none" strike="noStrike" dirty="0">
                          <a:solidFill>
                            <a:srgbClr val="000000"/>
                          </a:solidFill>
                          <a:effectLst/>
                          <a:latin typeface="Calibri" panose="020F0502020204030204" pitchFamily="34" charset="0"/>
                        </a:rPr>
                        <a:t>CALCUL SUR 5 ans : </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nombre de projet * 5 ans </a:t>
                      </a:r>
                      <a:br>
                        <a:rPr lang="fr-FR" sz="1050" b="0" i="0" u="none" strike="noStrike" dirty="0">
                          <a:solidFill>
                            <a:srgbClr val="000000"/>
                          </a:solidFill>
                          <a:effectLst/>
                          <a:latin typeface="Calibri" panose="020F0502020204030204" pitchFamily="34" charset="0"/>
                        </a:rPr>
                      </a:br>
                      <a:r>
                        <a:rPr lang="fr-FR" sz="1050" b="0" i="0" u="none" strike="noStrike" dirty="0">
                          <a:solidFill>
                            <a:srgbClr val="000000"/>
                          </a:solidFill>
                          <a:effectLst/>
                          <a:latin typeface="Calibri" panose="020F0502020204030204" pitchFamily="34" charset="0"/>
                        </a:rPr>
                        <a:t>économie d'eau réalisé par les projets de l'année sur 5 ans d'exploitation </a:t>
                      </a:r>
                      <a:br>
                        <a:rPr lang="fr-FR" sz="1050" b="0" i="0" u="none" strike="noStrike" dirty="0">
                          <a:solidFill>
                            <a:srgbClr val="000000"/>
                          </a:solidFill>
                          <a:effectLst/>
                          <a:latin typeface="Calibri" panose="020F0502020204030204" pitchFamily="34" charset="0"/>
                        </a:rPr>
                      </a:br>
                      <a:endParaRPr lang="fr-FR" sz="1050" b="0" i="0" u="none" strike="noStrike" dirty="0">
                        <a:solidFill>
                          <a:srgbClr val="000000"/>
                        </a:solidFill>
                        <a:effectLst/>
                        <a:latin typeface="Calibri" panose="020F0502020204030204" pitchFamily="34" charset="0"/>
                      </a:endParaRPr>
                    </a:p>
                  </a:txBody>
                  <a:tcPr marL="5456" marR="5456" marT="54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589104838"/>
                  </a:ext>
                </a:extLst>
              </a:tr>
              <a:tr h="1056864">
                <a:tc>
                  <a:txBody>
                    <a:bodyPr/>
                    <a:lstStyle/>
                    <a:p>
                      <a:pPr algn="l" fontAlgn="ctr"/>
                      <a:r>
                        <a:rPr lang="fr-FR" sz="1050" b="0" i="0" u="none" strike="noStrike">
                          <a:solidFill>
                            <a:srgbClr val="000000"/>
                          </a:solidFill>
                          <a:effectLst/>
                          <a:latin typeface="Calibri" panose="020F0502020204030204" pitchFamily="34" charset="0"/>
                        </a:rPr>
                        <a:t>Volume d’eau prélevée  </a:t>
                      </a:r>
                      <a:r>
                        <a:rPr lang="fr-FR" sz="1050" b="0" i="1" u="none" strike="noStrike">
                          <a:solidFill>
                            <a:srgbClr val="FF0000"/>
                          </a:solidFill>
                          <a:effectLst/>
                          <a:latin typeface="Calibri" panose="020F0502020204030204" pitchFamily="34" charset="0"/>
                        </a:rPr>
                        <a:t>(2)</a:t>
                      </a:r>
                      <a:r>
                        <a:rPr lang="fr-FR" sz="1050" b="0" i="0" u="none" strike="noStrike">
                          <a:solidFill>
                            <a:srgbClr val="000000"/>
                          </a:solidFill>
                          <a:effectLst/>
                          <a:latin typeface="Calibri" panose="020F0502020204030204" pitchFamily="34" charset="0"/>
                        </a:rPr>
                        <a:t> économisé</a:t>
                      </a:r>
                      <a:r>
                        <a:rPr lang="fr-FR" sz="1050" b="0" i="0" u="none" strike="noStrike">
                          <a:solidFill>
                            <a:srgbClr val="FF0000"/>
                          </a:solidFill>
                          <a:effectLst/>
                          <a:latin typeface="Calibri" panose="020F0502020204030204" pitchFamily="34" charset="0"/>
                        </a:rPr>
                        <a:t>*</a:t>
                      </a:r>
                      <a:r>
                        <a:rPr lang="fr-FR" sz="1050" b="0" i="0" u="none" strike="noStrike">
                          <a:solidFill>
                            <a:srgbClr val="000000"/>
                          </a:solidFill>
                          <a:effectLst/>
                          <a:latin typeface="Calibri" panose="020F0502020204030204" pitchFamily="34" charset="0"/>
                        </a:rPr>
                        <a:t> (m3)en cas de réalisation </a:t>
                      </a:r>
                      <a:r>
                        <a:rPr lang="fr-FR" sz="1050" b="0" i="0" u="sng" strike="noStrike">
                          <a:solidFill>
                            <a:srgbClr val="000000"/>
                          </a:solidFill>
                          <a:effectLst/>
                          <a:latin typeface="Calibri" panose="020F0502020204030204" pitchFamily="34" charset="0"/>
                        </a:rPr>
                        <a:t>du business plan et réplicable à grande échelle (en cas de ventes de licences ou autres….)</a:t>
                      </a:r>
                      <a:r>
                        <a:rPr lang="fr-FR" sz="1050" b="0" i="0" u="none" strike="noStrike">
                          <a:solidFill>
                            <a:srgbClr val="000000"/>
                          </a:solidFill>
                          <a:effectLst/>
                          <a:latin typeface="Calibri" panose="020F0502020204030204" pitchFamily="34" charset="0"/>
                        </a:rPr>
                        <a:t>,  </a:t>
                      </a:r>
                      <a:r>
                        <a:rPr lang="fr-FR" sz="1050" b="1" i="0" u="none" strike="noStrike">
                          <a:solidFill>
                            <a:srgbClr val="000000"/>
                          </a:solidFill>
                          <a:effectLst/>
                          <a:latin typeface="Calibri" panose="020F0502020204030204" pitchFamily="34" charset="0"/>
                        </a:rPr>
                        <a:t>en cumul à 5 ans post projet</a:t>
                      </a:r>
                      <a:endParaRPr lang="fr-FR" sz="1050" b="0" i="0" u="none" strike="noStrike">
                        <a:solidFill>
                          <a:srgbClr val="000000"/>
                        </a:solidFill>
                        <a:effectLst/>
                        <a:latin typeface="Calibri" panose="020F0502020204030204" pitchFamily="34" charset="0"/>
                      </a:endParaRPr>
                    </a:p>
                  </a:txBody>
                  <a:tcPr marL="5456" marR="5456" marT="54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fr-FR" sz="1050" b="0" i="0" u="none" strike="noStrike">
                          <a:solidFill>
                            <a:srgbClr val="000000"/>
                          </a:solidFill>
                          <a:effectLst/>
                          <a:latin typeface="Calibri" panose="020F0502020204030204" pitchFamily="34" charset="0"/>
                        </a:rPr>
                        <a:t>4 000 000</a:t>
                      </a:r>
                    </a:p>
                  </a:txBody>
                  <a:tcPr marL="5456" marR="5456" marT="54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lang="fr-FR"/>
                    </a:p>
                  </a:txBody>
                  <a:tcPr/>
                </a:tc>
                <a:extLst>
                  <a:ext uri="{0D108BD9-81ED-4DB2-BD59-A6C34878D82A}">
                    <a16:rowId xmlns:a16="http://schemas.microsoft.com/office/drawing/2014/main" val="3286778131"/>
                  </a:ext>
                </a:extLst>
              </a:tr>
              <a:tr h="2878262">
                <a:tc>
                  <a:txBody>
                    <a:bodyPr/>
                    <a:lstStyle/>
                    <a:p>
                      <a:pPr algn="l" fontAlgn="ctr"/>
                      <a:r>
                        <a:rPr lang="fr-FR" sz="1050" b="0" i="0" u="none" strike="noStrike">
                          <a:solidFill>
                            <a:srgbClr val="000000"/>
                          </a:solidFill>
                          <a:effectLst/>
                          <a:latin typeface="Calibri" panose="020F0502020204030204" pitchFamily="34" charset="0"/>
                        </a:rPr>
                        <a:t>Volume d’eaux recyclées/réutilisées (m3) en cas de réalisation </a:t>
                      </a:r>
                      <a:r>
                        <a:rPr lang="fr-FR" sz="1050" b="0" i="0" u="sng" strike="noStrike">
                          <a:solidFill>
                            <a:srgbClr val="000000"/>
                          </a:solidFill>
                          <a:effectLst/>
                          <a:latin typeface="Calibri" panose="020F0502020204030204" pitchFamily="34" charset="0"/>
                        </a:rPr>
                        <a:t>du business plan et réplicable à grande échelle (en cas de ventes de licences ou autres….)</a:t>
                      </a:r>
                      <a:r>
                        <a:rPr lang="fr-FR" sz="1050" b="0" i="0" u="none" strike="noStrike">
                          <a:solidFill>
                            <a:srgbClr val="000000"/>
                          </a:solidFill>
                          <a:effectLst/>
                          <a:latin typeface="Calibri" panose="020F0502020204030204" pitchFamily="34" charset="0"/>
                        </a:rPr>
                        <a:t>,  </a:t>
                      </a:r>
                      <a:r>
                        <a:rPr lang="fr-FR" sz="1050" b="1" i="0" u="none" strike="noStrike">
                          <a:solidFill>
                            <a:srgbClr val="000000"/>
                          </a:solidFill>
                          <a:effectLst/>
                          <a:latin typeface="Calibri" panose="020F0502020204030204" pitchFamily="34" charset="0"/>
                        </a:rPr>
                        <a:t>en cumul à 5 ans post projet</a:t>
                      </a:r>
                      <a:r>
                        <a:rPr lang="fr-FR" sz="1050" b="0" i="0" u="none" strike="noStrike">
                          <a:solidFill>
                            <a:srgbClr val="000000"/>
                          </a:solidFill>
                          <a:effectLst/>
                          <a:latin typeface="Calibri" panose="020F0502020204030204" pitchFamily="34" charset="0"/>
                        </a:rPr>
                        <a:t> </a:t>
                      </a:r>
                      <a:r>
                        <a:rPr lang="fr-FR" sz="1050" b="0" i="1" u="none" strike="noStrike">
                          <a:solidFill>
                            <a:srgbClr val="FF0000"/>
                          </a:solidFill>
                          <a:effectLst/>
                          <a:latin typeface="Calibri" panose="020F0502020204030204" pitchFamily="34" charset="0"/>
                        </a:rPr>
                        <a:t>(3)</a:t>
                      </a:r>
                      <a:endParaRPr lang="fr-FR" sz="1050" b="0" i="0" u="none" strike="noStrike">
                        <a:solidFill>
                          <a:srgbClr val="000000"/>
                        </a:solidFill>
                        <a:effectLst/>
                        <a:latin typeface="Calibri" panose="020F0502020204030204" pitchFamily="34" charset="0"/>
                      </a:endParaRPr>
                    </a:p>
                  </a:txBody>
                  <a:tcPr marL="5456" marR="5456" marT="54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ctr"/>
                      <a:r>
                        <a:rPr lang="fr-FR" sz="1050" b="0" i="0" u="none" strike="noStrike" dirty="0">
                          <a:solidFill>
                            <a:srgbClr val="000000"/>
                          </a:solidFill>
                          <a:effectLst/>
                          <a:latin typeface="Calibri" panose="020F0502020204030204" pitchFamily="34" charset="0"/>
                        </a:rPr>
                        <a:t>172 500</a:t>
                      </a:r>
                    </a:p>
                  </a:txBody>
                  <a:tcPr marL="5456" marR="5456" marT="54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lang="fr-FR"/>
                    </a:p>
                  </a:txBody>
                  <a:tcPr/>
                </a:tc>
                <a:extLst>
                  <a:ext uri="{0D108BD9-81ED-4DB2-BD59-A6C34878D82A}">
                    <a16:rowId xmlns:a16="http://schemas.microsoft.com/office/drawing/2014/main" val="3189338352"/>
                  </a:ext>
                </a:extLst>
              </a:tr>
            </a:tbl>
          </a:graphicData>
        </a:graphic>
      </p:graphicFrame>
      <p:sp>
        <p:nvSpPr>
          <p:cNvPr id="2" name="ZoneTexte 1">
            <a:extLst>
              <a:ext uri="{FF2B5EF4-FFF2-40B4-BE49-F238E27FC236}">
                <a16:creationId xmlns:a16="http://schemas.microsoft.com/office/drawing/2014/main" id="{B30D1AAE-5FF1-0485-C7CC-8E424BE8B8F3}"/>
              </a:ext>
            </a:extLst>
          </p:cNvPr>
          <p:cNvSpPr txBox="1"/>
          <p:nvPr/>
        </p:nvSpPr>
        <p:spPr>
          <a:xfrm>
            <a:off x="523873" y="947125"/>
            <a:ext cx="4400550" cy="307777"/>
          </a:xfrm>
          <a:prstGeom prst="rect">
            <a:avLst/>
          </a:prstGeom>
          <a:noFill/>
        </p:spPr>
        <p:txBody>
          <a:bodyPr wrap="square" rtlCol="0">
            <a:spAutoFit/>
          </a:bodyPr>
          <a:lstStyle/>
          <a:p>
            <a:r>
              <a:rPr lang="fr-FR" sz="1400" b="1" dirty="0">
                <a:latin typeface="Abadi Extra Light" panose="020B0204020104020204" pitchFamily="34" charset="0"/>
              </a:rPr>
              <a:t>Rappel des indicateurs spécifiques au Projet</a:t>
            </a:r>
          </a:p>
        </p:txBody>
      </p:sp>
    </p:spTree>
    <p:extLst>
      <p:ext uri="{BB962C8B-B14F-4D97-AF65-F5344CB8AC3E}">
        <p14:creationId xmlns:p14="http://schemas.microsoft.com/office/powerpoint/2010/main" val="39939600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8D606625-AE13-4FA2-9E75-37CDD6FF4364}"/>
              </a:ext>
            </a:extLst>
          </p:cNvPr>
          <p:cNvSpPr>
            <a:spLocks noGrp="1"/>
          </p:cNvSpPr>
          <p:nvPr>
            <p:ph type="title"/>
          </p:nvPr>
        </p:nvSpPr>
        <p:spPr>
          <a:xfrm>
            <a:off x="3157692" y="2965714"/>
            <a:ext cx="5876615" cy="463286"/>
          </a:xfrm>
        </p:spPr>
        <p:txBody>
          <a:bodyPr>
            <a:noAutofit/>
          </a:bodyPr>
          <a:lstStyle/>
          <a:p>
            <a:pPr algn="ctr"/>
            <a:r>
              <a:rPr lang="fr-FR" sz="2000"/>
              <a:t>Annexes </a:t>
            </a:r>
            <a:br>
              <a:rPr lang="fr-FR" sz="2000"/>
            </a:br>
            <a:br>
              <a:rPr lang="fr-FR" sz="2000"/>
            </a:br>
            <a:r>
              <a:rPr lang="fr-FR" sz="2000"/>
              <a:t>Questions sur les cibles et bénéficiaires du projet</a:t>
            </a:r>
          </a:p>
        </p:txBody>
      </p:sp>
    </p:spTree>
    <p:extLst>
      <p:ext uri="{BB962C8B-B14F-4D97-AF65-F5344CB8AC3E}">
        <p14:creationId xmlns:p14="http://schemas.microsoft.com/office/powerpoint/2010/main" val="5346528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A21D4-3953-9B3E-423E-5B60D2D6CF8B}"/>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6973A923-B173-A9D2-BABA-F1A2B0AD8738}"/>
              </a:ext>
            </a:extLst>
          </p:cNvPr>
          <p:cNvSpPr>
            <a:spLocks noGrp="1"/>
          </p:cNvSpPr>
          <p:nvPr>
            <p:ph type="title"/>
          </p:nvPr>
        </p:nvSpPr>
        <p:spPr>
          <a:xfrm>
            <a:off x="1047750" y="355068"/>
            <a:ext cx="10155664" cy="463286"/>
          </a:xfrm>
        </p:spPr>
        <p:txBody>
          <a:bodyPr>
            <a:normAutofit/>
          </a:bodyPr>
          <a:lstStyle/>
          <a:p>
            <a:r>
              <a:rPr lang="fr-FR" sz="2000" b="1"/>
              <a:t>Adoption par les clients potentiels et les bureaux d’étude</a:t>
            </a:r>
          </a:p>
        </p:txBody>
      </p:sp>
      <p:sp>
        <p:nvSpPr>
          <p:cNvPr id="8" name="ZoneTexte 7">
            <a:extLst>
              <a:ext uri="{FF2B5EF4-FFF2-40B4-BE49-F238E27FC236}">
                <a16:creationId xmlns:a16="http://schemas.microsoft.com/office/drawing/2014/main" id="{4CD03231-A628-2A40-8CC8-882476B57C52}"/>
              </a:ext>
            </a:extLst>
          </p:cNvPr>
          <p:cNvSpPr txBox="1"/>
          <p:nvPr/>
        </p:nvSpPr>
        <p:spPr>
          <a:xfrm>
            <a:off x="5873358" y="1612191"/>
            <a:ext cx="1648672" cy="646331"/>
          </a:xfrm>
          <a:prstGeom prst="rect">
            <a:avLst/>
          </a:prstGeom>
          <a:solidFill>
            <a:schemeClr val="accent1">
              <a:lumMod val="60000"/>
              <a:lumOff val="40000"/>
            </a:schemeClr>
          </a:solidFill>
        </p:spPr>
        <p:txBody>
          <a:bodyPr wrap="square">
            <a:spAutoFit/>
          </a:bodyPr>
          <a:lstStyle/>
          <a:p>
            <a:pPr algn="ctr"/>
            <a:r>
              <a:rPr lang="fr-FR" sz="1200">
                <a:latin typeface="Abadi Extra Light" panose="020B0204020104020204" pitchFamily="34" charset="0"/>
              </a:rPr>
              <a:t>Vers une meilleure performance du bâtiment </a:t>
            </a:r>
          </a:p>
        </p:txBody>
      </p:sp>
      <p:sp>
        <p:nvSpPr>
          <p:cNvPr id="9" name="ZoneTexte 8">
            <a:extLst>
              <a:ext uri="{FF2B5EF4-FFF2-40B4-BE49-F238E27FC236}">
                <a16:creationId xmlns:a16="http://schemas.microsoft.com/office/drawing/2014/main" id="{81942E0C-89D1-EB12-AF22-9081BAAE05A1}"/>
              </a:ext>
            </a:extLst>
          </p:cNvPr>
          <p:cNvSpPr txBox="1"/>
          <p:nvPr/>
        </p:nvSpPr>
        <p:spPr>
          <a:xfrm>
            <a:off x="543301" y="2257043"/>
            <a:ext cx="2266774" cy="276999"/>
          </a:xfrm>
          <a:prstGeom prst="rect">
            <a:avLst/>
          </a:prstGeom>
          <a:noFill/>
        </p:spPr>
        <p:txBody>
          <a:bodyPr wrap="none" rtlCol="0">
            <a:spAutoFit/>
          </a:bodyPr>
          <a:lstStyle/>
          <a:p>
            <a:r>
              <a:rPr lang="fr-FR" sz="1200" b="1">
                <a:solidFill>
                  <a:schemeClr val="accent2"/>
                </a:solidFill>
                <a:latin typeface="Abadi Extra Light" panose="020B0204020104020204" pitchFamily="34" charset="0"/>
              </a:rPr>
              <a:t>/!\</a:t>
            </a:r>
            <a:r>
              <a:rPr lang="fr-FR" sz="1200">
                <a:latin typeface="Abadi Extra Light" panose="020B0204020104020204" pitchFamily="34" charset="0"/>
              </a:rPr>
              <a:t> Aujourd’hui, non contraignantes</a:t>
            </a:r>
          </a:p>
        </p:txBody>
      </p:sp>
      <p:sp>
        <p:nvSpPr>
          <p:cNvPr id="11" name="ZoneTexte 10">
            <a:extLst>
              <a:ext uri="{FF2B5EF4-FFF2-40B4-BE49-F238E27FC236}">
                <a16:creationId xmlns:a16="http://schemas.microsoft.com/office/drawing/2014/main" id="{55006324-F65E-BF69-B1D2-520CEBE03B09}"/>
              </a:ext>
            </a:extLst>
          </p:cNvPr>
          <p:cNvSpPr txBox="1"/>
          <p:nvPr/>
        </p:nvSpPr>
        <p:spPr>
          <a:xfrm>
            <a:off x="543302" y="2468961"/>
            <a:ext cx="5068226" cy="461665"/>
          </a:xfrm>
          <a:prstGeom prst="rect">
            <a:avLst/>
          </a:prstGeom>
          <a:noFill/>
        </p:spPr>
        <p:txBody>
          <a:bodyPr wrap="square">
            <a:spAutoFit/>
          </a:bodyPr>
          <a:lstStyle/>
          <a:p>
            <a:r>
              <a:rPr lang="fr-FR" sz="1200">
                <a:latin typeface="Abadi Extra Light" panose="020B0204020104020204" pitchFamily="34" charset="0"/>
              </a:rPr>
              <a:t>Dès quelles le deviennent, -&gt; évolutions rapides  </a:t>
            </a:r>
          </a:p>
          <a:p>
            <a:r>
              <a:rPr lang="fr-FR" sz="1200">
                <a:latin typeface="Abadi Extra Light" panose="020B0204020104020204" pitchFamily="34" charset="0"/>
              </a:rPr>
              <a:t>Ex : RE2020 a induit une prise en compte plus amont des enjeux carbone.</a:t>
            </a:r>
          </a:p>
        </p:txBody>
      </p:sp>
      <p:sp>
        <p:nvSpPr>
          <p:cNvPr id="12" name="ZoneTexte 11">
            <a:extLst>
              <a:ext uri="{FF2B5EF4-FFF2-40B4-BE49-F238E27FC236}">
                <a16:creationId xmlns:a16="http://schemas.microsoft.com/office/drawing/2014/main" id="{31488902-45EB-8738-5B4A-7E34F4DA284E}"/>
              </a:ext>
            </a:extLst>
          </p:cNvPr>
          <p:cNvSpPr txBox="1"/>
          <p:nvPr/>
        </p:nvSpPr>
        <p:spPr>
          <a:xfrm>
            <a:off x="557767" y="3181174"/>
            <a:ext cx="4759380" cy="307777"/>
          </a:xfrm>
          <a:prstGeom prst="rect">
            <a:avLst/>
          </a:prstGeom>
          <a:noFill/>
        </p:spPr>
        <p:txBody>
          <a:bodyPr wrap="none" rtlCol="0">
            <a:spAutoFit/>
          </a:bodyPr>
          <a:lstStyle/>
          <a:p>
            <a:r>
              <a:rPr lang="fr-FR" sz="1400" b="1">
                <a:latin typeface="Abadi Extra Light" panose="020B0204020104020204" pitchFamily="34" charset="0"/>
              </a:rPr>
              <a:t>2. Même sans contraintes réglementaires, les mentalités évoluent</a:t>
            </a:r>
          </a:p>
        </p:txBody>
      </p:sp>
      <p:sp>
        <p:nvSpPr>
          <p:cNvPr id="13" name="ZoneTexte 12">
            <a:extLst>
              <a:ext uri="{FF2B5EF4-FFF2-40B4-BE49-F238E27FC236}">
                <a16:creationId xmlns:a16="http://schemas.microsoft.com/office/drawing/2014/main" id="{B0344410-8BC3-B061-BA09-2DFBA6E8E236}"/>
              </a:ext>
            </a:extLst>
          </p:cNvPr>
          <p:cNvSpPr txBox="1"/>
          <p:nvPr/>
        </p:nvSpPr>
        <p:spPr>
          <a:xfrm>
            <a:off x="543301" y="1042416"/>
            <a:ext cx="3884781" cy="307777"/>
          </a:xfrm>
          <a:prstGeom prst="rect">
            <a:avLst/>
          </a:prstGeom>
          <a:noFill/>
        </p:spPr>
        <p:txBody>
          <a:bodyPr wrap="none" rtlCol="0">
            <a:spAutoFit/>
          </a:bodyPr>
          <a:lstStyle/>
          <a:p>
            <a:r>
              <a:rPr lang="fr-FR" sz="1400" b="1">
                <a:latin typeface="Abadi Extra Light" panose="020B0204020104020204" pitchFamily="34" charset="0"/>
              </a:rPr>
              <a:t>1. Des évolutions réglementaires en cours et à venir </a:t>
            </a:r>
          </a:p>
        </p:txBody>
      </p:sp>
      <p:sp>
        <p:nvSpPr>
          <p:cNvPr id="14" name="Flèche : droite 13">
            <a:extLst>
              <a:ext uri="{FF2B5EF4-FFF2-40B4-BE49-F238E27FC236}">
                <a16:creationId xmlns:a16="http://schemas.microsoft.com/office/drawing/2014/main" id="{B6EFE8B0-DDA2-73C0-996B-D91E08615E4F}"/>
              </a:ext>
            </a:extLst>
          </p:cNvPr>
          <p:cNvSpPr/>
          <p:nvPr/>
        </p:nvSpPr>
        <p:spPr>
          <a:xfrm>
            <a:off x="557767" y="1143547"/>
            <a:ext cx="5207766" cy="1398951"/>
          </a:xfrm>
          <a:prstGeom prst="rightArrow">
            <a:avLst/>
          </a:prstGeom>
          <a:solidFill>
            <a:srgbClr val="A5B592">
              <a:alpha val="12941"/>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Tx/>
              <a:buChar char="-"/>
            </a:pPr>
            <a:r>
              <a:rPr lang="fr-FR" sz="1200">
                <a:solidFill>
                  <a:schemeClr val="tx1"/>
                </a:solidFill>
                <a:latin typeface="Abadi Extra Light" panose="020B0204020104020204" pitchFamily="34" charset="0"/>
              </a:rPr>
              <a:t>Les évolutions règlementaires récentes (EICH) </a:t>
            </a:r>
          </a:p>
          <a:p>
            <a:pPr marL="285750" indent="-285750">
              <a:buFontTx/>
              <a:buChar char="-"/>
            </a:pPr>
            <a:r>
              <a:rPr lang="fr-FR" sz="1200">
                <a:solidFill>
                  <a:schemeClr val="tx1"/>
                </a:solidFill>
                <a:latin typeface="Abadi Extra Light" panose="020B0204020104020204" pitchFamily="34" charset="0"/>
              </a:rPr>
              <a:t>travaux en cours (équipements hydro-économes, CAP 2030)</a:t>
            </a:r>
          </a:p>
          <a:p>
            <a:pPr marL="285750" indent="-285750">
              <a:buFontTx/>
              <a:buChar char="-"/>
            </a:pPr>
            <a:r>
              <a:rPr lang="fr-FR" sz="1200">
                <a:solidFill>
                  <a:schemeClr val="tx1"/>
                </a:solidFill>
                <a:latin typeface="Abadi Extra Light" panose="020B0204020104020204" pitchFamily="34" charset="0"/>
              </a:rPr>
              <a:t>taxonomie européenne</a:t>
            </a:r>
            <a:endParaRPr lang="fr-FR" sz="1600"/>
          </a:p>
        </p:txBody>
      </p:sp>
      <p:sp>
        <p:nvSpPr>
          <p:cNvPr id="16" name="ZoneTexte 15">
            <a:extLst>
              <a:ext uri="{FF2B5EF4-FFF2-40B4-BE49-F238E27FC236}">
                <a16:creationId xmlns:a16="http://schemas.microsoft.com/office/drawing/2014/main" id="{EBE3E67C-34F0-EEFF-2ED7-FD54FB98CAB2}"/>
              </a:ext>
            </a:extLst>
          </p:cNvPr>
          <p:cNvSpPr txBox="1"/>
          <p:nvPr/>
        </p:nvSpPr>
        <p:spPr>
          <a:xfrm>
            <a:off x="6270831" y="3677609"/>
            <a:ext cx="1121309" cy="646331"/>
          </a:xfrm>
          <a:prstGeom prst="rect">
            <a:avLst/>
          </a:prstGeom>
          <a:solidFill>
            <a:schemeClr val="accent2">
              <a:lumMod val="60000"/>
              <a:lumOff val="40000"/>
            </a:schemeClr>
          </a:solidFill>
        </p:spPr>
        <p:txBody>
          <a:bodyPr wrap="square">
            <a:spAutoFit/>
          </a:bodyPr>
          <a:lstStyle/>
          <a:p>
            <a:pPr algn="ctr"/>
            <a:r>
              <a:rPr lang="fr-FR" sz="1200">
                <a:latin typeface="Abadi Extra Light" panose="020B0204020104020204" pitchFamily="34" charset="0"/>
              </a:rPr>
              <a:t>Des besoins de formation et de prestations</a:t>
            </a:r>
          </a:p>
        </p:txBody>
      </p:sp>
      <p:sp>
        <p:nvSpPr>
          <p:cNvPr id="21" name="ZoneTexte 20">
            <a:extLst>
              <a:ext uri="{FF2B5EF4-FFF2-40B4-BE49-F238E27FC236}">
                <a16:creationId xmlns:a16="http://schemas.microsoft.com/office/drawing/2014/main" id="{B8406E6F-75DA-31A1-5038-0BADFB8A1F06}"/>
              </a:ext>
            </a:extLst>
          </p:cNvPr>
          <p:cNvSpPr txBox="1"/>
          <p:nvPr/>
        </p:nvSpPr>
        <p:spPr>
          <a:xfrm>
            <a:off x="8446140" y="2473855"/>
            <a:ext cx="3301607" cy="1600438"/>
          </a:xfrm>
          <a:prstGeom prst="rect">
            <a:avLst/>
          </a:prstGeom>
          <a:noFill/>
        </p:spPr>
        <p:txBody>
          <a:bodyPr wrap="square">
            <a:spAutoFit/>
          </a:bodyPr>
          <a:lstStyle/>
          <a:p>
            <a:pPr algn="ctr"/>
            <a:r>
              <a:rPr lang="fr-FR" sz="1400">
                <a:latin typeface="Abadi Extra Light" panose="020B0204020104020204" pitchFamily="34" charset="0"/>
              </a:rPr>
              <a:t>L’outil Aqua’Print apportera un </a:t>
            </a:r>
            <a:r>
              <a:rPr lang="fr-FR" sz="1400" b="1">
                <a:latin typeface="Abadi Extra Light" panose="020B0204020104020204" pitchFamily="34" charset="0"/>
              </a:rPr>
              <a:t>avantage concurrentiel</a:t>
            </a:r>
            <a:r>
              <a:rPr lang="fr-FR" sz="1400">
                <a:latin typeface="Abadi Extra Light" panose="020B0204020104020204" pitchFamily="34" charset="0"/>
              </a:rPr>
              <a:t>, en intégrant de manière simple une approche anticipatrice des futures exigences, </a:t>
            </a:r>
            <a:r>
              <a:rPr lang="fr-FR" sz="1400" b="1">
                <a:latin typeface="Abadi Extra Light" panose="020B0204020104020204" pitchFamily="34" charset="0"/>
              </a:rPr>
              <a:t>valorisable dans les appels d’offres, les labels environnementaux, et les stratégies environnementales des donneurs d’ordre</a:t>
            </a:r>
            <a:r>
              <a:rPr lang="fr-FR" sz="1400">
                <a:latin typeface="Abadi Extra Light" panose="020B0204020104020204" pitchFamily="34" charset="0"/>
              </a:rPr>
              <a:t>. </a:t>
            </a:r>
          </a:p>
        </p:txBody>
      </p:sp>
      <p:sp>
        <p:nvSpPr>
          <p:cNvPr id="23" name="Flèche : droite 22">
            <a:extLst>
              <a:ext uri="{FF2B5EF4-FFF2-40B4-BE49-F238E27FC236}">
                <a16:creationId xmlns:a16="http://schemas.microsoft.com/office/drawing/2014/main" id="{1ECE19CF-4BF9-61CE-D8D1-11034779476C}"/>
              </a:ext>
            </a:extLst>
          </p:cNvPr>
          <p:cNvSpPr/>
          <p:nvPr/>
        </p:nvSpPr>
        <p:spPr>
          <a:xfrm>
            <a:off x="543301" y="3160089"/>
            <a:ext cx="5727530" cy="1681372"/>
          </a:xfrm>
          <a:prstGeom prst="rightArrow">
            <a:avLst>
              <a:gd name="adj1" fmla="val 50000"/>
              <a:gd name="adj2" fmla="val 35739"/>
            </a:avLst>
          </a:prstGeom>
          <a:solidFill>
            <a:schemeClr val="accent2">
              <a:lumMod val="75000"/>
              <a:alpha val="12941"/>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sz="1200">
                <a:solidFill>
                  <a:schemeClr val="tx1"/>
                </a:solidFill>
                <a:latin typeface="Abadi Extra Light" panose="020B0204020104020204" pitchFamily="34" charset="0"/>
              </a:rPr>
              <a:t>Les initiatives locales (des collectivités notamment) se multiplient</a:t>
            </a:r>
          </a:p>
          <a:p>
            <a:endParaRPr lang="fr-FR" sz="1200">
              <a:solidFill>
                <a:schemeClr val="tx1"/>
              </a:solidFill>
              <a:latin typeface="Abadi Extra Light" panose="020B0204020104020204" pitchFamily="34" charset="0"/>
            </a:endParaRPr>
          </a:p>
          <a:p>
            <a:r>
              <a:rPr lang="fr-FR" sz="1200">
                <a:solidFill>
                  <a:schemeClr val="tx1"/>
                </a:solidFill>
                <a:latin typeface="Abadi Extra Light" panose="020B0204020104020204" pitchFamily="34" charset="0"/>
              </a:rPr>
              <a:t>La « valeur verte » des projets peut devenir un moteur pour les maîtres </a:t>
            </a:r>
            <a:br>
              <a:rPr lang="fr-FR" sz="1200">
                <a:solidFill>
                  <a:schemeClr val="tx1"/>
                </a:solidFill>
                <a:latin typeface="Abadi Extra Light" panose="020B0204020104020204" pitchFamily="34" charset="0"/>
              </a:rPr>
            </a:br>
            <a:r>
              <a:rPr lang="fr-FR" sz="1200">
                <a:solidFill>
                  <a:schemeClr val="tx1"/>
                </a:solidFill>
                <a:latin typeface="Abadi Extra Light" panose="020B0204020104020204" pitchFamily="34" charset="0"/>
              </a:rPr>
              <a:t>d’ouvrage, vers des démarches vertueuses, notamment sur la gestion de l’eau</a:t>
            </a:r>
          </a:p>
        </p:txBody>
      </p:sp>
      <p:grpSp>
        <p:nvGrpSpPr>
          <p:cNvPr id="30" name="Groupe 29">
            <a:extLst>
              <a:ext uri="{FF2B5EF4-FFF2-40B4-BE49-F238E27FC236}">
                <a16:creationId xmlns:a16="http://schemas.microsoft.com/office/drawing/2014/main" id="{1E7714C8-4A28-1981-7EC2-24825E4FFB17}"/>
              </a:ext>
            </a:extLst>
          </p:cNvPr>
          <p:cNvGrpSpPr/>
          <p:nvPr/>
        </p:nvGrpSpPr>
        <p:grpSpPr>
          <a:xfrm>
            <a:off x="543301" y="4697199"/>
            <a:ext cx="6097604" cy="533490"/>
            <a:chOff x="557767" y="4963990"/>
            <a:chExt cx="6097604" cy="533490"/>
          </a:xfrm>
        </p:grpSpPr>
        <p:sp>
          <p:nvSpPr>
            <p:cNvPr id="24" name="ZoneTexte 23">
              <a:extLst>
                <a:ext uri="{FF2B5EF4-FFF2-40B4-BE49-F238E27FC236}">
                  <a16:creationId xmlns:a16="http://schemas.microsoft.com/office/drawing/2014/main" id="{12CF66E4-2589-2061-F061-DF8D79887EE6}"/>
                </a:ext>
              </a:extLst>
            </p:cNvPr>
            <p:cNvSpPr txBox="1"/>
            <p:nvPr/>
          </p:nvSpPr>
          <p:spPr>
            <a:xfrm>
              <a:off x="557767" y="4963990"/>
              <a:ext cx="1374094" cy="307777"/>
            </a:xfrm>
            <a:prstGeom prst="rect">
              <a:avLst/>
            </a:prstGeom>
            <a:noFill/>
          </p:spPr>
          <p:txBody>
            <a:bodyPr wrap="none" rtlCol="0">
              <a:spAutoFit/>
            </a:bodyPr>
            <a:lstStyle/>
            <a:p>
              <a:r>
                <a:rPr lang="fr-FR" sz="1400" b="1">
                  <a:latin typeface="Abadi Extra Light" panose="020B0204020104020204" pitchFamily="34" charset="0"/>
                </a:rPr>
                <a:t>3. Les bêta-test </a:t>
              </a:r>
            </a:p>
          </p:txBody>
        </p:sp>
        <p:sp>
          <p:nvSpPr>
            <p:cNvPr id="26" name="ZoneTexte 25">
              <a:extLst>
                <a:ext uri="{FF2B5EF4-FFF2-40B4-BE49-F238E27FC236}">
                  <a16:creationId xmlns:a16="http://schemas.microsoft.com/office/drawing/2014/main" id="{6499FA2D-DB6C-93A9-0084-DDCC3D750100}"/>
                </a:ext>
              </a:extLst>
            </p:cNvPr>
            <p:cNvSpPr txBox="1"/>
            <p:nvPr/>
          </p:nvSpPr>
          <p:spPr>
            <a:xfrm>
              <a:off x="557767" y="5220481"/>
              <a:ext cx="6097604" cy="276999"/>
            </a:xfrm>
            <a:prstGeom prst="rect">
              <a:avLst/>
            </a:prstGeom>
            <a:noFill/>
          </p:spPr>
          <p:txBody>
            <a:bodyPr wrap="square">
              <a:spAutoFit/>
            </a:bodyPr>
            <a:lstStyle/>
            <a:p>
              <a:r>
                <a:rPr lang="fr-FR" sz="1200">
                  <a:latin typeface="Abadi Extra Light" panose="020B0204020104020204" pitchFamily="34" charset="0"/>
                </a:rPr>
                <a:t>Permettront d’embarquer des porteurs de projets sensibilisés à ce sujet</a:t>
              </a:r>
            </a:p>
          </p:txBody>
        </p:sp>
      </p:grpSp>
      <p:cxnSp>
        <p:nvCxnSpPr>
          <p:cNvPr id="28" name="Connecteur droit 27">
            <a:extLst>
              <a:ext uri="{FF2B5EF4-FFF2-40B4-BE49-F238E27FC236}">
                <a16:creationId xmlns:a16="http://schemas.microsoft.com/office/drawing/2014/main" id="{22F07D7D-6766-4A3F-25D0-FE277C11C314}"/>
              </a:ext>
            </a:extLst>
          </p:cNvPr>
          <p:cNvCxnSpPr/>
          <p:nvPr/>
        </p:nvCxnSpPr>
        <p:spPr>
          <a:xfrm>
            <a:off x="7940842" y="1042416"/>
            <a:ext cx="0" cy="4549862"/>
          </a:xfrm>
          <a:prstGeom prst="line">
            <a:avLst/>
          </a:prstGeom>
        </p:spPr>
        <p:style>
          <a:lnRef idx="1">
            <a:schemeClr val="dk1"/>
          </a:lnRef>
          <a:fillRef idx="0">
            <a:schemeClr val="dk1"/>
          </a:fillRef>
          <a:effectRef idx="0">
            <a:schemeClr val="dk1"/>
          </a:effectRef>
          <a:fontRef idx="minor">
            <a:schemeClr val="tx1"/>
          </a:fontRef>
        </p:style>
      </p:cxnSp>
      <p:sp>
        <p:nvSpPr>
          <p:cNvPr id="29" name="ZoneTexte 28">
            <a:extLst>
              <a:ext uri="{FF2B5EF4-FFF2-40B4-BE49-F238E27FC236}">
                <a16:creationId xmlns:a16="http://schemas.microsoft.com/office/drawing/2014/main" id="{25EA9435-9F75-0549-E515-B27568DA8924}"/>
              </a:ext>
            </a:extLst>
          </p:cNvPr>
          <p:cNvSpPr txBox="1"/>
          <p:nvPr/>
        </p:nvSpPr>
        <p:spPr>
          <a:xfrm>
            <a:off x="557767" y="5459052"/>
            <a:ext cx="3608680" cy="307777"/>
          </a:xfrm>
          <a:prstGeom prst="rect">
            <a:avLst/>
          </a:prstGeom>
          <a:noFill/>
        </p:spPr>
        <p:txBody>
          <a:bodyPr wrap="none" rtlCol="0">
            <a:spAutoFit/>
          </a:bodyPr>
          <a:lstStyle/>
          <a:p>
            <a:r>
              <a:rPr lang="fr-FR" sz="1400" b="1">
                <a:latin typeface="Abadi Extra Light" panose="020B0204020104020204" pitchFamily="34" charset="0"/>
              </a:rPr>
              <a:t>4. La stratégie de communication autour de l’outil</a:t>
            </a:r>
          </a:p>
        </p:txBody>
      </p:sp>
    </p:spTree>
    <p:extLst>
      <p:ext uri="{BB962C8B-B14F-4D97-AF65-F5344CB8AC3E}">
        <p14:creationId xmlns:p14="http://schemas.microsoft.com/office/powerpoint/2010/main" val="40133988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B9CEB-A664-49E9-1D40-71AD6D0DB2C8}"/>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3A2CC5D-A2CC-140B-004B-BBC4B6EF5FFD}"/>
              </a:ext>
            </a:extLst>
          </p:cNvPr>
          <p:cNvSpPr>
            <a:spLocks noGrp="1"/>
          </p:cNvSpPr>
          <p:nvPr>
            <p:ph type="title"/>
          </p:nvPr>
        </p:nvSpPr>
        <p:spPr>
          <a:xfrm>
            <a:off x="1047750" y="355068"/>
            <a:ext cx="10155664" cy="463286"/>
          </a:xfrm>
        </p:spPr>
        <p:txBody>
          <a:bodyPr>
            <a:normAutofit/>
          </a:bodyPr>
          <a:lstStyle/>
          <a:p>
            <a:r>
              <a:rPr lang="fr-FR" sz="2000" b="1"/>
              <a:t>Stratégie de communication et de commercialisation</a:t>
            </a:r>
          </a:p>
        </p:txBody>
      </p:sp>
      <p:sp>
        <p:nvSpPr>
          <p:cNvPr id="8" name="ZoneTexte 7">
            <a:extLst>
              <a:ext uri="{FF2B5EF4-FFF2-40B4-BE49-F238E27FC236}">
                <a16:creationId xmlns:a16="http://schemas.microsoft.com/office/drawing/2014/main" id="{0255E251-9274-D490-E88E-B72F86892B73}"/>
              </a:ext>
            </a:extLst>
          </p:cNvPr>
          <p:cNvSpPr txBox="1"/>
          <p:nvPr/>
        </p:nvSpPr>
        <p:spPr>
          <a:xfrm>
            <a:off x="1779501" y="1251146"/>
            <a:ext cx="9535426" cy="4355103"/>
          </a:xfrm>
          <a:prstGeom prst="rect">
            <a:avLst/>
          </a:prstGeom>
          <a:noFill/>
        </p:spPr>
        <p:txBody>
          <a:bodyPr wrap="square" lIns="91440" tIns="45720" rIns="91440" bIns="45720" anchor="t">
            <a:spAutoFit/>
          </a:bodyPr>
          <a:lstStyle/>
          <a:p>
            <a:pPr algn="just">
              <a:lnSpc>
                <a:spcPct val="150000"/>
              </a:lnSpc>
            </a:pPr>
            <a:r>
              <a:rPr lang="fr-FR" sz="1400" b="1">
                <a:latin typeface="Abadi Extra Light"/>
              </a:rPr>
              <a:t>Approche directe ciblée </a:t>
            </a:r>
          </a:p>
          <a:p>
            <a:pPr algn="just">
              <a:lnSpc>
                <a:spcPct val="150000"/>
              </a:lnSpc>
            </a:pPr>
            <a:r>
              <a:rPr lang="fr-FR" sz="1200">
                <a:latin typeface="Abadi Extra Light"/>
              </a:rPr>
              <a:t>• Industriels de l’eau : intégration de leurs solutions dans </a:t>
            </a:r>
            <a:r>
              <a:rPr lang="fr-FR" sz="1200" err="1">
                <a:latin typeface="Abadi Extra Light"/>
              </a:rPr>
              <a:t>Aqua’Print</a:t>
            </a:r>
            <a:r>
              <a:rPr lang="fr-FR" sz="1200">
                <a:latin typeface="Abadi Extra Light"/>
              </a:rPr>
              <a:t>, en lien avec le CSTB pour validation technique et visibilité accrue. </a:t>
            </a:r>
          </a:p>
          <a:p>
            <a:pPr algn="just">
              <a:lnSpc>
                <a:spcPct val="150000"/>
              </a:lnSpc>
            </a:pPr>
            <a:r>
              <a:rPr lang="fr-FR" sz="1200">
                <a:latin typeface="Abadi Extra Light"/>
              </a:rPr>
              <a:t>• Collectivités et grands maîtres d’ouvrage : accompagnement dès la phase de conception, via le réseau client d’AIA et l’Alliance HQE. </a:t>
            </a:r>
          </a:p>
          <a:p>
            <a:pPr algn="just">
              <a:lnSpc>
                <a:spcPct val="150000"/>
              </a:lnSpc>
            </a:pPr>
            <a:endParaRPr lang="fr-FR" sz="1200">
              <a:latin typeface="Abadi Extra Light" panose="020B0204020104020204" pitchFamily="34" charset="0"/>
            </a:endParaRPr>
          </a:p>
          <a:p>
            <a:pPr algn="just">
              <a:lnSpc>
                <a:spcPct val="150000"/>
              </a:lnSpc>
            </a:pPr>
            <a:r>
              <a:rPr lang="fr-FR" sz="1400" b="1">
                <a:latin typeface="Abadi Extra Light"/>
              </a:rPr>
              <a:t>Diffusion logicielle élargie </a:t>
            </a:r>
          </a:p>
          <a:p>
            <a:pPr algn="just">
              <a:lnSpc>
                <a:spcPct val="150000"/>
              </a:lnSpc>
            </a:pPr>
            <a:r>
              <a:rPr lang="fr-FR" sz="1200">
                <a:latin typeface="Abadi Extra Light"/>
              </a:rPr>
              <a:t>• Modèle freemium : version gratuite pour favoriser l’adoption, version avancée payante pour les usages professionnels (phases APS/APD…). </a:t>
            </a:r>
          </a:p>
          <a:p>
            <a:pPr algn="just">
              <a:lnSpc>
                <a:spcPct val="150000"/>
              </a:lnSpc>
            </a:pPr>
            <a:r>
              <a:rPr lang="fr-FR" sz="1200">
                <a:latin typeface="Abadi Extra Light"/>
              </a:rPr>
              <a:t>• Licences et royalties : ouverture à des bureaux d’études, ingénieries et éditeurs de logiciels spécialisés via un modèle économique reproductible. </a:t>
            </a:r>
          </a:p>
          <a:p>
            <a:pPr algn="just">
              <a:lnSpc>
                <a:spcPct val="150000"/>
              </a:lnSpc>
            </a:pPr>
            <a:endParaRPr lang="fr-FR" sz="1200">
              <a:latin typeface="Abadi Extra Light" panose="020B0204020104020204" pitchFamily="34" charset="0"/>
            </a:endParaRPr>
          </a:p>
          <a:p>
            <a:pPr algn="just">
              <a:lnSpc>
                <a:spcPct val="150000"/>
              </a:lnSpc>
            </a:pPr>
            <a:r>
              <a:rPr lang="fr-FR" sz="1400" b="1">
                <a:latin typeface="Abadi Extra Light"/>
              </a:rPr>
              <a:t>Communication globale</a:t>
            </a:r>
          </a:p>
          <a:p>
            <a:pPr marL="171450" indent="-171450" algn="just">
              <a:lnSpc>
                <a:spcPct val="150000"/>
              </a:lnSpc>
              <a:buFont typeface="Arial" panose="020B0604020202020204" pitchFamily="34" charset="0"/>
              <a:buChar char="•"/>
            </a:pPr>
            <a:r>
              <a:rPr lang="fr-FR" sz="1200">
                <a:latin typeface="Abadi Extra Light"/>
              </a:rPr>
              <a:t>Dans la presse professionnelle, sur les réseaux sociaux et média spécialisés (ex: LinkedIn) et via des mailings qualifiés à destination des bureaux d’études, maîtres d’ouvrage, promoteurs et collectivités</a:t>
            </a:r>
          </a:p>
          <a:p>
            <a:pPr marL="171450" indent="-171450" algn="just">
              <a:lnSpc>
                <a:spcPct val="150000"/>
              </a:lnSpc>
              <a:buFont typeface="Arial" panose="020B0604020202020204" pitchFamily="34" charset="0"/>
              <a:buChar char="•"/>
            </a:pPr>
            <a:r>
              <a:rPr lang="fr-FR" sz="1200">
                <a:latin typeface="Abadi Extra Light"/>
              </a:rPr>
              <a:t>Via la présence sur les salons, conférences et événements spécialisés (ex. : Carrefour de l'eau, </a:t>
            </a:r>
            <a:r>
              <a:rPr lang="fr-FR" sz="1200" err="1">
                <a:latin typeface="Abadi Extra Light"/>
              </a:rPr>
              <a:t>Pollutec</a:t>
            </a:r>
            <a:r>
              <a:rPr lang="fr-FR" sz="1200">
                <a:latin typeface="Abadi Extra Light"/>
              </a:rPr>
              <a:t>, SIMI, </a:t>
            </a:r>
            <a:r>
              <a:rPr lang="fr-FR" sz="1200" err="1">
                <a:latin typeface="Abadi Extra Light"/>
              </a:rPr>
              <a:t>Batimat</a:t>
            </a:r>
            <a:r>
              <a:rPr lang="fr-FR" sz="1200">
                <a:latin typeface="Abadi Extra Light"/>
              </a:rPr>
              <a:t>, forums ADEME)</a:t>
            </a:r>
          </a:p>
          <a:p>
            <a:pPr marL="171450" indent="-171450" algn="just">
              <a:lnSpc>
                <a:spcPct val="150000"/>
              </a:lnSpc>
              <a:buFont typeface="Arial" panose="020B0604020202020204" pitchFamily="34" charset="0"/>
              <a:buChar char="•"/>
            </a:pPr>
            <a:r>
              <a:rPr lang="fr-FR" sz="1200">
                <a:latin typeface="Abadi Extra Light"/>
              </a:rPr>
              <a:t>Offres de formation dédiées (initiale ou continue), en partenariat avec des organismes spécialisés, pour favoriser l’appropriation de l’outil</a:t>
            </a:r>
          </a:p>
          <a:p>
            <a:pPr marL="171450" indent="-171450" algn="just">
              <a:lnSpc>
                <a:spcPct val="150000"/>
              </a:lnSpc>
              <a:buFont typeface="Arial" panose="020B0604020202020204" pitchFamily="34" charset="0"/>
              <a:buChar char="•"/>
            </a:pPr>
            <a:r>
              <a:rPr lang="fr-FR" sz="1200">
                <a:latin typeface="Abadi Extra Light"/>
              </a:rPr>
              <a:t>Déploiement par cas d’usage dans des projets pilotes, pour démontrer la valeur ajoutée opérationnelle de la solution payante. </a:t>
            </a:r>
          </a:p>
          <a:p>
            <a:pPr algn="just">
              <a:lnSpc>
                <a:spcPct val="150000"/>
              </a:lnSpc>
            </a:pPr>
            <a:r>
              <a:rPr lang="fr-FR" sz="1200">
                <a:latin typeface="Abadi Extra Light"/>
              </a:rPr>
              <a:t>•  Création d'une communauté de béta-testateur grâce au réseau de l'Alliance HQE France . </a:t>
            </a:r>
          </a:p>
        </p:txBody>
      </p:sp>
      <p:pic>
        <p:nvPicPr>
          <p:cNvPr id="10" name="Graphique 9" descr="Badge 3 contour">
            <a:extLst>
              <a:ext uri="{FF2B5EF4-FFF2-40B4-BE49-F238E27FC236}">
                <a16:creationId xmlns:a16="http://schemas.microsoft.com/office/drawing/2014/main" id="{23FEF2D8-5539-C0FC-2885-5E5C197A68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04702" y="3534877"/>
            <a:ext cx="463286" cy="463286"/>
          </a:xfrm>
          <a:prstGeom prst="rect">
            <a:avLst/>
          </a:prstGeom>
        </p:spPr>
      </p:pic>
      <p:pic>
        <p:nvPicPr>
          <p:cNvPr id="12" name="Graphique 11" descr="Badge contour">
            <a:extLst>
              <a:ext uri="{FF2B5EF4-FFF2-40B4-BE49-F238E27FC236}">
                <a16:creationId xmlns:a16="http://schemas.microsoft.com/office/drawing/2014/main" id="{7226BF76-9E89-44C3-14BF-A0EE1F2D9E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04702" y="2417246"/>
            <a:ext cx="463286" cy="463286"/>
          </a:xfrm>
          <a:prstGeom prst="rect">
            <a:avLst/>
          </a:prstGeom>
        </p:spPr>
      </p:pic>
      <p:pic>
        <p:nvPicPr>
          <p:cNvPr id="14" name="Graphique 13" descr="Badge 1 contour">
            <a:extLst>
              <a:ext uri="{FF2B5EF4-FFF2-40B4-BE49-F238E27FC236}">
                <a16:creationId xmlns:a16="http://schemas.microsoft.com/office/drawing/2014/main" id="{75F084B7-FBAB-E148-2922-73C660DE84A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204702" y="1357023"/>
            <a:ext cx="463286" cy="463286"/>
          </a:xfrm>
          <a:prstGeom prst="rect">
            <a:avLst/>
          </a:prstGeom>
        </p:spPr>
      </p:pic>
    </p:spTree>
    <p:extLst>
      <p:ext uri="{BB962C8B-B14F-4D97-AF65-F5344CB8AC3E}">
        <p14:creationId xmlns:p14="http://schemas.microsoft.com/office/powerpoint/2010/main" val="7766385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B7E94-51FC-3621-699E-2B778C22BDA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2AF174D6-3BF1-6E84-6C51-1739A27CDFA2}"/>
              </a:ext>
            </a:extLst>
          </p:cNvPr>
          <p:cNvSpPr>
            <a:spLocks noGrp="1"/>
          </p:cNvSpPr>
          <p:nvPr>
            <p:ph type="title"/>
          </p:nvPr>
        </p:nvSpPr>
        <p:spPr>
          <a:xfrm>
            <a:off x="1047750" y="355068"/>
            <a:ext cx="10155664" cy="463286"/>
          </a:xfrm>
        </p:spPr>
        <p:txBody>
          <a:bodyPr>
            <a:normAutofit/>
          </a:bodyPr>
          <a:lstStyle/>
          <a:p>
            <a:r>
              <a:rPr lang="fr-FR" sz="2000" b="1"/>
              <a:t>Stratégie de communication et de commercialisation</a:t>
            </a:r>
          </a:p>
        </p:txBody>
      </p:sp>
      <p:pic>
        <p:nvPicPr>
          <p:cNvPr id="3" name="Image 2">
            <a:extLst>
              <a:ext uri="{FF2B5EF4-FFF2-40B4-BE49-F238E27FC236}">
                <a16:creationId xmlns:a16="http://schemas.microsoft.com/office/drawing/2014/main" id="{7CEE44AB-3E13-69F8-2C9A-80877658EADB}"/>
              </a:ext>
            </a:extLst>
          </p:cNvPr>
          <p:cNvPicPr>
            <a:picLocks noChangeAspect="1"/>
          </p:cNvPicPr>
          <p:nvPr/>
        </p:nvPicPr>
        <p:blipFill>
          <a:blip r:embed="rId3"/>
          <a:stretch>
            <a:fillRect/>
          </a:stretch>
        </p:blipFill>
        <p:spPr>
          <a:xfrm>
            <a:off x="312235" y="1250931"/>
            <a:ext cx="6413511" cy="4692669"/>
          </a:xfrm>
          <a:prstGeom prst="rect">
            <a:avLst/>
          </a:prstGeom>
        </p:spPr>
      </p:pic>
      <p:pic>
        <p:nvPicPr>
          <p:cNvPr id="6" name="Image 5">
            <a:extLst>
              <a:ext uri="{FF2B5EF4-FFF2-40B4-BE49-F238E27FC236}">
                <a16:creationId xmlns:a16="http://schemas.microsoft.com/office/drawing/2014/main" id="{92A25C89-61AC-A32C-A4FF-05D91428BB07}"/>
              </a:ext>
            </a:extLst>
          </p:cNvPr>
          <p:cNvPicPr>
            <a:picLocks noChangeAspect="1"/>
          </p:cNvPicPr>
          <p:nvPr/>
        </p:nvPicPr>
        <p:blipFill>
          <a:blip r:embed="rId4"/>
          <a:stretch>
            <a:fillRect/>
          </a:stretch>
        </p:blipFill>
        <p:spPr>
          <a:xfrm>
            <a:off x="6096000" y="1421780"/>
            <a:ext cx="5817054" cy="3429000"/>
          </a:xfrm>
          <a:prstGeom prst="rect">
            <a:avLst/>
          </a:prstGeom>
        </p:spPr>
      </p:pic>
    </p:spTree>
    <p:extLst>
      <p:ext uri="{BB962C8B-B14F-4D97-AF65-F5344CB8AC3E}">
        <p14:creationId xmlns:p14="http://schemas.microsoft.com/office/powerpoint/2010/main" val="33173173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41CE59-1C0C-5C34-4562-445C8D1A8EC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28011C8-A453-95EB-73BF-36D4C4AAE8B2}"/>
              </a:ext>
            </a:extLst>
          </p:cNvPr>
          <p:cNvSpPr>
            <a:spLocks noGrp="1"/>
          </p:cNvSpPr>
          <p:nvPr>
            <p:ph type="title"/>
          </p:nvPr>
        </p:nvSpPr>
        <p:spPr>
          <a:xfrm>
            <a:off x="1061876" y="368707"/>
            <a:ext cx="10515600" cy="463286"/>
          </a:xfrm>
        </p:spPr>
        <p:txBody>
          <a:bodyPr vert="horz" lIns="91440" tIns="45720" rIns="91440" bIns="45720" rtlCol="0" anchor="ctr">
            <a:normAutofit/>
          </a:bodyPr>
          <a:lstStyle/>
          <a:p>
            <a:r>
              <a:rPr lang="fr-FR" sz="2000" b="1"/>
              <a:t>Prestations supplémentaires proposées sur la version </a:t>
            </a:r>
            <a:r>
              <a:rPr lang="fr-FR" sz="2000" b="1" err="1"/>
              <a:t>genius</a:t>
            </a:r>
            <a:r>
              <a:rPr lang="fr-FR" sz="2000" b="1"/>
              <a:t> détaillée</a:t>
            </a:r>
          </a:p>
        </p:txBody>
      </p:sp>
      <p:pic>
        <p:nvPicPr>
          <p:cNvPr id="11" name="Graphique 10" descr="Loupe contour">
            <a:extLst>
              <a:ext uri="{FF2B5EF4-FFF2-40B4-BE49-F238E27FC236}">
                <a16:creationId xmlns:a16="http://schemas.microsoft.com/office/drawing/2014/main" id="{8E219448-BFBE-A952-856D-83091BA386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72354" y="1294756"/>
            <a:ext cx="381757" cy="381757"/>
          </a:xfrm>
          <a:prstGeom prst="rect">
            <a:avLst/>
          </a:prstGeom>
        </p:spPr>
      </p:pic>
      <p:pic>
        <p:nvPicPr>
          <p:cNvPr id="13" name="Graphique 12" descr="Présentation avec liste de vérification contour">
            <a:extLst>
              <a:ext uri="{FF2B5EF4-FFF2-40B4-BE49-F238E27FC236}">
                <a16:creationId xmlns:a16="http://schemas.microsoft.com/office/drawing/2014/main" id="{8FF37D7B-766C-0180-5319-0EA62D4C8E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71886" y="2000712"/>
            <a:ext cx="408917" cy="408917"/>
          </a:xfrm>
          <a:prstGeom prst="rect">
            <a:avLst/>
          </a:prstGeom>
        </p:spPr>
      </p:pic>
      <p:pic>
        <p:nvPicPr>
          <p:cNvPr id="15" name="Graphique 14" descr="Clôture contour">
            <a:extLst>
              <a:ext uri="{FF2B5EF4-FFF2-40B4-BE49-F238E27FC236}">
                <a16:creationId xmlns:a16="http://schemas.microsoft.com/office/drawing/2014/main" id="{2B122C11-79E1-3E46-CE45-4A41A481EC8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82948" y="2707509"/>
            <a:ext cx="408918" cy="408918"/>
          </a:xfrm>
          <a:prstGeom prst="rect">
            <a:avLst/>
          </a:prstGeom>
        </p:spPr>
      </p:pic>
      <p:pic>
        <p:nvPicPr>
          <p:cNvPr id="17" name="Graphique 16" descr="Retouches et couture contour">
            <a:extLst>
              <a:ext uri="{FF2B5EF4-FFF2-40B4-BE49-F238E27FC236}">
                <a16:creationId xmlns:a16="http://schemas.microsoft.com/office/drawing/2014/main" id="{CD02C141-6516-3694-6E66-902AB308229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20619983">
            <a:off x="3177647" y="3454623"/>
            <a:ext cx="393619" cy="393619"/>
          </a:xfrm>
          <a:prstGeom prst="rect">
            <a:avLst/>
          </a:prstGeom>
        </p:spPr>
      </p:pic>
      <p:pic>
        <p:nvPicPr>
          <p:cNvPr id="21" name="Graphique 20" descr="Paramètres avec un remplissage uni">
            <a:extLst>
              <a:ext uri="{FF2B5EF4-FFF2-40B4-BE49-F238E27FC236}">
                <a16:creationId xmlns:a16="http://schemas.microsoft.com/office/drawing/2014/main" id="{2C4CC7AA-2CA4-6E5A-89F4-9DBF41B78F7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171886" y="4165747"/>
            <a:ext cx="409833" cy="409833"/>
          </a:xfrm>
          <a:prstGeom prst="rect">
            <a:avLst/>
          </a:prstGeom>
        </p:spPr>
      </p:pic>
      <p:pic>
        <p:nvPicPr>
          <p:cNvPr id="23" name="Graphique 22" descr="Internet contour">
            <a:extLst>
              <a:ext uri="{FF2B5EF4-FFF2-40B4-BE49-F238E27FC236}">
                <a16:creationId xmlns:a16="http://schemas.microsoft.com/office/drawing/2014/main" id="{2CE4D36C-64A1-D21C-368B-4ED00001DBD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147828" y="4879265"/>
            <a:ext cx="409832" cy="409832"/>
          </a:xfrm>
          <a:prstGeom prst="rect">
            <a:avLst/>
          </a:prstGeom>
        </p:spPr>
      </p:pic>
      <p:grpSp>
        <p:nvGrpSpPr>
          <p:cNvPr id="24" name="Groupe 23">
            <a:extLst>
              <a:ext uri="{FF2B5EF4-FFF2-40B4-BE49-F238E27FC236}">
                <a16:creationId xmlns:a16="http://schemas.microsoft.com/office/drawing/2014/main" id="{29B652D0-3B02-D9E5-A406-4A6666F71661}"/>
              </a:ext>
            </a:extLst>
          </p:cNvPr>
          <p:cNvGrpSpPr/>
          <p:nvPr/>
        </p:nvGrpSpPr>
        <p:grpSpPr>
          <a:xfrm>
            <a:off x="3722312" y="1210256"/>
            <a:ext cx="7334900" cy="568422"/>
            <a:chOff x="528537" y="244238"/>
            <a:chExt cx="7334900" cy="568422"/>
          </a:xfrm>
        </p:grpSpPr>
        <p:sp>
          <p:nvSpPr>
            <p:cNvPr id="25" name="Rectangle : avec coins arrondis en haut 24">
              <a:extLst>
                <a:ext uri="{FF2B5EF4-FFF2-40B4-BE49-F238E27FC236}">
                  <a16:creationId xmlns:a16="http://schemas.microsoft.com/office/drawing/2014/main" id="{ED96EEF9-598A-4888-6DCB-4F78C757B0CC}"/>
                </a:ext>
              </a:extLst>
            </p:cNvPr>
            <p:cNvSpPr/>
            <p:nvPr/>
          </p:nvSpPr>
          <p:spPr>
            <a:xfrm rot="5400000">
              <a:off x="3911776" y="-3139001"/>
              <a:ext cx="568422" cy="7334900"/>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a:latin typeface="Abadi Extra Light" panose="020B0204020104020204" pitchFamily="34" charset="0"/>
              </a:endParaRPr>
            </a:p>
          </p:txBody>
        </p:sp>
        <p:sp>
          <p:nvSpPr>
            <p:cNvPr id="26" name="Rectangle : avec coins arrondis en haut 4">
              <a:extLst>
                <a:ext uri="{FF2B5EF4-FFF2-40B4-BE49-F238E27FC236}">
                  <a16:creationId xmlns:a16="http://schemas.microsoft.com/office/drawing/2014/main" id="{9028B20F-53B2-E968-EBFD-39844C29FEE3}"/>
                </a:ext>
              </a:extLst>
            </p:cNvPr>
            <p:cNvSpPr txBox="1"/>
            <p:nvPr/>
          </p:nvSpPr>
          <p:spPr>
            <a:xfrm>
              <a:off x="528537" y="271986"/>
              <a:ext cx="7307152" cy="51292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fr-FR" sz="1100" b="1" kern="1200">
                  <a:latin typeface="Abadi Extra Light" panose="020B0204020104020204" pitchFamily="34" charset="0"/>
                </a:rPr>
                <a:t>L’accès à des solutions plus détaillées, des bases de données enrichies</a:t>
              </a:r>
            </a:p>
            <a:p>
              <a:pPr marL="57150" lvl="1" indent="-57150" algn="l" defTabSz="466725">
                <a:lnSpc>
                  <a:spcPct val="90000"/>
                </a:lnSpc>
                <a:spcBef>
                  <a:spcPct val="0"/>
                </a:spcBef>
                <a:spcAft>
                  <a:spcPct val="15000"/>
                </a:spcAft>
                <a:buNone/>
              </a:pPr>
              <a:r>
                <a:rPr lang="fr-FR" sz="1050" kern="1200">
                  <a:latin typeface="Abadi Extra Light" panose="020B0204020104020204" pitchFamily="34" charset="0"/>
                </a:rPr>
                <a:t>Exemple : intégration de variantes techniques (types de réseaux, équipements, dispositifs de récupération avec possibilité de saisir les composantes techniques), permettant une représentation plus précise dans les phases d’avant-projet.</a:t>
              </a:r>
            </a:p>
          </p:txBody>
        </p:sp>
      </p:grpSp>
      <p:grpSp>
        <p:nvGrpSpPr>
          <p:cNvPr id="27" name="Groupe 26">
            <a:extLst>
              <a:ext uri="{FF2B5EF4-FFF2-40B4-BE49-F238E27FC236}">
                <a16:creationId xmlns:a16="http://schemas.microsoft.com/office/drawing/2014/main" id="{852C9965-7241-B8CB-00CB-187678889FF6}"/>
              </a:ext>
            </a:extLst>
          </p:cNvPr>
          <p:cNvGrpSpPr/>
          <p:nvPr/>
        </p:nvGrpSpPr>
        <p:grpSpPr>
          <a:xfrm>
            <a:off x="3739916" y="1921233"/>
            <a:ext cx="7317296" cy="581796"/>
            <a:chOff x="526777" y="991799"/>
            <a:chExt cx="7317296" cy="581796"/>
          </a:xfrm>
        </p:grpSpPr>
        <p:sp>
          <p:nvSpPr>
            <p:cNvPr id="28" name="Rectangle : avec coins arrondis en haut 27">
              <a:extLst>
                <a:ext uri="{FF2B5EF4-FFF2-40B4-BE49-F238E27FC236}">
                  <a16:creationId xmlns:a16="http://schemas.microsoft.com/office/drawing/2014/main" id="{976463BF-EC91-703C-748A-2FC74C652060}"/>
                </a:ext>
              </a:extLst>
            </p:cNvPr>
            <p:cNvSpPr/>
            <p:nvPr/>
          </p:nvSpPr>
          <p:spPr>
            <a:xfrm rot="5400000">
              <a:off x="3894527" y="-2375951"/>
              <a:ext cx="581796" cy="7317296"/>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a:latin typeface="Abadi Extra Light" panose="020B0204020104020204" pitchFamily="34" charset="0"/>
              </a:endParaRPr>
            </a:p>
          </p:txBody>
        </p:sp>
        <p:sp>
          <p:nvSpPr>
            <p:cNvPr id="29" name="Rectangle : avec coins arrondis en haut 4">
              <a:extLst>
                <a:ext uri="{FF2B5EF4-FFF2-40B4-BE49-F238E27FC236}">
                  <a16:creationId xmlns:a16="http://schemas.microsoft.com/office/drawing/2014/main" id="{CF38ABAF-783D-D06F-8D25-CF186DE25B2B}"/>
                </a:ext>
              </a:extLst>
            </p:cNvPr>
            <p:cNvSpPr txBox="1"/>
            <p:nvPr/>
          </p:nvSpPr>
          <p:spPr>
            <a:xfrm>
              <a:off x="526778" y="1020199"/>
              <a:ext cx="7288895" cy="52499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fr-FR" sz="1100" b="1" kern="1200">
                  <a:latin typeface="Abadi Extra Light" panose="020B0204020104020204" pitchFamily="34" charset="0"/>
                </a:rPr>
                <a:t>Permettre la combinaison de plusieurs hypothèses au sein d’une même catégorie</a:t>
              </a:r>
            </a:p>
            <a:p>
              <a:pPr marL="57150" lvl="1" indent="-57150" algn="l" defTabSz="466725">
                <a:lnSpc>
                  <a:spcPct val="90000"/>
                </a:lnSpc>
                <a:spcBef>
                  <a:spcPct val="0"/>
                </a:spcBef>
                <a:spcAft>
                  <a:spcPct val="15000"/>
                </a:spcAft>
                <a:buNone/>
              </a:pPr>
              <a:r>
                <a:rPr lang="fr-FR" sz="1050" kern="1200">
                  <a:latin typeface="Abadi Extra Light" panose="020B0204020104020204" pitchFamily="34" charset="0"/>
                </a:rPr>
                <a:t>Exemple : permettre une sélection multiple par famille d’usages ou d’équipements, reflétant plus de complexité</a:t>
              </a:r>
              <a:endParaRPr lang="fr-FR" sz="1050" b="1" kern="1200">
                <a:latin typeface="Abadi Extra Light" panose="020B0204020104020204" pitchFamily="34" charset="0"/>
              </a:endParaRPr>
            </a:p>
          </p:txBody>
        </p:sp>
      </p:grpSp>
      <p:grpSp>
        <p:nvGrpSpPr>
          <p:cNvPr id="30" name="Groupe 29">
            <a:extLst>
              <a:ext uri="{FF2B5EF4-FFF2-40B4-BE49-F238E27FC236}">
                <a16:creationId xmlns:a16="http://schemas.microsoft.com/office/drawing/2014/main" id="{F06EC8FE-752A-6219-20FA-872FEC79CD06}"/>
              </a:ext>
            </a:extLst>
          </p:cNvPr>
          <p:cNvGrpSpPr/>
          <p:nvPr/>
        </p:nvGrpSpPr>
        <p:grpSpPr>
          <a:xfrm>
            <a:off x="3739916" y="2631409"/>
            <a:ext cx="7334900" cy="640577"/>
            <a:chOff x="528538" y="1686705"/>
            <a:chExt cx="7334900" cy="640577"/>
          </a:xfrm>
        </p:grpSpPr>
        <p:sp>
          <p:nvSpPr>
            <p:cNvPr id="31" name="Rectangle : avec coins arrondis en haut 30">
              <a:extLst>
                <a:ext uri="{FF2B5EF4-FFF2-40B4-BE49-F238E27FC236}">
                  <a16:creationId xmlns:a16="http://schemas.microsoft.com/office/drawing/2014/main" id="{3457BD77-C570-B9A2-18C5-BB30656E5510}"/>
                </a:ext>
              </a:extLst>
            </p:cNvPr>
            <p:cNvSpPr/>
            <p:nvPr/>
          </p:nvSpPr>
          <p:spPr>
            <a:xfrm rot="5400000">
              <a:off x="3875699" y="-1660456"/>
              <a:ext cx="640577" cy="7334900"/>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a:latin typeface="Abadi Extra Light" panose="020B0204020104020204" pitchFamily="34" charset="0"/>
              </a:endParaRPr>
            </a:p>
          </p:txBody>
        </p:sp>
        <p:sp>
          <p:nvSpPr>
            <p:cNvPr id="32" name="Rectangle : avec coins arrondis en haut 4">
              <a:extLst>
                <a:ext uri="{FF2B5EF4-FFF2-40B4-BE49-F238E27FC236}">
                  <a16:creationId xmlns:a16="http://schemas.microsoft.com/office/drawing/2014/main" id="{3D840CC0-917A-A6E0-1BFA-AD6B1DAE6B59}"/>
                </a:ext>
              </a:extLst>
            </p:cNvPr>
            <p:cNvSpPr txBox="1"/>
            <p:nvPr/>
          </p:nvSpPr>
          <p:spPr>
            <a:xfrm>
              <a:off x="528538" y="1717975"/>
              <a:ext cx="7303630" cy="57803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fr-FR" sz="1100" b="1" kern="1200">
                  <a:latin typeface="Abadi Extra Light" panose="020B0204020104020204" pitchFamily="34" charset="0"/>
                </a:rPr>
                <a:t>Développement d’un module de comparaison de scénarios hydriques</a:t>
              </a:r>
            </a:p>
            <a:p>
              <a:pPr marL="57150" lvl="1" indent="-57150" algn="l" defTabSz="466725">
                <a:lnSpc>
                  <a:spcPct val="90000"/>
                </a:lnSpc>
                <a:spcBef>
                  <a:spcPct val="0"/>
                </a:spcBef>
                <a:spcAft>
                  <a:spcPct val="15000"/>
                </a:spcAft>
                <a:buNone/>
              </a:pPr>
              <a:r>
                <a:rPr lang="fr-FR" sz="1050" kern="1200">
                  <a:latin typeface="Abadi Extra Light" panose="020B0204020104020204" pitchFamily="34" charset="0"/>
                </a:rPr>
                <a:t>Exemple : module permettant l’accès à une représentation des écarts d’empreinte eau selon différents axes d’analyse </a:t>
              </a:r>
              <a:br>
                <a:rPr lang="fr-FR" sz="1050" kern="1200">
                  <a:latin typeface="Abadi Extra Light" panose="020B0204020104020204" pitchFamily="34" charset="0"/>
                </a:rPr>
              </a:br>
              <a:r>
                <a:rPr lang="fr-FR" sz="1050" kern="1200">
                  <a:latin typeface="Abadi Extra Light" panose="020B0204020104020204" pitchFamily="34" charset="0"/>
                </a:rPr>
                <a:t>(par usage, par type d’équipement, etc.).</a:t>
              </a:r>
            </a:p>
          </p:txBody>
        </p:sp>
      </p:grpSp>
      <p:grpSp>
        <p:nvGrpSpPr>
          <p:cNvPr id="33" name="Groupe 32">
            <a:extLst>
              <a:ext uri="{FF2B5EF4-FFF2-40B4-BE49-F238E27FC236}">
                <a16:creationId xmlns:a16="http://schemas.microsoft.com/office/drawing/2014/main" id="{8BB0A99B-293F-12F9-6737-8434CC0C2DBD}"/>
              </a:ext>
            </a:extLst>
          </p:cNvPr>
          <p:cNvGrpSpPr/>
          <p:nvPr/>
        </p:nvGrpSpPr>
        <p:grpSpPr>
          <a:xfrm>
            <a:off x="3740923" y="3463350"/>
            <a:ext cx="7334900" cy="428440"/>
            <a:chOff x="528537" y="2473084"/>
            <a:chExt cx="7334900" cy="428440"/>
          </a:xfrm>
        </p:grpSpPr>
        <p:sp>
          <p:nvSpPr>
            <p:cNvPr id="34" name="Rectangle : avec coins arrondis en haut 33">
              <a:extLst>
                <a:ext uri="{FF2B5EF4-FFF2-40B4-BE49-F238E27FC236}">
                  <a16:creationId xmlns:a16="http://schemas.microsoft.com/office/drawing/2014/main" id="{14C6C69F-044E-358A-F3C6-58591238B49B}"/>
                </a:ext>
              </a:extLst>
            </p:cNvPr>
            <p:cNvSpPr/>
            <p:nvPr/>
          </p:nvSpPr>
          <p:spPr>
            <a:xfrm rot="5400000">
              <a:off x="3981767" y="-980146"/>
              <a:ext cx="428440" cy="7334900"/>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a:latin typeface="Abadi Extra Light" panose="020B0204020104020204" pitchFamily="34" charset="0"/>
              </a:endParaRPr>
            </a:p>
          </p:txBody>
        </p:sp>
        <p:sp>
          <p:nvSpPr>
            <p:cNvPr id="35" name="Rectangle : avec coins arrondis en haut 4">
              <a:extLst>
                <a:ext uri="{FF2B5EF4-FFF2-40B4-BE49-F238E27FC236}">
                  <a16:creationId xmlns:a16="http://schemas.microsoft.com/office/drawing/2014/main" id="{9D2843FF-124B-2C88-C1FA-61906968C200}"/>
                </a:ext>
              </a:extLst>
            </p:cNvPr>
            <p:cNvSpPr txBox="1"/>
            <p:nvPr/>
          </p:nvSpPr>
          <p:spPr>
            <a:xfrm>
              <a:off x="528538" y="2493998"/>
              <a:ext cx="7313985" cy="38661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fr-FR" sz="1100" b="1" kern="1200">
                  <a:latin typeface="Abadi Extra Light" panose="020B0204020104020204" pitchFamily="34" charset="0"/>
                </a:rPr>
                <a:t>Une interface personnalisée</a:t>
              </a:r>
            </a:p>
          </p:txBody>
        </p:sp>
      </p:grpSp>
      <p:grpSp>
        <p:nvGrpSpPr>
          <p:cNvPr id="36" name="Groupe 35">
            <a:extLst>
              <a:ext uri="{FF2B5EF4-FFF2-40B4-BE49-F238E27FC236}">
                <a16:creationId xmlns:a16="http://schemas.microsoft.com/office/drawing/2014/main" id="{52A1F4AC-F9E9-DCA9-058E-D7C5B7482847}"/>
              </a:ext>
            </a:extLst>
          </p:cNvPr>
          <p:cNvGrpSpPr/>
          <p:nvPr/>
        </p:nvGrpSpPr>
        <p:grpSpPr>
          <a:xfrm>
            <a:off x="3739916" y="4112957"/>
            <a:ext cx="7334900" cy="542562"/>
            <a:chOff x="528537" y="3189597"/>
            <a:chExt cx="7334900" cy="542562"/>
          </a:xfrm>
        </p:grpSpPr>
        <p:sp>
          <p:nvSpPr>
            <p:cNvPr id="37" name="Rectangle : avec coins arrondis en haut 36">
              <a:extLst>
                <a:ext uri="{FF2B5EF4-FFF2-40B4-BE49-F238E27FC236}">
                  <a16:creationId xmlns:a16="http://schemas.microsoft.com/office/drawing/2014/main" id="{D58CD349-EB89-3990-84BF-5D484E33D5FF}"/>
                </a:ext>
              </a:extLst>
            </p:cNvPr>
            <p:cNvSpPr/>
            <p:nvPr/>
          </p:nvSpPr>
          <p:spPr>
            <a:xfrm rot="5400000">
              <a:off x="3924706" y="-206572"/>
              <a:ext cx="542562" cy="7334900"/>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a:latin typeface="Abadi Extra Light" panose="020B0204020104020204" pitchFamily="34" charset="0"/>
              </a:endParaRPr>
            </a:p>
          </p:txBody>
        </p:sp>
        <p:sp>
          <p:nvSpPr>
            <p:cNvPr id="38" name="Rectangle : avec coins arrondis en haut 4">
              <a:extLst>
                <a:ext uri="{FF2B5EF4-FFF2-40B4-BE49-F238E27FC236}">
                  <a16:creationId xmlns:a16="http://schemas.microsoft.com/office/drawing/2014/main" id="{241C535F-443E-CD7E-3690-A6A475CB8327}"/>
                </a:ext>
              </a:extLst>
            </p:cNvPr>
            <p:cNvSpPr txBox="1"/>
            <p:nvPr/>
          </p:nvSpPr>
          <p:spPr>
            <a:xfrm>
              <a:off x="528537" y="3216083"/>
              <a:ext cx="7308414" cy="48959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fr-FR" sz="1100" b="1" kern="1200">
                  <a:latin typeface="Abadi Extra Light" panose="020B0204020104020204" pitchFamily="34" charset="0"/>
                </a:rPr>
                <a:t>Accès à une saisie de métrés détaillée</a:t>
              </a:r>
            </a:p>
            <a:p>
              <a:pPr marL="57150" lvl="1" indent="-57150" algn="l" defTabSz="488950">
                <a:lnSpc>
                  <a:spcPct val="90000"/>
                </a:lnSpc>
                <a:spcBef>
                  <a:spcPct val="0"/>
                </a:spcBef>
                <a:spcAft>
                  <a:spcPct val="15000"/>
                </a:spcAft>
                <a:buNone/>
              </a:pPr>
              <a:r>
                <a:rPr lang="fr-FR" sz="1100" kern="1200">
                  <a:latin typeface="Abadi Extra Light" panose="020B0204020104020204" pitchFamily="34" charset="0"/>
                </a:rPr>
                <a:t>Intégration possible d’un mode avancé de saisie quantitative (par poste, par équipement…), notamment pour les phases plus abouties du projet où les métrés sont disponibles</a:t>
              </a:r>
              <a:r>
                <a:rPr lang="fr-FR" sz="1100" b="1" kern="1200">
                  <a:latin typeface="Abadi Extra Light" panose="020B0204020104020204" pitchFamily="34" charset="0"/>
                </a:rPr>
                <a:t> </a:t>
              </a:r>
            </a:p>
          </p:txBody>
        </p:sp>
      </p:grpSp>
      <p:grpSp>
        <p:nvGrpSpPr>
          <p:cNvPr id="39" name="Groupe 38">
            <a:extLst>
              <a:ext uri="{FF2B5EF4-FFF2-40B4-BE49-F238E27FC236}">
                <a16:creationId xmlns:a16="http://schemas.microsoft.com/office/drawing/2014/main" id="{0DD661B3-2A04-545F-C02E-126FCAE019C7}"/>
              </a:ext>
            </a:extLst>
          </p:cNvPr>
          <p:cNvGrpSpPr/>
          <p:nvPr/>
        </p:nvGrpSpPr>
        <p:grpSpPr>
          <a:xfrm>
            <a:off x="3739916" y="4841134"/>
            <a:ext cx="7334900" cy="490784"/>
            <a:chOff x="528537" y="3889241"/>
            <a:chExt cx="7334900" cy="490784"/>
          </a:xfrm>
        </p:grpSpPr>
        <p:sp>
          <p:nvSpPr>
            <p:cNvPr id="40" name="Rectangle : avec coins arrondis en haut 39">
              <a:extLst>
                <a:ext uri="{FF2B5EF4-FFF2-40B4-BE49-F238E27FC236}">
                  <a16:creationId xmlns:a16="http://schemas.microsoft.com/office/drawing/2014/main" id="{BB662B15-4CF7-7DEF-7349-0E6384AC4E6A}"/>
                </a:ext>
              </a:extLst>
            </p:cNvPr>
            <p:cNvSpPr/>
            <p:nvPr/>
          </p:nvSpPr>
          <p:spPr>
            <a:xfrm rot="5400000">
              <a:off x="3950595" y="467183"/>
              <a:ext cx="490784" cy="7334900"/>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a:latin typeface="Abadi Extra Light" panose="020B0204020104020204" pitchFamily="34" charset="0"/>
              </a:endParaRPr>
            </a:p>
          </p:txBody>
        </p:sp>
        <p:sp>
          <p:nvSpPr>
            <p:cNvPr id="41" name="Rectangle : avec coins arrondis en haut 4">
              <a:extLst>
                <a:ext uri="{FF2B5EF4-FFF2-40B4-BE49-F238E27FC236}">
                  <a16:creationId xmlns:a16="http://schemas.microsoft.com/office/drawing/2014/main" id="{5CA81751-5498-47F4-2C03-26E95DD4E11C}"/>
                </a:ext>
              </a:extLst>
            </p:cNvPr>
            <p:cNvSpPr txBox="1"/>
            <p:nvPr/>
          </p:nvSpPr>
          <p:spPr>
            <a:xfrm>
              <a:off x="528537" y="3913199"/>
              <a:ext cx="7310942" cy="44286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fr-FR" sz="1100" b="1" kern="1200">
                  <a:latin typeface="Abadi Extra Light" panose="020B0204020104020204" pitchFamily="34" charset="0"/>
                </a:rPr>
                <a:t>Interopérabilité renforcée avec d’autres outils</a:t>
              </a:r>
            </a:p>
            <a:p>
              <a:pPr marL="57150" lvl="1" indent="-57150" algn="l" defTabSz="488950">
                <a:lnSpc>
                  <a:spcPct val="90000"/>
                </a:lnSpc>
                <a:spcBef>
                  <a:spcPct val="0"/>
                </a:spcBef>
                <a:spcAft>
                  <a:spcPct val="15000"/>
                </a:spcAft>
                <a:buNone/>
              </a:pPr>
              <a:r>
                <a:rPr lang="fr-FR" sz="1100" kern="1200">
                  <a:latin typeface="Abadi Extra Light" panose="020B0204020104020204" pitchFamily="34" charset="0"/>
                </a:rPr>
                <a:t>Exploration de passerelles avec des outils métiers complémentaires (BIM, simulateurs environnementaux…)</a:t>
              </a:r>
              <a:r>
                <a:rPr lang="fr-FR" sz="1100" b="1" kern="1200">
                  <a:latin typeface="Abadi Extra Light" panose="020B0204020104020204" pitchFamily="34" charset="0"/>
                </a:rPr>
                <a:t> </a:t>
              </a:r>
            </a:p>
          </p:txBody>
        </p:sp>
      </p:grpSp>
      <p:grpSp>
        <p:nvGrpSpPr>
          <p:cNvPr id="42" name="Groupe 41">
            <a:extLst>
              <a:ext uri="{FF2B5EF4-FFF2-40B4-BE49-F238E27FC236}">
                <a16:creationId xmlns:a16="http://schemas.microsoft.com/office/drawing/2014/main" id="{44BB97B0-C440-A454-1DE3-96BDAC0B0451}"/>
              </a:ext>
            </a:extLst>
          </p:cNvPr>
          <p:cNvGrpSpPr/>
          <p:nvPr/>
        </p:nvGrpSpPr>
        <p:grpSpPr>
          <a:xfrm>
            <a:off x="3722312" y="5527076"/>
            <a:ext cx="7334900" cy="550042"/>
            <a:chOff x="509486" y="4575218"/>
            <a:chExt cx="7334900" cy="550042"/>
          </a:xfrm>
        </p:grpSpPr>
        <p:sp>
          <p:nvSpPr>
            <p:cNvPr id="43" name="Rectangle : avec coins arrondis en haut 42">
              <a:extLst>
                <a:ext uri="{FF2B5EF4-FFF2-40B4-BE49-F238E27FC236}">
                  <a16:creationId xmlns:a16="http://schemas.microsoft.com/office/drawing/2014/main" id="{6343FF02-A206-F405-0576-D7C907D416D9}"/>
                </a:ext>
              </a:extLst>
            </p:cNvPr>
            <p:cNvSpPr/>
            <p:nvPr/>
          </p:nvSpPr>
          <p:spPr>
            <a:xfrm rot="5400000">
              <a:off x="3901915" y="1182789"/>
              <a:ext cx="550042" cy="7334900"/>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a:latin typeface="Abadi Extra Light" panose="020B0204020104020204" pitchFamily="34" charset="0"/>
              </a:endParaRPr>
            </a:p>
          </p:txBody>
        </p:sp>
        <p:sp>
          <p:nvSpPr>
            <p:cNvPr id="44" name="Rectangle : avec coins arrondis en haut 4">
              <a:extLst>
                <a:ext uri="{FF2B5EF4-FFF2-40B4-BE49-F238E27FC236}">
                  <a16:creationId xmlns:a16="http://schemas.microsoft.com/office/drawing/2014/main" id="{DE146C07-8D19-A11C-85CC-9F8F2BD20509}"/>
                </a:ext>
              </a:extLst>
            </p:cNvPr>
            <p:cNvSpPr txBox="1"/>
            <p:nvPr/>
          </p:nvSpPr>
          <p:spPr>
            <a:xfrm>
              <a:off x="509487" y="4602069"/>
              <a:ext cx="7308049" cy="49634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fr-FR" sz="1100" b="1" kern="1200">
                  <a:latin typeface="Abadi Extra Light" panose="020B0204020104020204" pitchFamily="34" charset="0"/>
                </a:rPr>
                <a:t>Export des résultats</a:t>
              </a:r>
            </a:p>
            <a:p>
              <a:pPr marL="57150" lvl="1" indent="-57150" algn="l" defTabSz="466725">
                <a:lnSpc>
                  <a:spcPct val="90000"/>
                </a:lnSpc>
                <a:spcBef>
                  <a:spcPct val="0"/>
                </a:spcBef>
                <a:spcAft>
                  <a:spcPct val="15000"/>
                </a:spcAft>
                <a:buNone/>
              </a:pPr>
              <a:r>
                <a:rPr lang="fr-FR" sz="1050" kern="1200">
                  <a:latin typeface="Abadi Extra Light" panose="020B0204020104020204" pitchFamily="34" charset="0"/>
                </a:rPr>
                <a:t>Un module au format Excel pourrait être envisagé afin de permettre aux utilisateurs de conduire leurs propres post-traitements et analyses personnalisées.</a:t>
              </a:r>
            </a:p>
          </p:txBody>
        </p:sp>
      </p:grpSp>
      <p:pic>
        <p:nvPicPr>
          <p:cNvPr id="46" name="Graphique 45" descr="Partager avec un remplissage uni">
            <a:extLst>
              <a:ext uri="{FF2B5EF4-FFF2-40B4-BE49-F238E27FC236}">
                <a16:creationId xmlns:a16="http://schemas.microsoft.com/office/drawing/2014/main" id="{4FD4CE3D-B863-80DC-8068-F0ECC47724B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82948" y="5600005"/>
            <a:ext cx="382225" cy="382225"/>
          </a:xfrm>
          <a:prstGeom prst="rect">
            <a:avLst/>
          </a:prstGeom>
        </p:spPr>
      </p:pic>
      <p:sp>
        <p:nvSpPr>
          <p:cNvPr id="48" name="ZoneTexte 47">
            <a:extLst>
              <a:ext uri="{FF2B5EF4-FFF2-40B4-BE49-F238E27FC236}">
                <a16:creationId xmlns:a16="http://schemas.microsoft.com/office/drawing/2014/main" id="{55994B44-A06B-CE6B-6444-E929DB859E51}"/>
              </a:ext>
            </a:extLst>
          </p:cNvPr>
          <p:cNvSpPr txBox="1"/>
          <p:nvPr/>
        </p:nvSpPr>
        <p:spPr>
          <a:xfrm>
            <a:off x="657876" y="1238004"/>
            <a:ext cx="2191201" cy="2354491"/>
          </a:xfrm>
          <a:prstGeom prst="rect">
            <a:avLst/>
          </a:prstGeom>
          <a:noFill/>
        </p:spPr>
        <p:txBody>
          <a:bodyPr wrap="square" lIns="91440" tIns="45720" rIns="91440" bIns="45720" anchor="t">
            <a:spAutoFit/>
          </a:bodyPr>
          <a:lstStyle/>
          <a:p>
            <a:r>
              <a:rPr lang="fr-FR" sz="1050">
                <a:latin typeface="Abadi Extra Light" panose="020B0204020104020204" pitchFamily="34" charset="0"/>
              </a:rPr>
              <a:t>Logique</a:t>
            </a:r>
            <a:r>
              <a:rPr lang="fr-FR" sz="1050" b="1">
                <a:latin typeface="Abadi Extra Light" panose="020B0204020104020204" pitchFamily="34" charset="0"/>
              </a:rPr>
              <a:t> d’approfondissement fonctionnel, </a:t>
            </a:r>
            <a:r>
              <a:rPr lang="fr-FR" sz="1050">
                <a:latin typeface="Abadi Extra Light" panose="020B0204020104020204" pitchFamily="34" charset="0"/>
              </a:rPr>
              <a:t>rendant l'utilisation de l'outil compatible avec une utilisation </a:t>
            </a:r>
            <a:r>
              <a:rPr lang="fr-FR" sz="1050" b="1">
                <a:latin typeface="Abadi Extra Light" panose="020B0204020104020204" pitchFamily="34" charset="0"/>
              </a:rPr>
              <a:t>au-delà de la phase Esquisse.</a:t>
            </a:r>
          </a:p>
          <a:p>
            <a:endParaRPr lang="fr-FR" sz="1050">
              <a:latin typeface="Abadi Extra Light" panose="020B0204020104020204" pitchFamily="34" charset="0"/>
            </a:endParaRPr>
          </a:p>
          <a:p>
            <a:endParaRPr lang="fr-FR" sz="1050">
              <a:latin typeface="Abadi Extra Light" panose="020B0204020104020204" pitchFamily="34" charset="0"/>
            </a:endParaRPr>
          </a:p>
          <a:p>
            <a:r>
              <a:rPr lang="fr-FR" sz="1050">
                <a:solidFill>
                  <a:schemeClr val="accent2"/>
                </a:solidFill>
                <a:latin typeface="Abadi Extra Light" panose="020B0204020104020204" pitchFamily="34" charset="0"/>
              </a:rPr>
              <a:t>/!\ Stade exploratoire </a:t>
            </a:r>
          </a:p>
          <a:p>
            <a:r>
              <a:rPr lang="fr-FR" sz="1050">
                <a:latin typeface="Abadi Extra Light" panose="020B0204020104020204" pitchFamily="34" charset="0"/>
              </a:rPr>
              <a:t>Ces projections seront confirmées ou ajustées en fonction </a:t>
            </a:r>
          </a:p>
          <a:p>
            <a:pPr marL="171450" indent="-171450">
              <a:buFontTx/>
              <a:buChar char="-"/>
            </a:pPr>
            <a:r>
              <a:rPr lang="fr-FR" sz="1050">
                <a:latin typeface="Abadi Extra Light" panose="020B0204020104020204" pitchFamily="34" charset="0"/>
              </a:rPr>
              <a:t>des résultats</a:t>
            </a:r>
          </a:p>
          <a:p>
            <a:pPr marL="171450" indent="-171450">
              <a:buFontTx/>
              <a:buChar char="-"/>
            </a:pPr>
            <a:r>
              <a:rPr lang="fr-FR" sz="1050">
                <a:latin typeface="Abadi Extra Light" panose="020B0204020104020204" pitchFamily="34" charset="0"/>
              </a:rPr>
              <a:t>des benchmarks, </a:t>
            </a:r>
          </a:p>
          <a:p>
            <a:pPr marL="171450" indent="-171450">
              <a:buFontTx/>
              <a:buChar char="-"/>
            </a:pPr>
            <a:r>
              <a:rPr lang="fr-FR" sz="1050">
                <a:latin typeface="Abadi Extra Light" panose="020B0204020104020204" pitchFamily="34" charset="0"/>
              </a:rPr>
              <a:t>des retours utilisateurs</a:t>
            </a:r>
          </a:p>
          <a:p>
            <a:pPr marL="171450" indent="-171450">
              <a:buFontTx/>
              <a:buChar char="-"/>
            </a:pPr>
            <a:r>
              <a:rPr lang="fr-FR" sz="1050">
                <a:latin typeface="Abadi Extra Light" panose="020B0204020104020204" pitchFamily="34" charset="0"/>
              </a:rPr>
              <a:t>des cas d’usage analysés au cours du projet.</a:t>
            </a:r>
          </a:p>
        </p:txBody>
      </p:sp>
    </p:spTree>
    <p:extLst>
      <p:ext uri="{BB962C8B-B14F-4D97-AF65-F5344CB8AC3E}">
        <p14:creationId xmlns:p14="http://schemas.microsoft.com/office/powerpoint/2010/main" val="12858712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4FEEB-A0E1-5684-B588-53A491B102B7}"/>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A44A4A1A-1EFA-929E-032E-E92CD3F36BCA}"/>
              </a:ext>
            </a:extLst>
          </p:cNvPr>
          <p:cNvSpPr>
            <a:spLocks noGrp="1"/>
          </p:cNvSpPr>
          <p:nvPr>
            <p:ph type="title"/>
          </p:nvPr>
        </p:nvSpPr>
        <p:spPr>
          <a:xfrm>
            <a:off x="1061876" y="368707"/>
            <a:ext cx="10515600" cy="463286"/>
          </a:xfrm>
        </p:spPr>
        <p:txBody>
          <a:bodyPr vert="horz" lIns="91440" tIns="45720" rIns="91440" bIns="45720" rtlCol="0" anchor="ctr">
            <a:normAutofit/>
          </a:bodyPr>
          <a:lstStyle/>
          <a:p>
            <a:r>
              <a:rPr lang="fr-FR" sz="2000" b="1"/>
              <a:t>Prestations supplémentaires proposées sur la version </a:t>
            </a:r>
            <a:r>
              <a:rPr lang="fr-FR" sz="2000" b="1" err="1"/>
              <a:t>genius</a:t>
            </a:r>
            <a:r>
              <a:rPr lang="fr-FR" sz="2000" b="1"/>
              <a:t> détaillée</a:t>
            </a:r>
          </a:p>
        </p:txBody>
      </p:sp>
      <p:sp>
        <p:nvSpPr>
          <p:cNvPr id="2" name="Ellipse 1">
            <a:extLst>
              <a:ext uri="{FF2B5EF4-FFF2-40B4-BE49-F238E27FC236}">
                <a16:creationId xmlns:a16="http://schemas.microsoft.com/office/drawing/2014/main" id="{1E8F2ED3-1707-7DCD-9CB7-FB190C9C5040}"/>
              </a:ext>
            </a:extLst>
          </p:cNvPr>
          <p:cNvSpPr/>
          <p:nvPr/>
        </p:nvSpPr>
        <p:spPr>
          <a:xfrm>
            <a:off x="6139529" y="2383107"/>
            <a:ext cx="369332" cy="369332"/>
          </a:xfrm>
          <a:prstGeom prst="ellipse">
            <a:avLst/>
          </a:prstGeom>
          <a:solidFill>
            <a:srgbClr val="3F32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a:latin typeface="Abadi Extra Light" panose="020B0204020104020204" pitchFamily="34" charset="0"/>
              </a:rPr>
              <a:t>1</a:t>
            </a:r>
          </a:p>
        </p:txBody>
      </p:sp>
      <p:sp>
        <p:nvSpPr>
          <p:cNvPr id="3" name="ZoneTexte 2">
            <a:extLst>
              <a:ext uri="{FF2B5EF4-FFF2-40B4-BE49-F238E27FC236}">
                <a16:creationId xmlns:a16="http://schemas.microsoft.com/office/drawing/2014/main" id="{FF955DA3-AD4C-0F58-C835-1A9759D9EB21}"/>
              </a:ext>
            </a:extLst>
          </p:cNvPr>
          <p:cNvSpPr txBox="1"/>
          <p:nvPr/>
        </p:nvSpPr>
        <p:spPr>
          <a:xfrm>
            <a:off x="6012614" y="1430072"/>
            <a:ext cx="6013536" cy="646331"/>
          </a:xfrm>
          <a:prstGeom prst="rect">
            <a:avLst/>
          </a:prstGeom>
          <a:noFill/>
        </p:spPr>
        <p:txBody>
          <a:bodyPr wrap="square">
            <a:spAutoFit/>
          </a:bodyPr>
          <a:lstStyle/>
          <a:p>
            <a:pPr lvl="0">
              <a:defRPr/>
            </a:pPr>
            <a:r>
              <a:rPr lang="fr-FR">
                <a:solidFill>
                  <a:srgbClr val="3F327A"/>
                </a:solidFill>
                <a:latin typeface="Abadi Extra Light" panose="020B0204020104020204" pitchFamily="34" charset="0"/>
              </a:rPr>
              <a:t>DES FONCTIONALITÉS COMPLÉMENTAIRES DE NIVEAU AVP QUI PERMETTENT </a:t>
            </a:r>
          </a:p>
        </p:txBody>
      </p:sp>
      <p:grpSp>
        <p:nvGrpSpPr>
          <p:cNvPr id="5" name="Groupe 4">
            <a:extLst>
              <a:ext uri="{FF2B5EF4-FFF2-40B4-BE49-F238E27FC236}">
                <a16:creationId xmlns:a16="http://schemas.microsoft.com/office/drawing/2014/main" id="{AEFCF862-2D82-FECC-0859-1B220EF40255}"/>
              </a:ext>
            </a:extLst>
          </p:cNvPr>
          <p:cNvGrpSpPr/>
          <p:nvPr/>
        </p:nvGrpSpPr>
        <p:grpSpPr>
          <a:xfrm>
            <a:off x="264374" y="1589618"/>
            <a:ext cx="5701311" cy="4020058"/>
            <a:chOff x="779333" y="2621682"/>
            <a:chExt cx="5701311" cy="4020058"/>
          </a:xfrm>
        </p:grpSpPr>
        <p:grpSp>
          <p:nvGrpSpPr>
            <p:cNvPr id="6" name="Groupe 5">
              <a:extLst>
                <a:ext uri="{FF2B5EF4-FFF2-40B4-BE49-F238E27FC236}">
                  <a16:creationId xmlns:a16="http://schemas.microsoft.com/office/drawing/2014/main" id="{F5418E5F-CC24-9AA6-352B-951B16AA89F8}"/>
                </a:ext>
              </a:extLst>
            </p:cNvPr>
            <p:cNvGrpSpPr/>
            <p:nvPr/>
          </p:nvGrpSpPr>
          <p:grpSpPr>
            <a:xfrm>
              <a:off x="779333" y="2621682"/>
              <a:ext cx="5701311" cy="4020058"/>
              <a:chOff x="1740625" y="2525486"/>
              <a:chExt cx="4321174" cy="3046908"/>
            </a:xfrm>
          </p:grpSpPr>
          <p:sp>
            <p:nvSpPr>
              <p:cNvPr id="8" name="Rectangle : coins arrondis 7">
                <a:extLst>
                  <a:ext uri="{FF2B5EF4-FFF2-40B4-BE49-F238E27FC236}">
                    <a16:creationId xmlns:a16="http://schemas.microsoft.com/office/drawing/2014/main" id="{9E3D4D46-C9AF-915B-51A0-3842CB143461}"/>
                  </a:ext>
                </a:extLst>
              </p:cNvPr>
              <p:cNvSpPr/>
              <p:nvPr/>
            </p:nvSpPr>
            <p:spPr>
              <a:xfrm>
                <a:off x="1740625" y="2525486"/>
                <a:ext cx="4321174" cy="2621282"/>
              </a:xfrm>
              <a:prstGeom prst="roundRect">
                <a:avLst>
                  <a:gd name="adj" fmla="val 5248"/>
                </a:avLst>
              </a:prstGeom>
              <a:solidFill>
                <a:srgbClr val="F8F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CF5470BB-5139-5B18-4203-C354AACB7134}"/>
                  </a:ext>
                </a:extLst>
              </p:cNvPr>
              <p:cNvSpPr/>
              <p:nvPr/>
            </p:nvSpPr>
            <p:spPr>
              <a:xfrm>
                <a:off x="1872387" y="2680969"/>
                <a:ext cx="4057650" cy="2310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 coins arrondis 9">
                <a:extLst>
                  <a:ext uri="{FF2B5EF4-FFF2-40B4-BE49-F238E27FC236}">
                    <a16:creationId xmlns:a16="http://schemas.microsoft.com/office/drawing/2014/main" id="{C088F36F-DF6B-5E95-3DA0-26C085B1814B}"/>
                  </a:ext>
                </a:extLst>
              </p:cNvPr>
              <p:cNvSpPr/>
              <p:nvPr/>
            </p:nvSpPr>
            <p:spPr>
              <a:xfrm>
                <a:off x="3444012" y="5094514"/>
                <a:ext cx="914400" cy="374466"/>
              </a:xfrm>
              <a:prstGeom prst="roundRect">
                <a:avLst/>
              </a:prstGeom>
              <a:solidFill>
                <a:srgbClr val="F8F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 coins arrondis 11">
                <a:extLst>
                  <a:ext uri="{FF2B5EF4-FFF2-40B4-BE49-F238E27FC236}">
                    <a16:creationId xmlns:a16="http://schemas.microsoft.com/office/drawing/2014/main" id="{775B3AFD-9B13-A53A-274A-7FF193296FB1}"/>
                  </a:ext>
                </a:extLst>
              </p:cNvPr>
              <p:cNvSpPr/>
              <p:nvPr/>
            </p:nvSpPr>
            <p:spPr>
              <a:xfrm>
                <a:off x="2981370" y="5327742"/>
                <a:ext cx="1839685" cy="244652"/>
              </a:xfrm>
              <a:prstGeom prst="roundRect">
                <a:avLst/>
              </a:prstGeom>
              <a:solidFill>
                <a:srgbClr val="F8F7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7" name="Image 6">
              <a:extLst>
                <a:ext uri="{FF2B5EF4-FFF2-40B4-BE49-F238E27FC236}">
                  <a16:creationId xmlns:a16="http://schemas.microsoft.com/office/drawing/2014/main" id="{D11FD33A-62E8-773F-983C-BB63056DBB1B}"/>
                </a:ext>
              </a:extLst>
            </p:cNvPr>
            <p:cNvPicPr>
              <a:picLocks noChangeAspect="1"/>
            </p:cNvPicPr>
            <p:nvPr/>
          </p:nvPicPr>
          <p:blipFill>
            <a:blip r:embed="rId2"/>
            <a:stretch>
              <a:fillRect/>
            </a:stretch>
          </p:blipFill>
          <p:spPr>
            <a:xfrm>
              <a:off x="1087240" y="2835959"/>
              <a:ext cx="5057499" cy="3030944"/>
            </a:xfrm>
            <a:prstGeom prst="rect">
              <a:avLst/>
            </a:prstGeom>
          </p:spPr>
        </p:pic>
      </p:grpSp>
      <p:sp>
        <p:nvSpPr>
          <p:cNvPr id="14" name="ZoneTexte 13">
            <a:extLst>
              <a:ext uri="{FF2B5EF4-FFF2-40B4-BE49-F238E27FC236}">
                <a16:creationId xmlns:a16="http://schemas.microsoft.com/office/drawing/2014/main" id="{01EBF0D1-5169-9774-964D-E2D19FD06482}"/>
              </a:ext>
            </a:extLst>
          </p:cNvPr>
          <p:cNvSpPr txBox="1"/>
          <p:nvPr/>
        </p:nvSpPr>
        <p:spPr>
          <a:xfrm>
            <a:off x="6508861" y="2383107"/>
            <a:ext cx="4157668" cy="369332"/>
          </a:xfrm>
          <a:prstGeom prst="rect">
            <a:avLst/>
          </a:prstGeom>
          <a:noFill/>
        </p:spPr>
        <p:txBody>
          <a:bodyPr wrap="square">
            <a:spAutoFit/>
          </a:bodyPr>
          <a:lstStyle/>
          <a:p>
            <a:pPr lvl="0">
              <a:defRPr/>
            </a:pPr>
            <a:r>
              <a:rPr lang="fr-FR">
                <a:solidFill>
                  <a:srgbClr val="3F327A"/>
                </a:solidFill>
                <a:latin typeface="Abadi Extra Light" panose="020B0204020104020204" pitchFamily="34" charset="0"/>
              </a:rPr>
              <a:t>LA COMPARAISON DE SCÉNARIOS</a:t>
            </a:r>
          </a:p>
        </p:txBody>
      </p:sp>
      <p:sp>
        <p:nvSpPr>
          <p:cNvPr id="16" name="Ellipse 15">
            <a:extLst>
              <a:ext uri="{FF2B5EF4-FFF2-40B4-BE49-F238E27FC236}">
                <a16:creationId xmlns:a16="http://schemas.microsoft.com/office/drawing/2014/main" id="{87768DC1-15FB-8DD8-DDE0-EE50066C80D7}"/>
              </a:ext>
            </a:extLst>
          </p:cNvPr>
          <p:cNvSpPr/>
          <p:nvPr/>
        </p:nvSpPr>
        <p:spPr>
          <a:xfrm>
            <a:off x="6139529" y="3134076"/>
            <a:ext cx="369332" cy="369332"/>
          </a:xfrm>
          <a:prstGeom prst="ellipse">
            <a:avLst/>
          </a:prstGeom>
          <a:solidFill>
            <a:srgbClr val="3F32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a:latin typeface="Abadi Extra Light" panose="020B0204020104020204" pitchFamily="34" charset="0"/>
              </a:rPr>
              <a:t>2</a:t>
            </a:r>
          </a:p>
        </p:txBody>
      </p:sp>
      <p:sp>
        <p:nvSpPr>
          <p:cNvPr id="18" name="ZoneTexte 17">
            <a:extLst>
              <a:ext uri="{FF2B5EF4-FFF2-40B4-BE49-F238E27FC236}">
                <a16:creationId xmlns:a16="http://schemas.microsoft.com/office/drawing/2014/main" id="{A946F3A5-B56D-D52E-0FB6-FF6138F3FF67}"/>
              </a:ext>
            </a:extLst>
          </p:cNvPr>
          <p:cNvSpPr txBox="1"/>
          <p:nvPr/>
        </p:nvSpPr>
        <p:spPr>
          <a:xfrm>
            <a:off x="6508860" y="3104311"/>
            <a:ext cx="5303263" cy="369332"/>
          </a:xfrm>
          <a:prstGeom prst="rect">
            <a:avLst/>
          </a:prstGeom>
          <a:noFill/>
        </p:spPr>
        <p:txBody>
          <a:bodyPr wrap="square">
            <a:spAutoFit/>
          </a:bodyPr>
          <a:lstStyle/>
          <a:p>
            <a:pPr lvl="0">
              <a:defRPr/>
            </a:pPr>
            <a:r>
              <a:rPr lang="fr-FR">
                <a:solidFill>
                  <a:srgbClr val="3F327A"/>
                </a:solidFill>
                <a:latin typeface="Abadi Extra Light" panose="020B0204020104020204" pitchFamily="34" charset="0"/>
              </a:rPr>
              <a:t>UNE PERSONNALISATION DES MÉTRÉS</a:t>
            </a:r>
          </a:p>
        </p:txBody>
      </p:sp>
      <p:sp>
        <p:nvSpPr>
          <p:cNvPr id="19" name="Ellipse 18">
            <a:extLst>
              <a:ext uri="{FF2B5EF4-FFF2-40B4-BE49-F238E27FC236}">
                <a16:creationId xmlns:a16="http://schemas.microsoft.com/office/drawing/2014/main" id="{B91292C9-120E-FFC8-A6DE-6733C37ED681}"/>
              </a:ext>
            </a:extLst>
          </p:cNvPr>
          <p:cNvSpPr/>
          <p:nvPr/>
        </p:nvSpPr>
        <p:spPr>
          <a:xfrm>
            <a:off x="6139529" y="3885045"/>
            <a:ext cx="369332" cy="369332"/>
          </a:xfrm>
          <a:prstGeom prst="ellipse">
            <a:avLst/>
          </a:prstGeom>
          <a:solidFill>
            <a:srgbClr val="3F32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a:latin typeface="Abadi Extra Light" panose="020B0204020104020204" pitchFamily="34" charset="0"/>
              </a:rPr>
              <a:t>3</a:t>
            </a:r>
          </a:p>
        </p:txBody>
      </p:sp>
      <p:sp>
        <p:nvSpPr>
          <p:cNvPr id="20" name="ZoneTexte 19">
            <a:extLst>
              <a:ext uri="{FF2B5EF4-FFF2-40B4-BE49-F238E27FC236}">
                <a16:creationId xmlns:a16="http://schemas.microsoft.com/office/drawing/2014/main" id="{69B0C6C8-C7FF-1DF6-51D5-EDFD2F3BAC8A}"/>
              </a:ext>
            </a:extLst>
          </p:cNvPr>
          <p:cNvSpPr txBox="1"/>
          <p:nvPr/>
        </p:nvSpPr>
        <p:spPr>
          <a:xfrm>
            <a:off x="6508861" y="3885045"/>
            <a:ext cx="5517289" cy="369332"/>
          </a:xfrm>
          <a:prstGeom prst="rect">
            <a:avLst/>
          </a:prstGeom>
          <a:noFill/>
        </p:spPr>
        <p:txBody>
          <a:bodyPr wrap="square">
            <a:spAutoFit/>
          </a:bodyPr>
          <a:lstStyle/>
          <a:p>
            <a:pPr lvl="0">
              <a:defRPr/>
            </a:pPr>
            <a:r>
              <a:rPr lang="fr-FR">
                <a:solidFill>
                  <a:srgbClr val="3F327A"/>
                </a:solidFill>
                <a:latin typeface="Abadi Extra Light" panose="020B0204020104020204" pitchFamily="34" charset="0"/>
              </a:rPr>
              <a:t>UNE ESTIMATION D’INDICATEURS ADDITIONNELS</a:t>
            </a:r>
          </a:p>
        </p:txBody>
      </p:sp>
      <p:sp>
        <p:nvSpPr>
          <p:cNvPr id="22" name="Ellipse 21">
            <a:extLst>
              <a:ext uri="{FF2B5EF4-FFF2-40B4-BE49-F238E27FC236}">
                <a16:creationId xmlns:a16="http://schemas.microsoft.com/office/drawing/2014/main" id="{EB6F52F5-270A-1FCF-2B76-3B972E3390DF}"/>
              </a:ext>
            </a:extLst>
          </p:cNvPr>
          <p:cNvSpPr/>
          <p:nvPr/>
        </p:nvSpPr>
        <p:spPr>
          <a:xfrm>
            <a:off x="6139529" y="4609834"/>
            <a:ext cx="369332" cy="369332"/>
          </a:xfrm>
          <a:prstGeom prst="ellipse">
            <a:avLst/>
          </a:prstGeom>
          <a:solidFill>
            <a:srgbClr val="3F327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a:latin typeface="Abadi Extra Light" panose="020B0204020104020204" pitchFamily="34" charset="0"/>
              </a:rPr>
              <a:t>4</a:t>
            </a:r>
          </a:p>
        </p:txBody>
      </p:sp>
      <p:sp>
        <p:nvSpPr>
          <p:cNvPr id="45" name="ZoneTexte 44">
            <a:extLst>
              <a:ext uri="{FF2B5EF4-FFF2-40B4-BE49-F238E27FC236}">
                <a16:creationId xmlns:a16="http://schemas.microsoft.com/office/drawing/2014/main" id="{2348E115-58C8-59B2-EEA0-74E4B7741F05}"/>
              </a:ext>
            </a:extLst>
          </p:cNvPr>
          <p:cNvSpPr txBox="1"/>
          <p:nvPr/>
        </p:nvSpPr>
        <p:spPr>
          <a:xfrm>
            <a:off x="6508861" y="4561081"/>
            <a:ext cx="5517289" cy="923330"/>
          </a:xfrm>
          <a:prstGeom prst="rect">
            <a:avLst/>
          </a:prstGeom>
          <a:noFill/>
        </p:spPr>
        <p:txBody>
          <a:bodyPr wrap="square">
            <a:spAutoFit/>
          </a:bodyPr>
          <a:lstStyle/>
          <a:p>
            <a:pPr lvl="0">
              <a:defRPr/>
            </a:pPr>
            <a:r>
              <a:rPr lang="fr-FR">
                <a:solidFill>
                  <a:srgbClr val="3F327A"/>
                </a:solidFill>
                <a:latin typeface="Abadi Extra Light" panose="020B0204020104020204" pitchFamily="34" charset="0"/>
              </a:rPr>
              <a:t>UN ACCES À UNE LISTE PLUS EXHAUSTIVE DE SYSTÉMES CONSTRUCTIFS ET DE MATÉRAILITÉ, TECHNOLOGIES</a:t>
            </a:r>
          </a:p>
        </p:txBody>
      </p:sp>
    </p:spTree>
    <p:extLst>
      <p:ext uri="{BB962C8B-B14F-4D97-AF65-F5344CB8AC3E}">
        <p14:creationId xmlns:p14="http://schemas.microsoft.com/office/powerpoint/2010/main" val="11772238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F66D2-1D2C-AE13-334E-2953FE97B278}"/>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3DB76392-FD88-3BFF-ECF4-47CC05544742}"/>
              </a:ext>
            </a:extLst>
          </p:cNvPr>
          <p:cNvSpPr txBox="1"/>
          <p:nvPr/>
        </p:nvSpPr>
        <p:spPr>
          <a:xfrm>
            <a:off x="1204506" y="478463"/>
            <a:ext cx="6467533" cy="400110"/>
          </a:xfrm>
          <a:prstGeom prst="rect">
            <a:avLst/>
          </a:prstGeom>
          <a:noFill/>
        </p:spPr>
        <p:txBody>
          <a:bodyPr wrap="square">
            <a:spAutoFit/>
          </a:bodyPr>
          <a:lstStyle/>
          <a:p>
            <a:r>
              <a:rPr lang="fr-FR" sz="2000" b="1">
                <a:latin typeface="Abadi Extra Light" panose="020B0204020104020204" pitchFamily="34" charset="0"/>
              </a:rPr>
              <a:t>Principaux clients et répartition du marché</a:t>
            </a:r>
          </a:p>
        </p:txBody>
      </p:sp>
      <p:sp>
        <p:nvSpPr>
          <p:cNvPr id="5" name="ZoneTexte 4">
            <a:extLst>
              <a:ext uri="{FF2B5EF4-FFF2-40B4-BE49-F238E27FC236}">
                <a16:creationId xmlns:a16="http://schemas.microsoft.com/office/drawing/2014/main" id="{B9C890B8-F5C7-0E8E-EE44-986634396E87}"/>
              </a:ext>
            </a:extLst>
          </p:cNvPr>
          <p:cNvSpPr txBox="1"/>
          <p:nvPr/>
        </p:nvSpPr>
        <p:spPr>
          <a:xfrm>
            <a:off x="635153" y="1116558"/>
            <a:ext cx="6041220" cy="5262979"/>
          </a:xfrm>
          <a:prstGeom prst="rect">
            <a:avLst/>
          </a:prstGeom>
          <a:noFill/>
        </p:spPr>
        <p:txBody>
          <a:bodyPr wrap="square" lIns="91440" tIns="45720" rIns="91440" bIns="45720" anchor="t">
            <a:spAutoFit/>
          </a:bodyPr>
          <a:lstStyle/>
          <a:p>
            <a:pPr>
              <a:buNone/>
            </a:pPr>
            <a:r>
              <a:rPr lang="fr-FR" sz="1400" b="1">
                <a:latin typeface="Abadi Extra Light" panose="020B0204020104020204" pitchFamily="34" charset="0"/>
              </a:rPr>
              <a:t>Synthèse – Répartition prévisionnelle du chiffre d'affaires </a:t>
            </a:r>
            <a:r>
              <a:rPr lang="fr-FR" sz="1400" b="1" err="1">
                <a:latin typeface="Abadi Extra Light" panose="020B0204020104020204" pitchFamily="34" charset="0"/>
              </a:rPr>
              <a:t>Aqua’Print</a:t>
            </a:r>
            <a:r>
              <a:rPr lang="fr-FR" sz="1400" b="1">
                <a:latin typeface="Abadi Extra Light" panose="020B0204020104020204" pitchFamily="34" charset="0"/>
              </a:rPr>
              <a:t> (hors formation)</a:t>
            </a:r>
          </a:p>
          <a:p>
            <a:pPr>
              <a:buNone/>
            </a:pPr>
            <a:endParaRPr lang="fr-FR" sz="1400" b="1">
              <a:latin typeface="Abadi Extra Light" panose="020B0204020104020204" pitchFamily="34" charset="0"/>
            </a:endParaRPr>
          </a:p>
          <a:p>
            <a:pPr marL="285750" indent="-285750">
              <a:buFont typeface="Arial" panose="020B0604020202020204" pitchFamily="34" charset="0"/>
              <a:buChar char="•"/>
            </a:pPr>
            <a:r>
              <a:rPr lang="fr-FR" sz="1400" b="1">
                <a:latin typeface="Abadi Extra Light" panose="020B0204020104020204" pitchFamily="34" charset="0"/>
              </a:rPr>
              <a:t>Collectivités et aménageurs</a:t>
            </a:r>
            <a:r>
              <a:rPr lang="fr-FR" sz="1400">
                <a:latin typeface="Abadi Extra Light" panose="020B0204020104020204" pitchFamily="34" charset="0"/>
              </a:rPr>
              <a:t> :</a:t>
            </a:r>
            <a:br>
              <a:rPr lang="fr-FR" sz="1400">
                <a:latin typeface="Abadi Extra Light" panose="020B0204020104020204" pitchFamily="34" charset="0"/>
              </a:rPr>
            </a:br>
            <a:r>
              <a:rPr lang="fr-FR" sz="1400">
                <a:latin typeface="Abadi Extra Light" panose="020B0204020104020204" pitchFamily="34" charset="0"/>
              </a:rPr>
              <a:t>Premiers clients sur l’empreinte eau à l’échelle des quartiers. Fort potentiel de croissance via la réglementation.</a:t>
            </a:r>
          </a:p>
          <a:p>
            <a:pPr marL="285750" indent="-285750">
              <a:buFont typeface="Arial" panose="020B0604020202020204" pitchFamily="34" charset="0"/>
              <a:buChar char="•"/>
            </a:pPr>
            <a:endParaRPr lang="fr-FR" sz="1400">
              <a:latin typeface="Abadi Extra Light" panose="020B0204020104020204" pitchFamily="34" charset="0"/>
            </a:endParaRPr>
          </a:p>
          <a:p>
            <a:pPr marL="285750" indent="-285750">
              <a:buFont typeface="Arial" panose="020B0604020202020204" pitchFamily="34" charset="0"/>
              <a:buChar char="•"/>
            </a:pPr>
            <a:r>
              <a:rPr lang="fr-FR" sz="1400" b="1">
                <a:latin typeface="Abadi Extra Light" panose="020B0204020104020204" pitchFamily="34" charset="0"/>
              </a:rPr>
              <a:t>Maîtres d’ouvrage de grands projets</a:t>
            </a:r>
            <a:r>
              <a:rPr lang="fr-FR" sz="1400">
                <a:latin typeface="Abadi Extra Light" panose="020B0204020104020204" pitchFamily="34" charset="0"/>
              </a:rPr>
              <a:t> :</a:t>
            </a:r>
            <a:br>
              <a:rPr lang="fr-FR" sz="1400">
                <a:latin typeface="Abadi Extra Light" panose="020B0204020104020204" pitchFamily="34" charset="0"/>
              </a:rPr>
            </a:br>
            <a:r>
              <a:rPr lang="fr-FR" sz="1400">
                <a:latin typeface="Abadi Extra Light" panose="020B0204020104020204" pitchFamily="34" charset="0"/>
              </a:rPr>
              <a:t>Cœur de l’activité, notamment via les projets AIA (hôpitaux, bureaux...).</a:t>
            </a:r>
          </a:p>
          <a:p>
            <a:pPr marL="285750" indent="-285750">
              <a:buFont typeface="Arial" panose="020B0604020202020204" pitchFamily="34" charset="0"/>
              <a:buChar char="•"/>
            </a:pPr>
            <a:endParaRPr lang="fr-FR" sz="1400">
              <a:latin typeface="Abadi Extra Light" panose="020B0204020104020204" pitchFamily="34" charset="0"/>
            </a:endParaRPr>
          </a:p>
          <a:p>
            <a:pPr marL="285750" indent="-285750">
              <a:buFont typeface="Arial" panose="020B0604020202020204" pitchFamily="34" charset="0"/>
              <a:buChar char="•"/>
            </a:pPr>
            <a:r>
              <a:rPr lang="fr-FR" sz="1400" b="1">
                <a:latin typeface="Abadi Extra Light" panose="020B0204020104020204" pitchFamily="34" charset="0"/>
              </a:rPr>
              <a:t>Industriels de l’eau</a:t>
            </a:r>
            <a:r>
              <a:rPr lang="fr-FR" sz="1400">
                <a:latin typeface="Abadi Extra Light" panose="020B0204020104020204" pitchFamily="34" charset="0"/>
              </a:rPr>
              <a:t> :</a:t>
            </a:r>
            <a:br>
              <a:rPr lang="fr-FR" sz="1400">
                <a:latin typeface="Abadi Extra Light" panose="020B0204020104020204" pitchFamily="34" charset="0"/>
              </a:rPr>
            </a:br>
            <a:r>
              <a:rPr lang="fr-FR" sz="1400">
                <a:latin typeface="Abadi Extra Light" panose="020B0204020104020204" pitchFamily="34" charset="0"/>
              </a:rPr>
              <a:t>Marché spécialisé et stable, avec intégration directe des solutions dans le logiciel.</a:t>
            </a:r>
          </a:p>
          <a:p>
            <a:pPr marL="285750" indent="-285750">
              <a:buFont typeface="Arial" panose="020B0604020202020204" pitchFamily="34" charset="0"/>
              <a:buChar char="•"/>
            </a:pPr>
            <a:endParaRPr lang="fr-FR" sz="1400">
              <a:latin typeface="Abadi Extra Light" panose="020B0204020104020204" pitchFamily="34" charset="0"/>
            </a:endParaRPr>
          </a:p>
          <a:p>
            <a:pPr marL="285750" indent="-285750">
              <a:buFont typeface="Arial" panose="020B0604020202020204" pitchFamily="34" charset="0"/>
              <a:buChar char="•"/>
            </a:pPr>
            <a:r>
              <a:rPr lang="fr-FR" sz="1400" b="1">
                <a:latin typeface="Abadi Extra Light" panose="020B0204020104020204" pitchFamily="34" charset="0"/>
              </a:rPr>
              <a:t>Bureaux d’études / ingénieries</a:t>
            </a:r>
            <a:r>
              <a:rPr lang="fr-FR" sz="1400">
                <a:latin typeface="Abadi Extra Light" panose="020B0204020104020204" pitchFamily="34" charset="0"/>
              </a:rPr>
              <a:t> :</a:t>
            </a:r>
            <a:br>
              <a:rPr lang="fr-FR" sz="1400">
                <a:latin typeface="Abadi Extra Light" panose="020B0204020104020204" pitchFamily="34" charset="0"/>
              </a:rPr>
            </a:br>
            <a:r>
              <a:rPr lang="fr-FR" sz="1400">
                <a:latin typeface="Abadi Extra Light" panose="020B0204020104020204" pitchFamily="34" charset="0"/>
              </a:rPr>
              <a:t>Utilisateurs de la version avancée d’</a:t>
            </a:r>
            <a:r>
              <a:rPr lang="fr-FR" sz="1400" err="1">
                <a:latin typeface="Abadi Extra Light" panose="020B0204020104020204" pitchFamily="34" charset="0"/>
              </a:rPr>
              <a:t>Aqua’Print</a:t>
            </a:r>
            <a:r>
              <a:rPr lang="fr-FR" sz="1400">
                <a:latin typeface="Abadi Extra Light" panose="020B0204020104020204" pitchFamily="34" charset="0"/>
              </a:rPr>
              <a:t>, via un modèle de </a:t>
            </a:r>
            <a:r>
              <a:rPr lang="fr-FR" sz="1400" b="1">
                <a:latin typeface="Abadi Extra Light" panose="020B0204020104020204" pitchFamily="34" charset="0"/>
              </a:rPr>
              <a:t>licences annuelles</a:t>
            </a:r>
            <a:r>
              <a:rPr lang="fr-FR" sz="1400">
                <a:latin typeface="Abadi Extra Light" panose="020B0204020104020204" pitchFamily="34" charset="0"/>
              </a:rPr>
              <a:t>.</a:t>
            </a:r>
          </a:p>
          <a:p>
            <a:pPr>
              <a:buFont typeface="Arial" panose="020B0604020202020204" pitchFamily="34" charset="0"/>
              <a:buChar char="•"/>
            </a:pPr>
            <a:endParaRPr lang="fr-FR" sz="1400">
              <a:latin typeface="Abadi Extra Light" panose="020B0204020104020204" pitchFamily="34" charset="0"/>
            </a:endParaRPr>
          </a:p>
          <a:p>
            <a:pPr marL="285750" indent="-285750">
              <a:buFont typeface="Arial" panose="020B0604020202020204" pitchFamily="34" charset="0"/>
              <a:buChar char="•"/>
            </a:pPr>
            <a:r>
              <a:rPr lang="fr-FR" sz="1400" b="1">
                <a:latin typeface="Abadi Extra Light" panose="020B0204020104020204" pitchFamily="34" charset="0"/>
              </a:rPr>
              <a:t>Éditeurs de logiciels 3D environnementaux </a:t>
            </a:r>
            <a:r>
              <a:rPr lang="fr-FR" sz="1400">
                <a:latin typeface="Abadi Extra Light" panose="020B0204020104020204" pitchFamily="34" charset="0"/>
              </a:rPr>
              <a:t> :</a:t>
            </a:r>
            <a:br>
              <a:rPr lang="fr-FR" sz="1400">
                <a:latin typeface="Abadi Extra Light" panose="020B0204020104020204" pitchFamily="34" charset="0"/>
              </a:rPr>
            </a:br>
            <a:r>
              <a:rPr lang="fr-FR" sz="1400">
                <a:latin typeface="Abadi Extra Light" panose="020B0204020104020204" pitchFamily="34" charset="0"/>
              </a:rPr>
              <a:t>Part via des </a:t>
            </a:r>
            <a:r>
              <a:rPr lang="fr-FR" sz="1400" b="1">
                <a:latin typeface="Abadi Extra Light" panose="020B0204020104020204" pitchFamily="34" charset="0"/>
              </a:rPr>
              <a:t>royalties</a:t>
            </a:r>
            <a:r>
              <a:rPr lang="fr-FR" sz="1400">
                <a:latin typeface="Abadi Extra Light" panose="020B0204020104020204" pitchFamily="34" charset="0"/>
              </a:rPr>
              <a:t> pour usage de la méthode et des données.</a:t>
            </a:r>
          </a:p>
          <a:p>
            <a:endParaRPr lang="fr-FR" sz="1400" b="1">
              <a:latin typeface="Abadi Extra Light" panose="020B0204020104020204" pitchFamily="34" charset="0"/>
            </a:endParaRPr>
          </a:p>
          <a:p>
            <a:endParaRPr lang="fr-FR" sz="1400" b="1">
              <a:latin typeface="Abadi Extra Light" panose="020B0204020104020204" pitchFamily="34" charset="0"/>
            </a:endParaRPr>
          </a:p>
          <a:p>
            <a:r>
              <a:rPr lang="fr-FR" sz="1400" b="1">
                <a:latin typeface="Abadi Extra Light" panose="020B0204020104020204" pitchFamily="34" charset="0"/>
              </a:rPr>
              <a:t>Stratégie commerciale équilibrée</a:t>
            </a:r>
            <a:r>
              <a:rPr lang="fr-FR" sz="1400">
                <a:latin typeface="Abadi Extra Light" panose="020B0204020104020204" pitchFamily="34" charset="0"/>
              </a:rPr>
              <a:t> : combinaison de </a:t>
            </a:r>
            <a:r>
              <a:rPr lang="fr-FR" sz="1400" b="1">
                <a:latin typeface="Abadi Extra Light" panose="020B0204020104020204" pitchFamily="34" charset="0"/>
              </a:rPr>
              <a:t>marchés captifs</a:t>
            </a:r>
            <a:r>
              <a:rPr lang="fr-FR" sz="1400">
                <a:latin typeface="Abadi Extra Light" panose="020B0204020104020204" pitchFamily="34" charset="0"/>
              </a:rPr>
              <a:t> (AIA, industriels) et </a:t>
            </a:r>
            <a:r>
              <a:rPr lang="fr-FR" sz="1400" b="1">
                <a:latin typeface="Abadi Extra Light" panose="020B0204020104020204" pitchFamily="34" charset="0"/>
              </a:rPr>
              <a:t>marchés ouverts</a:t>
            </a:r>
            <a:r>
              <a:rPr lang="fr-FR" sz="1400">
                <a:latin typeface="Abadi Extra Light" panose="020B0204020104020204" pitchFamily="34" charset="0"/>
              </a:rPr>
              <a:t> (collectivités, ingénieries) assurant robustesse et montée en puissance.</a:t>
            </a:r>
          </a:p>
        </p:txBody>
      </p:sp>
      <p:graphicFrame>
        <p:nvGraphicFramePr>
          <p:cNvPr id="9" name="Tableau 8">
            <a:extLst>
              <a:ext uri="{FF2B5EF4-FFF2-40B4-BE49-F238E27FC236}">
                <a16:creationId xmlns:a16="http://schemas.microsoft.com/office/drawing/2014/main" id="{010B9C8C-1F27-254D-C5D7-8A60922A5BBA}"/>
              </a:ext>
            </a:extLst>
          </p:cNvPr>
          <p:cNvGraphicFramePr>
            <a:graphicFrameLocks noGrp="1"/>
          </p:cNvGraphicFramePr>
          <p:nvPr>
            <p:extLst>
              <p:ext uri="{D42A27DB-BD31-4B8C-83A1-F6EECF244321}">
                <p14:modId xmlns:p14="http://schemas.microsoft.com/office/powerpoint/2010/main" val="2353219633"/>
              </p:ext>
            </p:extLst>
          </p:nvPr>
        </p:nvGraphicFramePr>
        <p:xfrm>
          <a:off x="6984381" y="1251448"/>
          <a:ext cx="4850780" cy="4369924"/>
        </p:xfrm>
        <a:graphic>
          <a:graphicData uri="http://schemas.openxmlformats.org/drawingml/2006/table">
            <a:tbl>
              <a:tblPr>
                <a:tableStyleId>{B301B821-A1FF-4177-AEE7-76D212191A09}</a:tableStyleId>
              </a:tblPr>
              <a:tblGrid>
                <a:gridCol w="1212695">
                  <a:extLst>
                    <a:ext uri="{9D8B030D-6E8A-4147-A177-3AD203B41FA5}">
                      <a16:colId xmlns:a16="http://schemas.microsoft.com/office/drawing/2014/main" val="1135427151"/>
                    </a:ext>
                  </a:extLst>
                </a:gridCol>
                <a:gridCol w="1212695">
                  <a:extLst>
                    <a:ext uri="{9D8B030D-6E8A-4147-A177-3AD203B41FA5}">
                      <a16:colId xmlns:a16="http://schemas.microsoft.com/office/drawing/2014/main" val="3615088889"/>
                    </a:ext>
                  </a:extLst>
                </a:gridCol>
                <a:gridCol w="1212695">
                  <a:extLst>
                    <a:ext uri="{9D8B030D-6E8A-4147-A177-3AD203B41FA5}">
                      <a16:colId xmlns:a16="http://schemas.microsoft.com/office/drawing/2014/main" val="3949371202"/>
                    </a:ext>
                  </a:extLst>
                </a:gridCol>
                <a:gridCol w="1212695">
                  <a:extLst>
                    <a:ext uri="{9D8B030D-6E8A-4147-A177-3AD203B41FA5}">
                      <a16:colId xmlns:a16="http://schemas.microsoft.com/office/drawing/2014/main" val="2269144093"/>
                    </a:ext>
                  </a:extLst>
                </a:gridCol>
              </a:tblGrid>
              <a:tr h="660391">
                <a:tc>
                  <a:txBody>
                    <a:bodyPr/>
                    <a:lstStyle/>
                    <a:p>
                      <a:r>
                        <a:rPr lang="fr-FR" sz="1050" b="1"/>
                        <a:t>Segment client</a:t>
                      </a:r>
                    </a:p>
                  </a:txBody>
                  <a:tcPr marL="48815" marR="48815" marT="24408" marB="24408" anchor="ctr"/>
                </a:tc>
                <a:tc>
                  <a:txBody>
                    <a:bodyPr/>
                    <a:lstStyle/>
                    <a:p>
                      <a:r>
                        <a:rPr lang="fr-FR" sz="1050" b="1"/>
                        <a:t>Part estimée du CA</a:t>
                      </a:r>
                    </a:p>
                  </a:txBody>
                  <a:tcPr marL="48815" marR="48815" marT="24408" marB="24408" anchor="ctr"/>
                </a:tc>
                <a:tc>
                  <a:txBody>
                    <a:bodyPr/>
                    <a:lstStyle/>
                    <a:p>
                      <a:r>
                        <a:rPr lang="fr-FR" sz="1050" b="1"/>
                        <a:t>Modèle économique principal</a:t>
                      </a:r>
                    </a:p>
                  </a:txBody>
                  <a:tcPr marL="48815" marR="48815" marT="24408" marB="24408" anchor="ctr"/>
                </a:tc>
                <a:tc>
                  <a:txBody>
                    <a:bodyPr/>
                    <a:lstStyle/>
                    <a:p>
                      <a:r>
                        <a:rPr lang="fr-FR" sz="1050" b="1"/>
                        <a:t>Nature du marché</a:t>
                      </a:r>
                    </a:p>
                  </a:txBody>
                  <a:tcPr marL="48815" marR="48815" marT="24408" marB="24408" anchor="ctr"/>
                </a:tc>
                <a:extLst>
                  <a:ext uri="{0D108BD9-81ED-4DB2-BD59-A6C34878D82A}">
                    <a16:rowId xmlns:a16="http://schemas.microsoft.com/office/drawing/2014/main" val="1837135669"/>
                  </a:ext>
                </a:extLst>
              </a:tr>
              <a:tr h="660391">
                <a:tc>
                  <a:txBody>
                    <a:bodyPr/>
                    <a:lstStyle/>
                    <a:p>
                      <a:r>
                        <a:rPr lang="fr-FR" sz="1050"/>
                        <a:t>Collectivités &amp; aménageurs publics/privés</a:t>
                      </a:r>
                    </a:p>
                  </a:txBody>
                  <a:tcPr marL="48815" marR="48815" marT="24408" marB="24408" anchor="ctr"/>
                </a:tc>
                <a:tc>
                  <a:txBody>
                    <a:bodyPr/>
                    <a:lstStyle/>
                    <a:p>
                      <a:r>
                        <a:rPr lang="fr-FR" sz="1050"/>
                        <a:t>20–25 %</a:t>
                      </a:r>
                    </a:p>
                  </a:txBody>
                  <a:tcPr marL="48815" marR="48815" marT="24408" marB="24408" anchor="ctr"/>
                </a:tc>
                <a:tc>
                  <a:txBody>
                    <a:bodyPr/>
                    <a:lstStyle/>
                    <a:p>
                      <a:r>
                        <a:rPr lang="fr-FR" sz="1050"/>
                        <a:t>Missions d’expertise</a:t>
                      </a:r>
                    </a:p>
                  </a:txBody>
                  <a:tcPr marL="48815" marR="48815" marT="24408" marB="24408" anchor="ctr"/>
                </a:tc>
                <a:tc>
                  <a:txBody>
                    <a:bodyPr/>
                    <a:lstStyle/>
                    <a:p>
                      <a:r>
                        <a:rPr lang="fr-FR" sz="1050"/>
                        <a:t>Marché ouvert</a:t>
                      </a:r>
                    </a:p>
                  </a:txBody>
                  <a:tcPr marL="48815" marR="48815" marT="24408" marB="24408" anchor="ctr"/>
                </a:tc>
                <a:extLst>
                  <a:ext uri="{0D108BD9-81ED-4DB2-BD59-A6C34878D82A}">
                    <a16:rowId xmlns:a16="http://schemas.microsoft.com/office/drawing/2014/main" val="2394429624"/>
                  </a:ext>
                </a:extLst>
              </a:tr>
              <a:tr h="864180">
                <a:tc>
                  <a:txBody>
                    <a:bodyPr/>
                    <a:lstStyle/>
                    <a:p>
                      <a:r>
                        <a:rPr lang="fr-FR" sz="1050"/>
                        <a:t>Maîtres d’ouvrage (groupe AIA &amp; assimilés)</a:t>
                      </a:r>
                    </a:p>
                  </a:txBody>
                  <a:tcPr marL="48815" marR="48815" marT="24408" marB="24408" anchor="ctr"/>
                </a:tc>
                <a:tc>
                  <a:txBody>
                    <a:bodyPr/>
                    <a:lstStyle/>
                    <a:p>
                      <a:r>
                        <a:rPr lang="fr-FR" sz="1050"/>
                        <a:t>35–40 %</a:t>
                      </a:r>
                    </a:p>
                  </a:txBody>
                  <a:tcPr marL="48815" marR="48815" marT="24408" marB="24408" anchor="ctr"/>
                </a:tc>
                <a:tc>
                  <a:txBody>
                    <a:bodyPr/>
                    <a:lstStyle/>
                    <a:p>
                      <a:r>
                        <a:rPr lang="fr-FR" sz="1050"/>
                        <a:t>Assistance à maîtrise d’ouvrage</a:t>
                      </a:r>
                    </a:p>
                  </a:txBody>
                  <a:tcPr marL="48815" marR="48815" marT="24408" marB="24408" anchor="ctr"/>
                </a:tc>
                <a:tc>
                  <a:txBody>
                    <a:bodyPr/>
                    <a:lstStyle/>
                    <a:p>
                      <a:r>
                        <a:rPr lang="fr-FR" sz="1050"/>
                        <a:t>Marché captif</a:t>
                      </a:r>
                    </a:p>
                  </a:txBody>
                  <a:tcPr marL="48815" marR="48815" marT="24408" marB="24408" anchor="ctr"/>
                </a:tc>
                <a:extLst>
                  <a:ext uri="{0D108BD9-81ED-4DB2-BD59-A6C34878D82A}">
                    <a16:rowId xmlns:a16="http://schemas.microsoft.com/office/drawing/2014/main" val="1005050627"/>
                  </a:ext>
                </a:extLst>
              </a:tr>
              <a:tr h="660391">
                <a:tc>
                  <a:txBody>
                    <a:bodyPr/>
                    <a:lstStyle/>
                    <a:p>
                      <a:r>
                        <a:rPr lang="fr-FR" sz="1050"/>
                        <a:t>Industriels de l’eau</a:t>
                      </a:r>
                    </a:p>
                  </a:txBody>
                  <a:tcPr marL="48815" marR="48815" marT="24408" marB="24408" anchor="ctr"/>
                </a:tc>
                <a:tc>
                  <a:txBody>
                    <a:bodyPr/>
                    <a:lstStyle/>
                    <a:p>
                      <a:r>
                        <a:rPr lang="fr-FR" sz="1050"/>
                        <a:t>10–15 %</a:t>
                      </a:r>
                    </a:p>
                  </a:txBody>
                  <a:tcPr marL="48815" marR="48815" marT="24408" marB="24408" anchor="ctr"/>
                </a:tc>
                <a:tc>
                  <a:txBody>
                    <a:bodyPr/>
                    <a:lstStyle/>
                    <a:p>
                      <a:r>
                        <a:rPr lang="fr-FR" sz="1050"/>
                        <a:t>Intégration technique dans le logiciel</a:t>
                      </a:r>
                    </a:p>
                  </a:txBody>
                  <a:tcPr marL="48815" marR="48815" marT="24408" marB="24408" anchor="ctr"/>
                </a:tc>
                <a:tc>
                  <a:txBody>
                    <a:bodyPr/>
                    <a:lstStyle/>
                    <a:p>
                      <a:r>
                        <a:rPr lang="fr-FR" sz="1050"/>
                        <a:t>Marché captif</a:t>
                      </a:r>
                    </a:p>
                  </a:txBody>
                  <a:tcPr marL="48815" marR="48815" marT="24408" marB="24408" anchor="ctr"/>
                </a:tc>
                <a:extLst>
                  <a:ext uri="{0D108BD9-81ED-4DB2-BD59-A6C34878D82A}">
                    <a16:rowId xmlns:a16="http://schemas.microsoft.com/office/drawing/2014/main" val="344449796"/>
                  </a:ext>
                </a:extLst>
              </a:tr>
              <a:tr h="864180">
                <a:tc>
                  <a:txBody>
                    <a:bodyPr/>
                    <a:lstStyle/>
                    <a:p>
                      <a:r>
                        <a:rPr lang="fr-FR" sz="1050"/>
                        <a:t>Bureaux d’étude / ingénieries</a:t>
                      </a:r>
                    </a:p>
                  </a:txBody>
                  <a:tcPr marL="48815" marR="48815" marT="24408" marB="24408" anchor="ctr"/>
                </a:tc>
                <a:tc>
                  <a:txBody>
                    <a:bodyPr/>
                    <a:lstStyle/>
                    <a:p>
                      <a:r>
                        <a:rPr lang="fr-FR" sz="1050"/>
                        <a:t>10–15 %</a:t>
                      </a:r>
                    </a:p>
                  </a:txBody>
                  <a:tcPr marL="48815" marR="48815" marT="24408" marB="24408" anchor="ctr"/>
                </a:tc>
                <a:tc>
                  <a:txBody>
                    <a:bodyPr/>
                    <a:lstStyle/>
                    <a:p>
                      <a:r>
                        <a:rPr lang="fr-FR" sz="1050"/>
                        <a:t>Licences annuelles (version avancée)</a:t>
                      </a:r>
                    </a:p>
                  </a:txBody>
                  <a:tcPr marL="48815" marR="48815" marT="24408" marB="24408" anchor="ctr"/>
                </a:tc>
                <a:tc>
                  <a:txBody>
                    <a:bodyPr/>
                    <a:lstStyle/>
                    <a:p>
                      <a:r>
                        <a:rPr lang="fr-FR" sz="1050"/>
                        <a:t>Marché ouvert</a:t>
                      </a:r>
                    </a:p>
                  </a:txBody>
                  <a:tcPr marL="48815" marR="48815" marT="24408" marB="24408" anchor="ctr"/>
                </a:tc>
                <a:extLst>
                  <a:ext uri="{0D108BD9-81ED-4DB2-BD59-A6C34878D82A}">
                    <a16:rowId xmlns:a16="http://schemas.microsoft.com/office/drawing/2014/main" val="4072917972"/>
                  </a:ext>
                </a:extLst>
              </a:tr>
              <a:tr h="660391">
                <a:tc>
                  <a:txBody>
                    <a:bodyPr/>
                    <a:lstStyle/>
                    <a:p>
                      <a:r>
                        <a:rPr lang="fr-FR" sz="1050"/>
                        <a:t>Éditeurs de logiciels 3D (ex : UrbanPrint)</a:t>
                      </a:r>
                    </a:p>
                  </a:txBody>
                  <a:tcPr marL="48815" marR="48815" marT="24408" marB="24408" anchor="ctr"/>
                </a:tc>
                <a:tc>
                  <a:txBody>
                    <a:bodyPr/>
                    <a:lstStyle/>
                    <a:p>
                      <a:r>
                        <a:rPr lang="fr-FR" sz="1050"/>
                        <a:t>5–10 %</a:t>
                      </a:r>
                    </a:p>
                  </a:txBody>
                  <a:tcPr marL="48815" marR="48815" marT="24408" marB="24408" anchor="ctr"/>
                </a:tc>
                <a:tc>
                  <a:txBody>
                    <a:bodyPr/>
                    <a:lstStyle/>
                    <a:p>
                      <a:r>
                        <a:rPr lang="fr-FR" sz="1050"/>
                        <a:t>Royalties sur méthode et base de données</a:t>
                      </a:r>
                    </a:p>
                  </a:txBody>
                  <a:tcPr marL="48815" marR="48815" marT="24408" marB="24408" anchor="ctr"/>
                </a:tc>
                <a:tc>
                  <a:txBody>
                    <a:bodyPr/>
                    <a:lstStyle/>
                    <a:p>
                      <a:r>
                        <a:rPr lang="fr-FR" sz="1050"/>
                        <a:t>Partenariats/licences</a:t>
                      </a:r>
                    </a:p>
                  </a:txBody>
                  <a:tcPr marL="48815" marR="48815" marT="24408" marB="24408" anchor="ctr"/>
                </a:tc>
                <a:extLst>
                  <a:ext uri="{0D108BD9-81ED-4DB2-BD59-A6C34878D82A}">
                    <a16:rowId xmlns:a16="http://schemas.microsoft.com/office/drawing/2014/main" val="2355842858"/>
                  </a:ext>
                </a:extLst>
              </a:tr>
            </a:tbl>
          </a:graphicData>
        </a:graphic>
      </p:graphicFrame>
    </p:spTree>
    <p:extLst>
      <p:ext uri="{BB962C8B-B14F-4D97-AF65-F5344CB8AC3E}">
        <p14:creationId xmlns:p14="http://schemas.microsoft.com/office/powerpoint/2010/main" val="4107514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Espace réservé du texte 8">
            <a:extLst>
              <a:ext uri="{FF2B5EF4-FFF2-40B4-BE49-F238E27FC236}">
                <a16:creationId xmlns:a16="http://schemas.microsoft.com/office/drawing/2014/main" id="{6468DAA0-7CD8-7827-6AEB-2FBD30F99AED}"/>
              </a:ext>
            </a:extLst>
          </p:cNvPr>
          <p:cNvSpPr txBox="1">
            <a:spLocks/>
          </p:cNvSpPr>
          <p:nvPr/>
        </p:nvSpPr>
        <p:spPr>
          <a:xfrm>
            <a:off x="1130300" y="309006"/>
            <a:ext cx="10313280" cy="649706"/>
          </a:xfrm>
          <a:prstGeom prst="rect">
            <a:avLst/>
          </a:prstGeom>
        </p:spPr>
        <p:txBody>
          <a:bodyPr lIns="91440" tIns="45720" rIns="91440" bIns="45720" anchor="t">
            <a:no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spcAft>
                <a:spcPts val="0"/>
              </a:spcAft>
              <a:buNone/>
            </a:pPr>
            <a:r>
              <a:rPr lang="fr-FR" sz="2000" b="1" dirty="0">
                <a:latin typeface="Abadi Extra Light" panose="020B0204020104020204" pitchFamily="34" charset="0"/>
              </a:rPr>
              <a:t>Pourquoi Aqua’Print ?</a:t>
            </a:r>
          </a:p>
          <a:p>
            <a:pPr indent="0">
              <a:spcAft>
                <a:spcPts val="0"/>
              </a:spcAft>
              <a:buNone/>
            </a:pPr>
            <a:r>
              <a:rPr lang="fr-FR" sz="1600" dirty="0">
                <a:latin typeface="Abadi Extra Light" panose="020B0204020104020204" pitchFamily="34" charset="0"/>
              </a:rPr>
              <a:t>Une réponse aux défis identifiés : la modélisation d’une « empreinte eau »</a:t>
            </a:r>
            <a:endParaRPr lang="fr-FR" sz="1800" dirty="0">
              <a:latin typeface="Abadi Extra Light" panose="020B0204020104020204" pitchFamily="34" charset="0"/>
            </a:endParaRPr>
          </a:p>
        </p:txBody>
      </p:sp>
      <p:grpSp>
        <p:nvGrpSpPr>
          <p:cNvPr id="47" name="Groupe 46">
            <a:extLst>
              <a:ext uri="{FF2B5EF4-FFF2-40B4-BE49-F238E27FC236}">
                <a16:creationId xmlns:a16="http://schemas.microsoft.com/office/drawing/2014/main" id="{36D02E0A-26E1-6D94-A850-A57CFC49924C}"/>
              </a:ext>
            </a:extLst>
          </p:cNvPr>
          <p:cNvGrpSpPr/>
          <p:nvPr/>
        </p:nvGrpSpPr>
        <p:grpSpPr>
          <a:xfrm>
            <a:off x="885798" y="1379268"/>
            <a:ext cx="4761240" cy="886963"/>
            <a:chOff x="501251" y="1145773"/>
            <a:chExt cx="4761240" cy="886963"/>
          </a:xfrm>
        </p:grpSpPr>
        <p:grpSp>
          <p:nvGrpSpPr>
            <p:cNvPr id="45" name="Groupe 44">
              <a:extLst>
                <a:ext uri="{FF2B5EF4-FFF2-40B4-BE49-F238E27FC236}">
                  <a16:creationId xmlns:a16="http://schemas.microsoft.com/office/drawing/2014/main" id="{F449E439-E48E-2A5C-8AF9-C6B3405BF036}"/>
                </a:ext>
              </a:extLst>
            </p:cNvPr>
            <p:cNvGrpSpPr/>
            <p:nvPr/>
          </p:nvGrpSpPr>
          <p:grpSpPr>
            <a:xfrm>
              <a:off x="897824" y="1162671"/>
              <a:ext cx="4364667" cy="870065"/>
              <a:chOff x="897824" y="1162671"/>
              <a:chExt cx="4364667" cy="870065"/>
            </a:xfrm>
          </p:grpSpPr>
          <p:sp>
            <p:nvSpPr>
              <p:cNvPr id="12" name="Rectangle : coins arrondis 11">
                <a:extLst>
                  <a:ext uri="{FF2B5EF4-FFF2-40B4-BE49-F238E27FC236}">
                    <a16:creationId xmlns:a16="http://schemas.microsoft.com/office/drawing/2014/main" id="{ADEB98AD-335A-97F5-134C-0D998C8BEBB8}"/>
                  </a:ext>
                </a:extLst>
              </p:cNvPr>
              <p:cNvSpPr/>
              <p:nvPr/>
            </p:nvSpPr>
            <p:spPr>
              <a:xfrm>
                <a:off x="897824" y="1162671"/>
                <a:ext cx="4364667" cy="870065"/>
              </a:xfrm>
              <a:prstGeom prst="roundRect">
                <a:avLst/>
              </a:prstGeom>
              <a:solidFill>
                <a:srgbClr val="F0F3ED"/>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4" name="Groupe 43">
                <a:extLst>
                  <a:ext uri="{FF2B5EF4-FFF2-40B4-BE49-F238E27FC236}">
                    <a16:creationId xmlns:a16="http://schemas.microsoft.com/office/drawing/2014/main" id="{11A4C358-E46A-C45B-58F4-BDF209F1D9D1}"/>
                  </a:ext>
                </a:extLst>
              </p:cNvPr>
              <p:cNvGrpSpPr/>
              <p:nvPr/>
            </p:nvGrpSpPr>
            <p:grpSpPr>
              <a:xfrm>
                <a:off x="947455" y="1184889"/>
                <a:ext cx="1426624" cy="603966"/>
                <a:chOff x="947455" y="1184889"/>
                <a:chExt cx="1426624" cy="603966"/>
              </a:xfrm>
            </p:grpSpPr>
            <p:pic>
              <p:nvPicPr>
                <p:cNvPr id="6" name="Graphique 5" descr="Diagramme d’interconnexion contour">
                  <a:extLst>
                    <a:ext uri="{FF2B5EF4-FFF2-40B4-BE49-F238E27FC236}">
                      <a16:creationId xmlns:a16="http://schemas.microsoft.com/office/drawing/2014/main" id="{A074401B-7506-2C4B-903E-567378D69B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26620" y="1184889"/>
                  <a:ext cx="425111" cy="412815"/>
                </a:xfrm>
                <a:prstGeom prst="rect">
                  <a:avLst/>
                </a:prstGeom>
              </p:spPr>
            </p:pic>
            <p:sp>
              <p:nvSpPr>
                <p:cNvPr id="7" name="ZoneTexte 6">
                  <a:extLst>
                    <a:ext uri="{FF2B5EF4-FFF2-40B4-BE49-F238E27FC236}">
                      <a16:creationId xmlns:a16="http://schemas.microsoft.com/office/drawing/2014/main" id="{A94CB376-939E-33FB-2ADA-891DE30F06E6}"/>
                    </a:ext>
                  </a:extLst>
                </p:cNvPr>
                <p:cNvSpPr txBox="1"/>
                <p:nvPr/>
              </p:nvSpPr>
              <p:spPr>
                <a:xfrm>
                  <a:off x="947455" y="1567414"/>
                  <a:ext cx="1426624" cy="221441"/>
                </a:xfrm>
                <a:prstGeom prst="rect">
                  <a:avLst/>
                </a:prstGeom>
                <a:noFill/>
              </p:spPr>
              <p:txBody>
                <a:bodyPr wrap="none" rtlCol="0">
                  <a:spAutoFit/>
                </a:bodyPr>
                <a:lstStyle/>
                <a:p>
                  <a:pPr algn="ctr"/>
                  <a:r>
                    <a:rPr lang="fr-FR" sz="1000">
                      <a:latin typeface="Abadi Extra Light" panose="020B0204020104020204" pitchFamily="34" charset="0"/>
                    </a:rPr>
                    <a:t>MÉTHODOLOGIE</a:t>
                  </a:r>
                </a:p>
                <a:p>
                  <a:pPr algn="ctr"/>
                  <a:r>
                    <a:rPr lang="fr-FR" sz="1000">
                      <a:latin typeface="Abadi Extra Light" panose="020B0204020104020204" pitchFamily="34" charset="0"/>
                    </a:rPr>
                    <a:t>DE QUANTIFICATION</a:t>
                  </a:r>
                </a:p>
              </p:txBody>
            </p:sp>
          </p:grpSp>
          <p:grpSp>
            <p:nvGrpSpPr>
              <p:cNvPr id="42" name="Groupe 41">
                <a:extLst>
                  <a:ext uri="{FF2B5EF4-FFF2-40B4-BE49-F238E27FC236}">
                    <a16:creationId xmlns:a16="http://schemas.microsoft.com/office/drawing/2014/main" id="{B8F80C59-7A6E-590A-6FD0-1596638BB23B}"/>
                  </a:ext>
                </a:extLst>
              </p:cNvPr>
              <p:cNvGrpSpPr/>
              <p:nvPr/>
            </p:nvGrpSpPr>
            <p:grpSpPr>
              <a:xfrm>
                <a:off x="3817693" y="1228712"/>
                <a:ext cx="1325139" cy="542580"/>
                <a:chOff x="3817693" y="1228712"/>
                <a:chExt cx="1325139" cy="542580"/>
              </a:xfrm>
            </p:grpSpPr>
            <p:sp>
              <p:nvSpPr>
                <p:cNvPr id="5" name="ZoneTexte 4">
                  <a:extLst>
                    <a:ext uri="{FF2B5EF4-FFF2-40B4-BE49-F238E27FC236}">
                      <a16:creationId xmlns:a16="http://schemas.microsoft.com/office/drawing/2014/main" id="{59F69528-DC66-BB9D-124A-43270D31B1FE}"/>
                    </a:ext>
                  </a:extLst>
                </p:cNvPr>
                <p:cNvSpPr txBox="1"/>
                <p:nvPr/>
              </p:nvSpPr>
              <p:spPr>
                <a:xfrm>
                  <a:off x="3817693" y="1549851"/>
                  <a:ext cx="1325139" cy="221441"/>
                </a:xfrm>
                <a:prstGeom prst="rect">
                  <a:avLst/>
                </a:prstGeom>
                <a:noFill/>
              </p:spPr>
              <p:txBody>
                <a:bodyPr wrap="square" rtlCol="0">
                  <a:spAutoFit/>
                </a:bodyPr>
                <a:lstStyle/>
                <a:p>
                  <a:pPr algn="ctr"/>
                  <a:r>
                    <a:rPr lang="fr-FR" sz="1000">
                      <a:latin typeface="Abadi Extra Light" panose="020B0204020104020204" pitchFamily="34" charset="0"/>
                    </a:rPr>
                    <a:t>SUR L’ENSEMBLE DU CYCLE DE VIE</a:t>
                  </a:r>
                </a:p>
              </p:txBody>
            </p:sp>
            <p:grpSp>
              <p:nvGrpSpPr>
                <p:cNvPr id="41" name="Groupe 40">
                  <a:extLst>
                    <a:ext uri="{FF2B5EF4-FFF2-40B4-BE49-F238E27FC236}">
                      <a16:creationId xmlns:a16="http://schemas.microsoft.com/office/drawing/2014/main" id="{AE3BB739-F523-9ABE-1B4E-33EFABD3E627}"/>
                    </a:ext>
                  </a:extLst>
                </p:cNvPr>
                <p:cNvGrpSpPr/>
                <p:nvPr/>
              </p:nvGrpSpPr>
              <p:grpSpPr>
                <a:xfrm>
                  <a:off x="4320822" y="1228712"/>
                  <a:ext cx="325743" cy="310535"/>
                  <a:chOff x="4321793" y="1355034"/>
                  <a:chExt cx="425113" cy="195071"/>
                </a:xfrm>
              </p:grpSpPr>
              <p:sp>
                <p:nvSpPr>
                  <p:cNvPr id="23" name="Forme libre : forme 22">
                    <a:extLst>
                      <a:ext uri="{FF2B5EF4-FFF2-40B4-BE49-F238E27FC236}">
                        <a16:creationId xmlns:a16="http://schemas.microsoft.com/office/drawing/2014/main" id="{A2CE4E7D-0E5D-E1DA-DD25-2EB7261AD0CC}"/>
                      </a:ext>
                    </a:extLst>
                  </p:cNvPr>
                  <p:cNvSpPr/>
                  <p:nvPr/>
                </p:nvSpPr>
                <p:spPr>
                  <a:xfrm>
                    <a:off x="4321793" y="1412857"/>
                    <a:ext cx="172702" cy="137248"/>
                  </a:xfrm>
                  <a:custGeom>
                    <a:avLst/>
                    <a:gdLst>
                      <a:gd name="connsiteX0" fmla="*/ 201303 w 250850"/>
                      <a:gd name="connsiteY0" fmla="*/ 285804 h 433591"/>
                      <a:gd name="connsiteX1" fmla="*/ 188320 w 250850"/>
                      <a:gd name="connsiteY1" fmla="*/ 282194 h 433591"/>
                      <a:gd name="connsiteX2" fmla="*/ 184710 w 250850"/>
                      <a:gd name="connsiteY2" fmla="*/ 295176 h 433591"/>
                      <a:gd name="connsiteX3" fmla="*/ 222696 w 250850"/>
                      <a:gd name="connsiteY3" fmla="*/ 362337 h 433591"/>
                      <a:gd name="connsiteX4" fmla="*/ 222581 w 250850"/>
                      <a:gd name="connsiteY4" fmla="*/ 362480 h 433591"/>
                      <a:gd name="connsiteX5" fmla="*/ 24835 w 250850"/>
                      <a:gd name="connsiteY5" fmla="*/ 56947 h 433591"/>
                      <a:gd name="connsiteX6" fmla="*/ 38387 w 250850"/>
                      <a:gd name="connsiteY6" fmla="*/ 13160 h 433591"/>
                      <a:gd name="connsiteX7" fmla="*/ 33205 w 250850"/>
                      <a:gd name="connsiteY7" fmla="*/ 721 h 433591"/>
                      <a:gd name="connsiteX8" fmla="*/ 20766 w 250850"/>
                      <a:gd name="connsiteY8" fmla="*/ 5902 h 433591"/>
                      <a:gd name="connsiteX9" fmla="*/ 171590 w 250850"/>
                      <a:gd name="connsiteY9" fmla="*/ 366618 h 433591"/>
                      <a:gd name="connsiteX10" fmla="*/ 214057 w 250850"/>
                      <a:gd name="connsiteY10" fmla="*/ 380158 h 433591"/>
                      <a:gd name="connsiteX11" fmla="*/ 214057 w 250850"/>
                      <a:gd name="connsiteY11" fmla="*/ 380320 h 433591"/>
                      <a:gd name="connsiteX12" fmla="*/ 151420 w 250850"/>
                      <a:gd name="connsiteY12" fmla="*/ 415763 h 433591"/>
                      <a:gd name="connsiteX13" fmla="*/ 147815 w 250850"/>
                      <a:gd name="connsiteY13" fmla="*/ 428750 h 433591"/>
                      <a:gd name="connsiteX14" fmla="*/ 160802 w 250850"/>
                      <a:gd name="connsiteY14" fmla="*/ 432356 h 433591"/>
                      <a:gd name="connsiteX15" fmla="*/ 246013 w 250850"/>
                      <a:gd name="connsiteY15" fmla="*/ 384159 h 433591"/>
                      <a:gd name="connsiteX16" fmla="*/ 249615 w 250850"/>
                      <a:gd name="connsiteY16" fmla="*/ 371179 h 433591"/>
                      <a:gd name="connsiteX17" fmla="*/ 249613 w 250850"/>
                      <a:gd name="connsiteY17" fmla="*/ 371176 h 43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850" h="433591">
                        <a:moveTo>
                          <a:pt x="201303" y="285804"/>
                        </a:moveTo>
                        <a:cubicBezTo>
                          <a:pt x="198715" y="281222"/>
                          <a:pt x="192901" y="279606"/>
                          <a:pt x="188320" y="282194"/>
                        </a:cubicBezTo>
                        <a:cubicBezTo>
                          <a:pt x="183738" y="284782"/>
                          <a:pt x="182122" y="290595"/>
                          <a:pt x="184710" y="295176"/>
                        </a:cubicBezTo>
                        <a:lnTo>
                          <a:pt x="222696" y="362337"/>
                        </a:lnTo>
                        <a:cubicBezTo>
                          <a:pt x="222753" y="362442"/>
                          <a:pt x="222696" y="362499"/>
                          <a:pt x="222581" y="362480"/>
                        </a:cubicBezTo>
                        <a:cubicBezTo>
                          <a:pt x="83604" y="332715"/>
                          <a:pt x="-4930" y="195924"/>
                          <a:pt x="24835" y="56947"/>
                        </a:cubicBezTo>
                        <a:cubicBezTo>
                          <a:pt x="28041" y="41977"/>
                          <a:pt x="32576" y="27324"/>
                          <a:pt x="38387" y="13160"/>
                        </a:cubicBezTo>
                        <a:cubicBezTo>
                          <a:pt x="40391" y="8294"/>
                          <a:pt x="38072" y="2725"/>
                          <a:pt x="33205" y="721"/>
                        </a:cubicBezTo>
                        <a:cubicBezTo>
                          <a:pt x="28339" y="-1283"/>
                          <a:pt x="22770" y="1036"/>
                          <a:pt x="20766" y="5902"/>
                        </a:cubicBezTo>
                        <a:cubicBezTo>
                          <a:pt x="-37194" y="147160"/>
                          <a:pt x="30333" y="308658"/>
                          <a:pt x="171590" y="366618"/>
                        </a:cubicBezTo>
                        <a:cubicBezTo>
                          <a:pt x="185358" y="372267"/>
                          <a:pt x="199559" y="376795"/>
                          <a:pt x="214057" y="380158"/>
                        </a:cubicBezTo>
                        <a:cubicBezTo>
                          <a:pt x="214190" y="380158"/>
                          <a:pt x="214199" y="380263"/>
                          <a:pt x="214057" y="380320"/>
                        </a:cubicBezTo>
                        <a:lnTo>
                          <a:pt x="151420" y="415763"/>
                        </a:lnTo>
                        <a:cubicBezTo>
                          <a:pt x="146839" y="418354"/>
                          <a:pt x="145224" y="424169"/>
                          <a:pt x="147815" y="428750"/>
                        </a:cubicBezTo>
                        <a:cubicBezTo>
                          <a:pt x="150406" y="433332"/>
                          <a:pt x="156221" y="434946"/>
                          <a:pt x="160802" y="432356"/>
                        </a:cubicBezTo>
                        <a:lnTo>
                          <a:pt x="246013" y="384159"/>
                        </a:lnTo>
                        <a:cubicBezTo>
                          <a:pt x="250592" y="381569"/>
                          <a:pt x="252204" y="375758"/>
                          <a:pt x="249615" y="371179"/>
                        </a:cubicBezTo>
                        <a:cubicBezTo>
                          <a:pt x="249614" y="371178"/>
                          <a:pt x="249614" y="371177"/>
                          <a:pt x="249613" y="371176"/>
                        </a:cubicBezTo>
                        <a:close/>
                      </a:path>
                    </a:pathLst>
                  </a:custGeom>
                  <a:solidFill>
                    <a:srgbClr val="000000"/>
                  </a:solidFill>
                  <a:ln w="9525" cap="flat">
                    <a:noFill/>
                    <a:prstDash val="solid"/>
                    <a:miter/>
                  </a:ln>
                </p:spPr>
                <p:txBody>
                  <a:bodyPr rtlCol="0" anchor="ctr"/>
                  <a:lstStyle/>
                  <a:p>
                    <a:endParaRPr lang="fr-FR"/>
                  </a:p>
                </p:txBody>
              </p:sp>
              <p:sp>
                <p:nvSpPr>
                  <p:cNvPr id="24" name="Forme libre : forme 23">
                    <a:extLst>
                      <a:ext uri="{FF2B5EF4-FFF2-40B4-BE49-F238E27FC236}">
                        <a16:creationId xmlns:a16="http://schemas.microsoft.com/office/drawing/2014/main" id="{40C4BFCE-7615-1A06-FC3E-8449217BA18D}"/>
                      </a:ext>
                    </a:extLst>
                  </p:cNvPr>
                  <p:cNvSpPr/>
                  <p:nvPr/>
                </p:nvSpPr>
                <p:spPr>
                  <a:xfrm>
                    <a:off x="4529873" y="1412674"/>
                    <a:ext cx="217033" cy="121998"/>
                  </a:xfrm>
                  <a:custGeom>
                    <a:avLst/>
                    <a:gdLst>
                      <a:gd name="connsiteX0" fmla="*/ 310194 w 315241"/>
                      <a:gd name="connsiteY0" fmla="*/ 50840 h 385415"/>
                      <a:gd name="connsiteX1" fmla="*/ 225764 w 315241"/>
                      <a:gd name="connsiteY1" fmla="*/ 1310 h 385415"/>
                      <a:gd name="connsiteX2" fmla="*/ 212734 w 315241"/>
                      <a:gd name="connsiteY2" fmla="*/ 4701 h 385415"/>
                      <a:gd name="connsiteX3" fmla="*/ 163119 w 315241"/>
                      <a:gd name="connsiteY3" fmla="*/ 89273 h 385415"/>
                      <a:gd name="connsiteX4" fmla="*/ 166509 w 315241"/>
                      <a:gd name="connsiteY4" fmla="*/ 102303 h 385415"/>
                      <a:gd name="connsiteX5" fmla="*/ 171320 w 315241"/>
                      <a:gd name="connsiteY5" fmla="*/ 103618 h 385415"/>
                      <a:gd name="connsiteX6" fmla="*/ 179540 w 315241"/>
                      <a:gd name="connsiteY6" fmla="*/ 98913 h 385415"/>
                      <a:gd name="connsiteX7" fmla="*/ 218545 w 315241"/>
                      <a:gd name="connsiteY7" fmla="*/ 32476 h 385415"/>
                      <a:gd name="connsiteX8" fmla="*/ 218726 w 315241"/>
                      <a:gd name="connsiteY8" fmla="*/ 32476 h 385415"/>
                      <a:gd name="connsiteX9" fmla="*/ 102549 w 315241"/>
                      <a:gd name="connsiteY9" fmla="*/ 334228 h 385415"/>
                      <a:gd name="connsiteX10" fmla="*/ 8252 w 315241"/>
                      <a:gd name="connsiteY10" fmla="*/ 366451 h 385415"/>
                      <a:gd name="connsiteX11" fmla="*/ 87 w 315241"/>
                      <a:gd name="connsiteY11" fmla="*/ 377165 h 385415"/>
                      <a:gd name="connsiteX12" fmla="*/ 9499 w 315241"/>
                      <a:gd name="connsiteY12" fmla="*/ 385415 h 385415"/>
                      <a:gd name="connsiteX13" fmla="*/ 10785 w 315241"/>
                      <a:gd name="connsiteY13" fmla="*/ 385339 h 385415"/>
                      <a:gd name="connsiteX14" fmla="*/ 247711 w 315241"/>
                      <a:gd name="connsiteY14" fmla="*/ 74341 h 385415"/>
                      <a:gd name="connsiteX15" fmla="*/ 238214 w 315241"/>
                      <a:gd name="connsiteY15" fmla="*/ 30847 h 385415"/>
                      <a:gd name="connsiteX16" fmla="*/ 238347 w 315241"/>
                      <a:gd name="connsiteY16" fmla="*/ 30742 h 385415"/>
                      <a:gd name="connsiteX17" fmla="*/ 300583 w 315241"/>
                      <a:gd name="connsiteY17" fmla="*/ 67271 h 385415"/>
                      <a:gd name="connsiteX18" fmla="*/ 313739 w 315241"/>
                      <a:gd name="connsiteY18" fmla="*/ 64378 h 385415"/>
                      <a:gd name="connsiteX19" fmla="*/ 310847 w 315241"/>
                      <a:gd name="connsiteY19" fmla="*/ 51222 h 385415"/>
                      <a:gd name="connsiteX20" fmla="*/ 310194 w 315241"/>
                      <a:gd name="connsiteY20" fmla="*/ 50840 h 38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5241" h="385415">
                        <a:moveTo>
                          <a:pt x="310194" y="50840"/>
                        </a:moveTo>
                        <a:lnTo>
                          <a:pt x="225764" y="1310"/>
                        </a:lnTo>
                        <a:cubicBezTo>
                          <a:pt x="221230" y="-1349"/>
                          <a:pt x="215397" y="169"/>
                          <a:pt x="212734" y="4701"/>
                        </a:cubicBezTo>
                        <a:lnTo>
                          <a:pt x="163119" y="89273"/>
                        </a:lnTo>
                        <a:cubicBezTo>
                          <a:pt x="160459" y="93808"/>
                          <a:pt x="161977" y="99640"/>
                          <a:pt x="166509" y="102303"/>
                        </a:cubicBezTo>
                        <a:cubicBezTo>
                          <a:pt x="167966" y="103166"/>
                          <a:pt x="169627" y="103620"/>
                          <a:pt x="171320" y="103618"/>
                        </a:cubicBezTo>
                        <a:cubicBezTo>
                          <a:pt x="174701" y="103620"/>
                          <a:pt x="177829" y="101829"/>
                          <a:pt x="179540" y="98913"/>
                        </a:cubicBezTo>
                        <a:lnTo>
                          <a:pt x="218545" y="32476"/>
                        </a:lnTo>
                        <a:cubicBezTo>
                          <a:pt x="218602" y="32371"/>
                          <a:pt x="218687" y="32380"/>
                          <a:pt x="218726" y="32476"/>
                        </a:cubicBezTo>
                        <a:cubicBezTo>
                          <a:pt x="255581" y="147859"/>
                          <a:pt x="207265" y="273351"/>
                          <a:pt x="102549" y="334228"/>
                        </a:cubicBezTo>
                        <a:cubicBezTo>
                          <a:pt x="73536" y="351053"/>
                          <a:pt x="41494" y="362002"/>
                          <a:pt x="8252" y="366451"/>
                        </a:cubicBezTo>
                        <a:cubicBezTo>
                          <a:pt x="3039" y="367155"/>
                          <a:pt x="-617" y="371951"/>
                          <a:pt x="87" y="377165"/>
                        </a:cubicBezTo>
                        <a:cubicBezTo>
                          <a:pt x="724" y="381879"/>
                          <a:pt x="4742" y="385402"/>
                          <a:pt x="9499" y="385415"/>
                        </a:cubicBezTo>
                        <a:cubicBezTo>
                          <a:pt x="9929" y="385413"/>
                          <a:pt x="10359" y="385388"/>
                          <a:pt x="10785" y="385339"/>
                        </a:cubicBezTo>
                        <a:cubicBezTo>
                          <a:pt x="162090" y="364885"/>
                          <a:pt x="268165" y="225647"/>
                          <a:pt x="247711" y="74341"/>
                        </a:cubicBezTo>
                        <a:cubicBezTo>
                          <a:pt x="245719" y="59612"/>
                          <a:pt x="242544" y="45066"/>
                          <a:pt x="238214" y="30847"/>
                        </a:cubicBezTo>
                        <a:cubicBezTo>
                          <a:pt x="238214" y="30723"/>
                          <a:pt x="238214" y="30676"/>
                          <a:pt x="238347" y="30742"/>
                        </a:cubicBezTo>
                        <a:lnTo>
                          <a:pt x="300583" y="67271"/>
                        </a:lnTo>
                        <a:cubicBezTo>
                          <a:pt x="305015" y="70104"/>
                          <a:pt x="310906" y="68810"/>
                          <a:pt x="313739" y="64378"/>
                        </a:cubicBezTo>
                        <a:cubicBezTo>
                          <a:pt x="316574" y="59946"/>
                          <a:pt x="315279" y="54056"/>
                          <a:pt x="310847" y="51222"/>
                        </a:cubicBezTo>
                        <a:cubicBezTo>
                          <a:pt x="310634" y="51086"/>
                          <a:pt x="310416" y="50958"/>
                          <a:pt x="310194" y="50840"/>
                        </a:cubicBezTo>
                        <a:close/>
                      </a:path>
                    </a:pathLst>
                  </a:custGeom>
                  <a:solidFill>
                    <a:srgbClr val="000000"/>
                  </a:solidFill>
                  <a:ln w="9525" cap="flat">
                    <a:noFill/>
                    <a:prstDash val="solid"/>
                    <a:miter/>
                  </a:ln>
                </p:spPr>
                <p:txBody>
                  <a:bodyPr rtlCol="0" anchor="ctr"/>
                  <a:lstStyle/>
                  <a:p>
                    <a:endParaRPr lang="fr-FR"/>
                  </a:p>
                </p:txBody>
              </p:sp>
              <p:sp>
                <p:nvSpPr>
                  <p:cNvPr id="25" name="Forme libre : forme 24">
                    <a:extLst>
                      <a:ext uri="{FF2B5EF4-FFF2-40B4-BE49-F238E27FC236}">
                        <a16:creationId xmlns:a16="http://schemas.microsoft.com/office/drawing/2014/main" id="{432F2423-A226-5408-BA33-BB859B54423F}"/>
                      </a:ext>
                    </a:extLst>
                  </p:cNvPr>
                  <p:cNvSpPr/>
                  <p:nvPr/>
                </p:nvSpPr>
                <p:spPr>
                  <a:xfrm>
                    <a:off x="4359494" y="1355034"/>
                    <a:ext cx="304492" cy="39003"/>
                  </a:xfrm>
                  <a:custGeom>
                    <a:avLst/>
                    <a:gdLst>
                      <a:gd name="connsiteX0" fmla="*/ 9477 w 442275"/>
                      <a:gd name="connsiteY0" fmla="*/ 122724 h 123219"/>
                      <a:gd name="connsiteX1" fmla="*/ 107585 w 442275"/>
                      <a:gd name="connsiteY1" fmla="*/ 123219 h 123219"/>
                      <a:gd name="connsiteX2" fmla="*/ 107585 w 442275"/>
                      <a:gd name="connsiteY2" fmla="*/ 123219 h 123219"/>
                      <a:gd name="connsiteX3" fmla="*/ 117134 w 442275"/>
                      <a:gd name="connsiteY3" fmla="*/ 113718 h 123219"/>
                      <a:gd name="connsiteX4" fmla="*/ 107632 w 442275"/>
                      <a:gd name="connsiteY4" fmla="*/ 104169 h 123219"/>
                      <a:gd name="connsiteX5" fmla="*/ 31052 w 442275"/>
                      <a:gd name="connsiteY5" fmla="*/ 103779 h 123219"/>
                      <a:gd name="connsiteX6" fmla="*/ 30975 w 442275"/>
                      <a:gd name="connsiteY6" fmla="*/ 103617 h 123219"/>
                      <a:gd name="connsiteX7" fmla="*/ 394343 w 442275"/>
                      <a:gd name="connsiteY7" fmla="*/ 85717 h 123219"/>
                      <a:gd name="connsiteX8" fmla="*/ 425177 w 442275"/>
                      <a:gd name="connsiteY8" fmla="*/ 119066 h 123219"/>
                      <a:gd name="connsiteX9" fmla="*/ 438527 w 442275"/>
                      <a:gd name="connsiteY9" fmla="*/ 120863 h 123219"/>
                      <a:gd name="connsiteX10" fmla="*/ 440324 w 442275"/>
                      <a:gd name="connsiteY10" fmla="*/ 107513 h 123219"/>
                      <a:gd name="connsiteX11" fmla="*/ 440265 w 442275"/>
                      <a:gd name="connsiteY11" fmla="*/ 107436 h 123219"/>
                      <a:gd name="connsiteX12" fmla="*/ 52489 w 442275"/>
                      <a:gd name="connsiteY12" fmla="*/ 57704 h 123219"/>
                      <a:gd name="connsiteX13" fmla="*/ 19336 w 442275"/>
                      <a:gd name="connsiteY13" fmla="*/ 87920 h 123219"/>
                      <a:gd name="connsiteX14" fmla="*/ 19174 w 442275"/>
                      <a:gd name="connsiteY14" fmla="*/ 87863 h 123219"/>
                      <a:gd name="connsiteX15" fmla="*/ 19536 w 442275"/>
                      <a:gd name="connsiteY15" fmla="*/ 15358 h 123219"/>
                      <a:gd name="connsiteX16" fmla="*/ 10011 w 442275"/>
                      <a:gd name="connsiteY16" fmla="*/ 5833 h 123219"/>
                      <a:gd name="connsiteX17" fmla="*/ 10011 w 442275"/>
                      <a:gd name="connsiteY17" fmla="*/ 5833 h 123219"/>
                      <a:gd name="connsiteX18" fmla="*/ 486 w 442275"/>
                      <a:gd name="connsiteY18" fmla="*/ 15311 h 123219"/>
                      <a:gd name="connsiteX19" fmla="*/ 0 w 442275"/>
                      <a:gd name="connsiteY19" fmla="*/ 113199 h 123219"/>
                      <a:gd name="connsiteX20" fmla="*/ 9477 w 442275"/>
                      <a:gd name="connsiteY20" fmla="*/ 122724 h 123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2275" h="123219">
                        <a:moveTo>
                          <a:pt x="9477" y="122724"/>
                        </a:moveTo>
                        <a:lnTo>
                          <a:pt x="107585" y="123219"/>
                        </a:lnTo>
                        <a:lnTo>
                          <a:pt x="107585" y="123219"/>
                        </a:lnTo>
                        <a:cubicBezTo>
                          <a:pt x="112846" y="123233"/>
                          <a:pt x="117120" y="118979"/>
                          <a:pt x="117134" y="113718"/>
                        </a:cubicBezTo>
                        <a:cubicBezTo>
                          <a:pt x="117147" y="108458"/>
                          <a:pt x="112893" y="104183"/>
                          <a:pt x="107632" y="104169"/>
                        </a:cubicBezTo>
                        <a:lnTo>
                          <a:pt x="31052" y="103779"/>
                        </a:lnTo>
                        <a:cubicBezTo>
                          <a:pt x="30928" y="103779"/>
                          <a:pt x="30899" y="103712"/>
                          <a:pt x="30975" y="103617"/>
                        </a:cubicBezTo>
                        <a:cubicBezTo>
                          <a:pt x="126374" y="-1668"/>
                          <a:pt x="289059" y="-9681"/>
                          <a:pt x="394343" y="85717"/>
                        </a:cubicBezTo>
                        <a:cubicBezTo>
                          <a:pt x="405584" y="95903"/>
                          <a:pt x="415902" y="107062"/>
                          <a:pt x="425177" y="119066"/>
                        </a:cubicBezTo>
                        <a:cubicBezTo>
                          <a:pt x="428368" y="123249"/>
                          <a:pt x="434345" y="124054"/>
                          <a:pt x="438527" y="120863"/>
                        </a:cubicBezTo>
                        <a:cubicBezTo>
                          <a:pt x="442710" y="117673"/>
                          <a:pt x="443514" y="111696"/>
                          <a:pt x="440324" y="107513"/>
                        </a:cubicBezTo>
                        <a:cubicBezTo>
                          <a:pt x="440304" y="107487"/>
                          <a:pt x="440285" y="107462"/>
                          <a:pt x="440265" y="107436"/>
                        </a:cubicBezTo>
                        <a:cubicBezTo>
                          <a:pt x="346917" y="-13378"/>
                          <a:pt x="173304" y="-35644"/>
                          <a:pt x="52489" y="57704"/>
                        </a:cubicBezTo>
                        <a:cubicBezTo>
                          <a:pt x="40638" y="66861"/>
                          <a:pt x="29550" y="76966"/>
                          <a:pt x="19336" y="87920"/>
                        </a:cubicBezTo>
                        <a:cubicBezTo>
                          <a:pt x="19250" y="88015"/>
                          <a:pt x="19174" y="87986"/>
                          <a:pt x="19174" y="87863"/>
                        </a:cubicBezTo>
                        <a:lnTo>
                          <a:pt x="19536" y="15358"/>
                        </a:lnTo>
                        <a:cubicBezTo>
                          <a:pt x="19536" y="10098"/>
                          <a:pt x="15271" y="5833"/>
                          <a:pt x="10011" y="5833"/>
                        </a:cubicBezTo>
                        <a:lnTo>
                          <a:pt x="10011" y="5833"/>
                        </a:lnTo>
                        <a:cubicBezTo>
                          <a:pt x="4769" y="5833"/>
                          <a:pt x="512" y="10069"/>
                          <a:pt x="486" y="15311"/>
                        </a:cubicBezTo>
                        <a:lnTo>
                          <a:pt x="0" y="113199"/>
                        </a:lnTo>
                        <a:cubicBezTo>
                          <a:pt x="0" y="118441"/>
                          <a:pt x="4236" y="122697"/>
                          <a:pt x="9477" y="122724"/>
                        </a:cubicBezTo>
                        <a:close/>
                      </a:path>
                    </a:pathLst>
                  </a:custGeom>
                  <a:solidFill>
                    <a:srgbClr val="000000"/>
                  </a:solidFill>
                  <a:ln w="9525" cap="flat">
                    <a:noFill/>
                    <a:prstDash val="solid"/>
                    <a:miter/>
                  </a:ln>
                </p:spPr>
                <p:txBody>
                  <a:bodyPr rtlCol="0" anchor="ctr"/>
                  <a:lstStyle/>
                  <a:p>
                    <a:endParaRPr lang="fr-FR"/>
                  </a:p>
                </p:txBody>
              </p:sp>
            </p:grpSp>
          </p:grpSp>
          <p:grpSp>
            <p:nvGrpSpPr>
              <p:cNvPr id="43" name="Groupe 42">
                <a:extLst>
                  <a:ext uri="{FF2B5EF4-FFF2-40B4-BE49-F238E27FC236}">
                    <a16:creationId xmlns:a16="http://schemas.microsoft.com/office/drawing/2014/main" id="{8BEB9BAE-8BB5-3715-1B85-E85DF779827D}"/>
                  </a:ext>
                </a:extLst>
              </p:cNvPr>
              <p:cNvGrpSpPr/>
              <p:nvPr/>
            </p:nvGrpSpPr>
            <p:grpSpPr>
              <a:xfrm>
                <a:off x="2417589" y="1184889"/>
                <a:ext cx="1325139" cy="622803"/>
                <a:chOff x="2417589" y="1184889"/>
                <a:chExt cx="1325139" cy="622803"/>
              </a:xfrm>
            </p:grpSpPr>
            <p:sp>
              <p:nvSpPr>
                <p:cNvPr id="15" name="ZoneTexte 14">
                  <a:extLst>
                    <a:ext uri="{FF2B5EF4-FFF2-40B4-BE49-F238E27FC236}">
                      <a16:creationId xmlns:a16="http://schemas.microsoft.com/office/drawing/2014/main" id="{F611831C-DE3A-06C4-7502-A503ED623AE2}"/>
                    </a:ext>
                  </a:extLst>
                </p:cNvPr>
                <p:cNvSpPr txBox="1"/>
                <p:nvPr/>
              </p:nvSpPr>
              <p:spPr>
                <a:xfrm>
                  <a:off x="2417589" y="1501081"/>
                  <a:ext cx="1325139" cy="306611"/>
                </a:xfrm>
                <a:prstGeom prst="rect">
                  <a:avLst/>
                </a:prstGeom>
                <a:noFill/>
              </p:spPr>
              <p:txBody>
                <a:bodyPr wrap="square" rtlCol="0">
                  <a:spAutoFit/>
                </a:bodyPr>
                <a:lstStyle/>
                <a:p>
                  <a:pPr algn="ctr"/>
                  <a:r>
                    <a:rPr lang="fr-FR" sz="1000">
                      <a:latin typeface="Abadi Extra Light" panose="020B0204020104020204" pitchFamily="34" charset="0"/>
                    </a:rPr>
                    <a:t>DES IMPACTS RELATIFS À L’USAGE DE L’EAU</a:t>
                  </a:r>
                </a:p>
              </p:txBody>
            </p:sp>
            <p:pic>
              <p:nvPicPr>
                <p:cNvPr id="14" name="Graphique 13" descr="Eau contour">
                  <a:extLst>
                    <a:ext uri="{FF2B5EF4-FFF2-40B4-BE49-F238E27FC236}">
                      <a16:creationId xmlns:a16="http://schemas.microsoft.com/office/drawing/2014/main" id="{609F3570-EE62-CA7D-F49E-B41C2CBE53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73721" y="1184889"/>
                  <a:ext cx="425111" cy="375566"/>
                </a:xfrm>
                <a:prstGeom prst="rect">
                  <a:avLst/>
                </a:prstGeom>
              </p:spPr>
            </p:pic>
          </p:grpSp>
        </p:grpSp>
        <p:sp>
          <p:nvSpPr>
            <p:cNvPr id="4119" name="ZoneTexte 4118">
              <a:extLst>
                <a:ext uri="{FF2B5EF4-FFF2-40B4-BE49-F238E27FC236}">
                  <a16:creationId xmlns:a16="http://schemas.microsoft.com/office/drawing/2014/main" id="{9C925154-A38A-A4EF-B87B-C2C745B61DCB}"/>
                </a:ext>
              </a:extLst>
            </p:cNvPr>
            <p:cNvSpPr txBox="1"/>
            <p:nvPr/>
          </p:nvSpPr>
          <p:spPr>
            <a:xfrm rot="19759796">
              <a:off x="501251" y="1145773"/>
              <a:ext cx="1027314" cy="230832"/>
            </a:xfrm>
            <a:prstGeom prst="rect">
              <a:avLst/>
            </a:prstGeom>
            <a:solidFill>
              <a:schemeClr val="bg1">
                <a:lumMod val="65000"/>
              </a:schemeClr>
            </a:solidFill>
          </p:spPr>
          <p:txBody>
            <a:bodyPr wrap="square">
              <a:spAutoFit/>
            </a:bodyPr>
            <a:lstStyle>
              <a:defPPr>
                <a:defRPr lang="fr-FR"/>
              </a:defPPr>
              <a:lvl1pPr>
                <a:defRPr sz="1200">
                  <a:latin typeface="+mj-lt"/>
                </a:defRPr>
              </a:lvl1pPr>
            </a:lstStyle>
            <a:p>
              <a:pPr algn="ctr"/>
              <a:r>
                <a:rPr lang="fr-FR" sz="900" b="1" dirty="0">
                  <a:solidFill>
                    <a:schemeClr val="bg1"/>
                  </a:solidFill>
                  <a:latin typeface="Abadi Extra Light" panose="020B0204020104020204" pitchFamily="34" charset="0"/>
                </a:rPr>
                <a:t>Empreinte eau ? </a:t>
              </a:r>
            </a:p>
          </p:txBody>
        </p:sp>
      </p:grpSp>
      <p:grpSp>
        <p:nvGrpSpPr>
          <p:cNvPr id="10" name="Groupe 9">
            <a:extLst>
              <a:ext uri="{FF2B5EF4-FFF2-40B4-BE49-F238E27FC236}">
                <a16:creationId xmlns:a16="http://schemas.microsoft.com/office/drawing/2014/main" id="{21E8843E-14DB-B40D-1F05-749B0671D737}"/>
              </a:ext>
            </a:extLst>
          </p:cNvPr>
          <p:cNvGrpSpPr/>
          <p:nvPr/>
        </p:nvGrpSpPr>
        <p:grpSpPr>
          <a:xfrm>
            <a:off x="395682" y="2619590"/>
            <a:ext cx="11796318" cy="3562512"/>
            <a:chOff x="395682" y="2619590"/>
            <a:chExt cx="11796318" cy="3562512"/>
          </a:xfrm>
        </p:grpSpPr>
        <p:grpSp>
          <p:nvGrpSpPr>
            <p:cNvPr id="9" name="Groupe 8">
              <a:extLst>
                <a:ext uri="{FF2B5EF4-FFF2-40B4-BE49-F238E27FC236}">
                  <a16:creationId xmlns:a16="http://schemas.microsoft.com/office/drawing/2014/main" id="{DB7D2585-2F5E-DAEA-1D6B-6440707C08CD}"/>
                </a:ext>
              </a:extLst>
            </p:cNvPr>
            <p:cNvGrpSpPr/>
            <p:nvPr/>
          </p:nvGrpSpPr>
          <p:grpSpPr>
            <a:xfrm>
              <a:off x="395682" y="2619590"/>
              <a:ext cx="11796318" cy="3562512"/>
              <a:chOff x="395682" y="2619590"/>
              <a:chExt cx="11796318" cy="3562512"/>
            </a:xfrm>
          </p:grpSpPr>
          <p:grpSp>
            <p:nvGrpSpPr>
              <p:cNvPr id="4" name="Groupe 3">
                <a:extLst>
                  <a:ext uri="{FF2B5EF4-FFF2-40B4-BE49-F238E27FC236}">
                    <a16:creationId xmlns:a16="http://schemas.microsoft.com/office/drawing/2014/main" id="{4610022C-E2AB-AC8D-0457-2CF464D5305B}"/>
                  </a:ext>
                </a:extLst>
              </p:cNvPr>
              <p:cNvGrpSpPr/>
              <p:nvPr/>
            </p:nvGrpSpPr>
            <p:grpSpPr>
              <a:xfrm>
                <a:off x="395682" y="2619590"/>
                <a:ext cx="11796318" cy="3562512"/>
                <a:chOff x="395682" y="2619590"/>
                <a:chExt cx="11796318" cy="3562512"/>
              </a:xfrm>
            </p:grpSpPr>
            <p:grpSp>
              <p:nvGrpSpPr>
                <p:cNvPr id="50" name="Groupe 49">
                  <a:extLst>
                    <a:ext uri="{FF2B5EF4-FFF2-40B4-BE49-F238E27FC236}">
                      <a16:creationId xmlns:a16="http://schemas.microsoft.com/office/drawing/2014/main" id="{629B608B-0FC7-18AA-BC46-617BE4575C9C}"/>
                    </a:ext>
                  </a:extLst>
                </p:cNvPr>
                <p:cNvGrpSpPr/>
                <p:nvPr/>
              </p:nvGrpSpPr>
              <p:grpSpPr>
                <a:xfrm>
                  <a:off x="395682" y="2619590"/>
                  <a:ext cx="11796318" cy="3562512"/>
                  <a:chOff x="351811" y="2685923"/>
                  <a:chExt cx="11796318" cy="3562512"/>
                </a:xfrm>
              </p:grpSpPr>
              <p:pic>
                <p:nvPicPr>
                  <p:cNvPr id="51" name="Image 50">
                    <a:extLst>
                      <a:ext uri="{FF2B5EF4-FFF2-40B4-BE49-F238E27FC236}">
                        <a16:creationId xmlns:a16="http://schemas.microsoft.com/office/drawing/2014/main" id="{98584970-AE1D-79C5-C790-5E18911DA00E}"/>
                      </a:ext>
                    </a:extLst>
                  </p:cNvPr>
                  <p:cNvPicPr>
                    <a:picLocks noChangeAspect="1"/>
                  </p:cNvPicPr>
                  <p:nvPr/>
                </p:nvPicPr>
                <p:blipFill>
                  <a:blip r:embed="rId7"/>
                  <a:srcRect l="1786" t="10050" r="2710" b="3962"/>
                  <a:stretch/>
                </p:blipFill>
                <p:spPr>
                  <a:xfrm rot="4200000">
                    <a:off x="6079265" y="3478753"/>
                    <a:ext cx="3171002" cy="2275212"/>
                  </a:xfrm>
                  <a:prstGeom prst="rect">
                    <a:avLst/>
                  </a:prstGeom>
                </p:spPr>
              </p:pic>
              <p:sp>
                <p:nvSpPr>
                  <p:cNvPr id="49" name="ZoneTexte 48">
                    <a:extLst>
                      <a:ext uri="{FF2B5EF4-FFF2-40B4-BE49-F238E27FC236}">
                        <a16:creationId xmlns:a16="http://schemas.microsoft.com/office/drawing/2014/main" id="{471A5FBC-F79E-FF85-9B79-D12F899BA450}"/>
                      </a:ext>
                    </a:extLst>
                  </p:cNvPr>
                  <p:cNvSpPr txBox="1"/>
                  <p:nvPr/>
                </p:nvSpPr>
                <p:spPr>
                  <a:xfrm>
                    <a:off x="351811" y="2685923"/>
                    <a:ext cx="7232499" cy="261610"/>
                  </a:xfrm>
                  <a:prstGeom prst="rect">
                    <a:avLst/>
                  </a:prstGeom>
                  <a:noFill/>
                </p:spPr>
                <p:txBody>
                  <a:bodyPr wrap="square">
                    <a:spAutoFit/>
                  </a:bodyPr>
                  <a:lstStyle/>
                  <a:p>
                    <a:r>
                      <a:rPr kumimoji="0" lang="fr-FR" altLang="fr-FR" sz="1100" b="0" u="none" strike="noStrike" cap="none" normalizeH="0" baseline="0">
                        <a:ln>
                          <a:noFill/>
                        </a:ln>
                        <a:solidFill>
                          <a:schemeClr val="tx1"/>
                        </a:solidFill>
                        <a:effectLst/>
                        <a:latin typeface="Abadi Extra Light" panose="020B0204020104020204" pitchFamily="34" charset="0"/>
                        <a:ea typeface="Arial" panose="020B0604020202020204" pitchFamily="34" charset="0"/>
                        <a:cs typeface="Arial" panose="020B0604020202020204" pitchFamily="34" charset="0"/>
                      </a:rPr>
                      <a:t>Enjeux  :</a:t>
                    </a:r>
                    <a:endParaRPr lang="fr-FR" sz="1100">
                      <a:latin typeface="Abadi Extra Light" panose="020B0204020104020204" pitchFamily="34" charset="0"/>
                    </a:endParaRPr>
                  </a:p>
                </p:txBody>
              </p:sp>
              <p:pic>
                <p:nvPicPr>
                  <p:cNvPr id="55" name="Image 54">
                    <a:extLst>
                      <a:ext uri="{FF2B5EF4-FFF2-40B4-BE49-F238E27FC236}">
                        <a16:creationId xmlns:a16="http://schemas.microsoft.com/office/drawing/2014/main" id="{A635D709-F1CF-DEA4-F1F5-7F3AE6ABFBAD}"/>
                      </a:ext>
                    </a:extLst>
                  </p:cNvPr>
                  <p:cNvPicPr>
                    <a:picLocks noChangeAspect="1"/>
                  </p:cNvPicPr>
                  <p:nvPr/>
                </p:nvPicPr>
                <p:blipFill>
                  <a:blip r:embed="rId8"/>
                  <a:stretch>
                    <a:fillRect/>
                  </a:stretch>
                </p:blipFill>
                <p:spPr>
                  <a:xfrm>
                    <a:off x="1288131" y="3088243"/>
                    <a:ext cx="4364667" cy="2872592"/>
                  </a:xfrm>
                  <a:prstGeom prst="rect">
                    <a:avLst/>
                  </a:prstGeom>
                </p:spPr>
              </p:pic>
              <p:sp>
                <p:nvSpPr>
                  <p:cNvPr id="57" name="ZoneTexte 56">
                    <a:extLst>
                      <a:ext uri="{FF2B5EF4-FFF2-40B4-BE49-F238E27FC236}">
                        <a16:creationId xmlns:a16="http://schemas.microsoft.com/office/drawing/2014/main" id="{442CD52A-CBC1-740E-46BA-2259D7746D14}"/>
                      </a:ext>
                    </a:extLst>
                  </p:cNvPr>
                  <p:cNvSpPr txBox="1"/>
                  <p:nvPr/>
                </p:nvSpPr>
                <p:spPr>
                  <a:xfrm>
                    <a:off x="6746671" y="2729228"/>
                    <a:ext cx="5401458" cy="261610"/>
                  </a:xfrm>
                  <a:prstGeom prst="rect">
                    <a:avLst/>
                  </a:prstGeom>
                  <a:noFill/>
                </p:spPr>
                <p:txBody>
                  <a:bodyPr wrap="square" rtlCol="0">
                    <a:spAutoFit/>
                  </a:bodyPr>
                  <a:lstStyle/>
                  <a:p>
                    <a:r>
                      <a:rPr lang="fr-FR" sz="1100" b="1">
                        <a:latin typeface="Abadi Extra Light" panose="020B0204020104020204" pitchFamily="34" charset="0"/>
                      </a:rPr>
                      <a:t>DES CONTRIBUTEURS SIGNIFICATIFS AU-DELÀ DES USAGES EN EXPLOITATION</a:t>
                    </a:r>
                  </a:p>
                </p:txBody>
              </p:sp>
              <p:sp>
                <p:nvSpPr>
                  <p:cNvPr id="34" name="ZoneTexte 33">
                    <a:extLst>
                      <a:ext uri="{FF2B5EF4-FFF2-40B4-BE49-F238E27FC236}">
                        <a16:creationId xmlns:a16="http://schemas.microsoft.com/office/drawing/2014/main" id="{2B1817EF-CBD8-B7E1-0D9F-616CDFCD73FB}"/>
                      </a:ext>
                    </a:extLst>
                  </p:cNvPr>
                  <p:cNvSpPr txBox="1"/>
                  <p:nvPr/>
                </p:nvSpPr>
                <p:spPr>
                  <a:xfrm>
                    <a:off x="1320963" y="5879103"/>
                    <a:ext cx="4163673" cy="369332"/>
                  </a:xfrm>
                  <a:prstGeom prst="rect">
                    <a:avLst/>
                  </a:prstGeom>
                  <a:noFill/>
                </p:spPr>
                <p:txBody>
                  <a:bodyPr wrap="square">
                    <a:spAutoFit/>
                  </a:bodyPr>
                  <a:lstStyle/>
                  <a:p>
                    <a:pPr algn="just"/>
                    <a:r>
                      <a:rPr kumimoji="0" lang="fr-FR" altLang="fr-FR" sz="900" b="0" u="none" strike="noStrike" cap="none" normalizeH="0" baseline="0">
                        <a:ln>
                          <a:noFill/>
                        </a:ln>
                        <a:solidFill>
                          <a:schemeClr val="bg1">
                            <a:lumMod val="50000"/>
                          </a:schemeClr>
                        </a:solidFill>
                        <a:effectLst/>
                        <a:latin typeface="Abadi Extra Light" panose="020B0204020104020204" pitchFamily="34" charset="0"/>
                        <a:ea typeface="Arial" panose="020B0604020202020204" pitchFamily="34" charset="0"/>
                        <a:cs typeface="Arial" panose="020B0604020202020204" pitchFamily="34" charset="0"/>
                      </a:rPr>
                      <a:t>Etude et analyse sur une vingtaine d’opération hospitalière menées par AIA, le CSTB et l’Alliance HQE. - Octobre 2016</a:t>
                    </a:r>
                    <a:endParaRPr lang="fr-FR" sz="900">
                      <a:solidFill>
                        <a:schemeClr val="bg1">
                          <a:lumMod val="50000"/>
                        </a:schemeClr>
                      </a:solidFill>
                    </a:endParaRPr>
                  </a:p>
                </p:txBody>
              </p:sp>
              <p:grpSp>
                <p:nvGrpSpPr>
                  <p:cNvPr id="48" name="Groupe 47">
                    <a:extLst>
                      <a:ext uri="{FF2B5EF4-FFF2-40B4-BE49-F238E27FC236}">
                        <a16:creationId xmlns:a16="http://schemas.microsoft.com/office/drawing/2014/main" id="{0B242DEC-5806-E936-F6E5-4BCB14433C4A}"/>
                      </a:ext>
                    </a:extLst>
                  </p:cNvPr>
                  <p:cNvGrpSpPr/>
                  <p:nvPr/>
                </p:nvGrpSpPr>
                <p:grpSpPr>
                  <a:xfrm>
                    <a:off x="8916787" y="3265811"/>
                    <a:ext cx="2835660" cy="2519528"/>
                    <a:chOff x="8454129" y="2730800"/>
                    <a:chExt cx="3466097" cy="2519528"/>
                  </a:xfrm>
                </p:grpSpPr>
                <p:sp>
                  <p:nvSpPr>
                    <p:cNvPr id="31" name="ZoneTexte 30">
                      <a:extLst>
                        <a:ext uri="{FF2B5EF4-FFF2-40B4-BE49-F238E27FC236}">
                          <a16:creationId xmlns:a16="http://schemas.microsoft.com/office/drawing/2014/main" id="{25F6B492-2A8F-BBEB-289A-71D3D5E26AF7}"/>
                        </a:ext>
                      </a:extLst>
                    </p:cNvPr>
                    <p:cNvSpPr txBox="1"/>
                    <p:nvPr/>
                  </p:nvSpPr>
                  <p:spPr>
                    <a:xfrm>
                      <a:off x="8454129" y="4635287"/>
                      <a:ext cx="1011815" cy="261610"/>
                    </a:xfrm>
                    <a:prstGeom prst="rect">
                      <a:avLst/>
                    </a:prstGeom>
                    <a:noFill/>
                  </p:spPr>
                  <p:txBody>
                    <a:bodyPr wrap="none" rtlCol="0">
                      <a:spAutoFit/>
                    </a:bodyPr>
                    <a:lstStyle/>
                    <a:p>
                      <a:r>
                        <a:rPr lang="fr-FR" sz="1100">
                          <a:solidFill>
                            <a:srgbClr val="D78B40"/>
                          </a:solidFill>
                          <a:latin typeface="Abadi Extra Light" panose="020B0204020104020204" pitchFamily="34" charset="0"/>
                        </a:rPr>
                        <a:t>GROS ŒUVRE</a:t>
                      </a:r>
                    </a:p>
                  </p:txBody>
                </p:sp>
                <p:sp>
                  <p:nvSpPr>
                    <p:cNvPr id="33" name="ZoneTexte 32">
                      <a:extLst>
                        <a:ext uri="{FF2B5EF4-FFF2-40B4-BE49-F238E27FC236}">
                          <a16:creationId xmlns:a16="http://schemas.microsoft.com/office/drawing/2014/main" id="{41073FAC-97D0-51AE-FDA0-A8F0D9F99BB8}"/>
                        </a:ext>
                      </a:extLst>
                    </p:cNvPr>
                    <p:cNvSpPr txBox="1"/>
                    <p:nvPr/>
                  </p:nvSpPr>
                  <p:spPr>
                    <a:xfrm>
                      <a:off x="8454129" y="3664713"/>
                      <a:ext cx="3466096" cy="584775"/>
                    </a:xfrm>
                    <a:prstGeom prst="rect">
                      <a:avLst/>
                    </a:prstGeom>
                    <a:noFill/>
                  </p:spPr>
                  <p:txBody>
                    <a:bodyPr wrap="none" rtlCol="0">
                      <a:spAutoFit/>
                    </a:bodyPr>
                    <a:lstStyle/>
                    <a:p>
                      <a:r>
                        <a:rPr lang="fr-FR" sz="1600">
                          <a:solidFill>
                            <a:srgbClr val="A468BE"/>
                          </a:solidFill>
                          <a:latin typeface="Abadi Extra Light" panose="020B0204020104020204" pitchFamily="34" charset="0"/>
                        </a:rPr>
                        <a:t>ENERGIES : Autres énergies</a:t>
                      </a:r>
                      <a:br>
                        <a:rPr lang="fr-FR" sz="1600">
                          <a:solidFill>
                            <a:srgbClr val="A468BE"/>
                          </a:solidFill>
                          <a:latin typeface="Abadi Extra Light" panose="020B0204020104020204" pitchFamily="34" charset="0"/>
                        </a:rPr>
                      </a:br>
                      <a:r>
                        <a:rPr lang="fr-FR" sz="1600">
                          <a:solidFill>
                            <a:srgbClr val="A468BE"/>
                          </a:solidFill>
                          <a:latin typeface="Abadi Extra Light" panose="020B0204020104020204" pitchFamily="34" charset="0"/>
                        </a:rPr>
                        <a:t>liées au bâti</a:t>
                      </a:r>
                    </a:p>
                  </p:txBody>
                </p:sp>
                <p:sp>
                  <p:nvSpPr>
                    <p:cNvPr id="40" name="ZoneTexte 39">
                      <a:extLst>
                        <a:ext uri="{FF2B5EF4-FFF2-40B4-BE49-F238E27FC236}">
                          <a16:creationId xmlns:a16="http://schemas.microsoft.com/office/drawing/2014/main" id="{52AF1254-886C-226D-95B8-8C1B698CA45F}"/>
                        </a:ext>
                      </a:extLst>
                    </p:cNvPr>
                    <p:cNvSpPr txBox="1"/>
                    <p:nvPr/>
                  </p:nvSpPr>
                  <p:spPr>
                    <a:xfrm>
                      <a:off x="8457816" y="2730800"/>
                      <a:ext cx="1452300" cy="461665"/>
                    </a:xfrm>
                    <a:prstGeom prst="rect">
                      <a:avLst/>
                    </a:prstGeom>
                    <a:noFill/>
                  </p:spPr>
                  <p:txBody>
                    <a:bodyPr wrap="none" rtlCol="0">
                      <a:spAutoFit/>
                    </a:bodyPr>
                    <a:lstStyle/>
                    <a:p>
                      <a:r>
                        <a:rPr lang="fr-FR" sz="2400" b="1">
                          <a:solidFill>
                            <a:srgbClr val="69BFB6"/>
                          </a:solidFill>
                          <a:latin typeface="Abadi Extra Light" panose="020B0204020104020204" pitchFamily="34" charset="0"/>
                        </a:rPr>
                        <a:t>USAGES</a:t>
                      </a:r>
                    </a:p>
                  </p:txBody>
                </p:sp>
                <p:sp>
                  <p:nvSpPr>
                    <p:cNvPr id="36" name="ZoneTexte 35">
                      <a:extLst>
                        <a:ext uri="{FF2B5EF4-FFF2-40B4-BE49-F238E27FC236}">
                          <a16:creationId xmlns:a16="http://schemas.microsoft.com/office/drawing/2014/main" id="{9B9CFCEF-3B67-5BE5-B073-29B7C8EAFE97}"/>
                        </a:ext>
                      </a:extLst>
                    </p:cNvPr>
                    <p:cNvSpPr txBox="1"/>
                    <p:nvPr/>
                  </p:nvSpPr>
                  <p:spPr>
                    <a:xfrm>
                      <a:off x="8454129" y="4257711"/>
                      <a:ext cx="2605843" cy="307777"/>
                    </a:xfrm>
                    <a:prstGeom prst="rect">
                      <a:avLst/>
                    </a:prstGeom>
                    <a:noFill/>
                  </p:spPr>
                  <p:txBody>
                    <a:bodyPr wrap="none" rtlCol="0">
                      <a:spAutoFit/>
                    </a:bodyPr>
                    <a:lstStyle/>
                    <a:p>
                      <a:r>
                        <a:rPr lang="fr-FR" sz="1400">
                          <a:solidFill>
                            <a:srgbClr val="6A6CBF"/>
                          </a:solidFill>
                          <a:latin typeface="Abadi Extra Light" panose="020B0204020104020204" pitchFamily="34" charset="0"/>
                        </a:rPr>
                        <a:t>ENERGIES : postes réglementaires</a:t>
                      </a:r>
                    </a:p>
                  </p:txBody>
                </p:sp>
                <p:sp>
                  <p:nvSpPr>
                    <p:cNvPr id="37" name="ZoneTexte 36">
                      <a:extLst>
                        <a:ext uri="{FF2B5EF4-FFF2-40B4-BE49-F238E27FC236}">
                          <a16:creationId xmlns:a16="http://schemas.microsoft.com/office/drawing/2014/main" id="{16DA9D7E-5551-8C91-E752-2E35915C55D5}"/>
                        </a:ext>
                      </a:extLst>
                    </p:cNvPr>
                    <p:cNvSpPr txBox="1"/>
                    <p:nvPr/>
                  </p:nvSpPr>
                  <p:spPr>
                    <a:xfrm>
                      <a:off x="8454710" y="3201139"/>
                      <a:ext cx="3465516" cy="400110"/>
                    </a:xfrm>
                    <a:prstGeom prst="rect">
                      <a:avLst/>
                    </a:prstGeom>
                    <a:noFill/>
                  </p:spPr>
                  <p:txBody>
                    <a:bodyPr wrap="square" rtlCol="0">
                      <a:spAutoFit/>
                    </a:bodyPr>
                    <a:lstStyle/>
                    <a:p>
                      <a:r>
                        <a:rPr lang="fr-FR" sz="2000">
                          <a:solidFill>
                            <a:srgbClr val="BE69A2"/>
                          </a:solidFill>
                          <a:latin typeface="Abadi Extra Light" panose="020B0204020104020204" pitchFamily="34" charset="0"/>
                        </a:rPr>
                        <a:t>ENERGIES : </a:t>
                      </a:r>
                      <a:r>
                        <a:rPr lang="fr-FR" sz="1600">
                          <a:solidFill>
                            <a:srgbClr val="BE69A2"/>
                          </a:solidFill>
                          <a:latin typeface="Abadi Extra Light" panose="020B0204020104020204" pitchFamily="34" charset="0"/>
                        </a:rPr>
                        <a:t>Non liées au bâti</a:t>
                      </a:r>
                      <a:endParaRPr lang="fr-FR" sz="2000">
                        <a:solidFill>
                          <a:srgbClr val="BE69A2"/>
                        </a:solidFill>
                        <a:latin typeface="Abadi Extra Light" panose="020B0204020104020204" pitchFamily="34" charset="0"/>
                      </a:endParaRPr>
                    </a:p>
                  </p:txBody>
                </p:sp>
                <p:sp>
                  <p:nvSpPr>
                    <p:cNvPr id="38" name="ZoneTexte 37">
                      <a:extLst>
                        <a:ext uri="{FF2B5EF4-FFF2-40B4-BE49-F238E27FC236}">
                          <a16:creationId xmlns:a16="http://schemas.microsoft.com/office/drawing/2014/main" id="{59D7F6DA-C18F-461B-C5BD-51083EE63699}"/>
                        </a:ext>
                      </a:extLst>
                    </p:cNvPr>
                    <p:cNvSpPr txBox="1"/>
                    <p:nvPr/>
                  </p:nvSpPr>
                  <p:spPr>
                    <a:xfrm>
                      <a:off x="9773522" y="4635287"/>
                      <a:ext cx="1183339" cy="261610"/>
                    </a:xfrm>
                    <a:prstGeom prst="rect">
                      <a:avLst/>
                    </a:prstGeom>
                    <a:noFill/>
                  </p:spPr>
                  <p:txBody>
                    <a:bodyPr wrap="none" rtlCol="0">
                      <a:spAutoFit/>
                    </a:bodyPr>
                    <a:lstStyle/>
                    <a:p>
                      <a:r>
                        <a:rPr lang="fr-FR" sz="1100">
                          <a:solidFill>
                            <a:srgbClr val="EDBA33"/>
                          </a:solidFill>
                          <a:latin typeface="Abadi Extra Light" panose="020B0204020104020204" pitchFamily="34" charset="0"/>
                        </a:rPr>
                        <a:t>SECOND ŒUVRE</a:t>
                      </a:r>
                    </a:p>
                  </p:txBody>
                </p:sp>
                <p:sp>
                  <p:nvSpPr>
                    <p:cNvPr id="39" name="ZoneTexte 38">
                      <a:extLst>
                        <a:ext uri="{FF2B5EF4-FFF2-40B4-BE49-F238E27FC236}">
                          <a16:creationId xmlns:a16="http://schemas.microsoft.com/office/drawing/2014/main" id="{122849A1-D962-C210-1E0E-8AB14279C066}"/>
                        </a:ext>
                      </a:extLst>
                    </p:cNvPr>
                    <p:cNvSpPr txBox="1"/>
                    <p:nvPr/>
                  </p:nvSpPr>
                  <p:spPr>
                    <a:xfrm>
                      <a:off x="8465283" y="5004107"/>
                      <a:ext cx="952505" cy="246221"/>
                    </a:xfrm>
                    <a:prstGeom prst="rect">
                      <a:avLst/>
                    </a:prstGeom>
                    <a:noFill/>
                  </p:spPr>
                  <p:txBody>
                    <a:bodyPr wrap="none" rtlCol="0">
                      <a:spAutoFit/>
                    </a:bodyPr>
                    <a:lstStyle/>
                    <a:p>
                      <a:r>
                        <a:rPr lang="fr-FR" sz="1000">
                          <a:solidFill>
                            <a:srgbClr val="92D050"/>
                          </a:solidFill>
                          <a:latin typeface="Abadi Extra Light" panose="020B0204020104020204" pitchFamily="34" charset="0"/>
                        </a:rPr>
                        <a:t>ÉQUIPEMENTS</a:t>
                      </a:r>
                    </a:p>
                  </p:txBody>
                </p:sp>
              </p:grpSp>
            </p:grpSp>
            <p:sp>
              <p:nvSpPr>
                <p:cNvPr id="3" name="ZoneTexte 2">
                  <a:extLst>
                    <a:ext uri="{FF2B5EF4-FFF2-40B4-BE49-F238E27FC236}">
                      <a16:creationId xmlns:a16="http://schemas.microsoft.com/office/drawing/2014/main" id="{95000966-2E00-9074-D714-CCA59EAD31BB}"/>
                    </a:ext>
                  </a:extLst>
                </p:cNvPr>
                <p:cNvSpPr txBox="1"/>
                <p:nvPr/>
              </p:nvSpPr>
              <p:spPr>
                <a:xfrm>
                  <a:off x="8976271" y="5727169"/>
                  <a:ext cx="715260" cy="246221"/>
                </a:xfrm>
                <a:prstGeom prst="rect">
                  <a:avLst/>
                </a:prstGeom>
                <a:noFill/>
              </p:spPr>
              <p:txBody>
                <a:bodyPr wrap="none" rtlCol="0">
                  <a:spAutoFit/>
                </a:bodyPr>
                <a:lstStyle/>
                <a:p>
                  <a:r>
                    <a:rPr lang="fr-FR" sz="1000">
                      <a:solidFill>
                        <a:srgbClr val="3E434A"/>
                      </a:solidFill>
                      <a:latin typeface="Abadi Extra Light" panose="020B0204020104020204" pitchFamily="34" charset="0"/>
                    </a:rPr>
                    <a:t>CHANTIER</a:t>
                  </a:r>
                </a:p>
              </p:txBody>
            </p:sp>
          </p:grpSp>
          <p:sp>
            <p:nvSpPr>
              <p:cNvPr id="8" name="Rectangle 7">
                <a:extLst>
                  <a:ext uri="{FF2B5EF4-FFF2-40B4-BE49-F238E27FC236}">
                    <a16:creationId xmlns:a16="http://schemas.microsoft.com/office/drawing/2014/main" id="{BE8132B4-E1B6-8D62-3477-7803E9E0EBA0}"/>
                  </a:ext>
                </a:extLst>
              </p:cNvPr>
              <p:cNvSpPr/>
              <p:nvPr/>
            </p:nvSpPr>
            <p:spPr>
              <a:xfrm>
                <a:off x="1584700" y="3021910"/>
                <a:ext cx="226467" cy="2616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 name="ZoneTexte 1">
              <a:extLst>
                <a:ext uri="{FF2B5EF4-FFF2-40B4-BE49-F238E27FC236}">
                  <a16:creationId xmlns:a16="http://schemas.microsoft.com/office/drawing/2014/main" id="{86A31CCA-F559-1C1A-6BCF-E7591BED6679}"/>
                </a:ext>
              </a:extLst>
            </p:cNvPr>
            <p:cNvSpPr txBox="1"/>
            <p:nvPr/>
          </p:nvSpPr>
          <p:spPr>
            <a:xfrm>
              <a:off x="1584700" y="2638840"/>
              <a:ext cx="3859270" cy="261610"/>
            </a:xfrm>
            <a:prstGeom prst="rect">
              <a:avLst/>
            </a:prstGeom>
            <a:noFill/>
          </p:spPr>
          <p:txBody>
            <a:bodyPr wrap="square" rtlCol="0">
              <a:spAutoFit/>
            </a:bodyPr>
            <a:lstStyle/>
            <a:p>
              <a:r>
                <a:rPr lang="fr-FR" sz="1100" b="1">
                  <a:latin typeface="Abadi Extra Light" panose="020B0204020104020204" pitchFamily="34" charset="0"/>
                </a:rPr>
                <a:t>UNE SENSIBILITE GEOGRAPHIQUE ET PROGRAMMATIQUE FORTE</a:t>
              </a:r>
            </a:p>
          </p:txBody>
        </p:sp>
      </p:grpSp>
    </p:spTree>
    <p:extLst>
      <p:ext uri="{BB962C8B-B14F-4D97-AF65-F5344CB8AC3E}">
        <p14:creationId xmlns:p14="http://schemas.microsoft.com/office/powerpoint/2010/main" val="1133090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2C5546E-1D99-F873-A86E-214D3903A2CD}"/>
              </a:ext>
            </a:extLst>
          </p:cNvPr>
          <p:cNvSpPr>
            <a:spLocks noGrp="1"/>
          </p:cNvSpPr>
          <p:nvPr>
            <p:ph type="title"/>
          </p:nvPr>
        </p:nvSpPr>
        <p:spPr>
          <a:xfrm>
            <a:off x="838200" y="3052978"/>
            <a:ext cx="10515600" cy="463286"/>
          </a:xfrm>
        </p:spPr>
        <p:txBody>
          <a:bodyPr>
            <a:noAutofit/>
          </a:bodyPr>
          <a:lstStyle/>
          <a:p>
            <a:pPr algn="ctr"/>
            <a:r>
              <a:rPr lang="fr-FR" sz="2000"/>
              <a:t>Annexes </a:t>
            </a:r>
            <a:br>
              <a:rPr lang="fr-FR" sz="2000"/>
            </a:br>
            <a:br>
              <a:rPr lang="fr-FR" sz="2000"/>
            </a:br>
            <a:r>
              <a:rPr lang="fr-FR" sz="2000"/>
              <a:t>Questions sur les aspects financiers </a:t>
            </a:r>
          </a:p>
        </p:txBody>
      </p:sp>
    </p:spTree>
    <p:extLst>
      <p:ext uri="{BB962C8B-B14F-4D97-AF65-F5344CB8AC3E}">
        <p14:creationId xmlns:p14="http://schemas.microsoft.com/office/powerpoint/2010/main" val="32860057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1E165-2ACE-310C-0AB9-8CB611682058}"/>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EBAFCF4E-93C4-D679-FF5F-95C119D24CCF}"/>
              </a:ext>
            </a:extLst>
          </p:cNvPr>
          <p:cNvSpPr txBox="1"/>
          <p:nvPr/>
        </p:nvSpPr>
        <p:spPr>
          <a:xfrm>
            <a:off x="1193355" y="478463"/>
            <a:ext cx="6467533" cy="307777"/>
          </a:xfrm>
          <a:prstGeom prst="rect">
            <a:avLst/>
          </a:prstGeom>
          <a:noFill/>
        </p:spPr>
        <p:txBody>
          <a:bodyPr wrap="square">
            <a:spAutoFit/>
          </a:bodyPr>
          <a:lstStyle/>
          <a:p>
            <a:r>
              <a:rPr lang="fr-FR" sz="1400" b="1">
                <a:latin typeface="Abadi Extra Light" panose="020B0204020104020204" pitchFamily="34" charset="0"/>
              </a:rPr>
              <a:t>QUESTIONS SUR LA BASE DE COUT ET MODELE ECONOMIQUE</a:t>
            </a:r>
          </a:p>
        </p:txBody>
      </p:sp>
      <p:sp>
        <p:nvSpPr>
          <p:cNvPr id="4" name="ZoneTexte 3">
            <a:extLst>
              <a:ext uri="{FF2B5EF4-FFF2-40B4-BE49-F238E27FC236}">
                <a16:creationId xmlns:a16="http://schemas.microsoft.com/office/drawing/2014/main" id="{52EE9994-1916-B855-BE99-7E6F721186E7}"/>
              </a:ext>
            </a:extLst>
          </p:cNvPr>
          <p:cNvSpPr txBox="1"/>
          <p:nvPr/>
        </p:nvSpPr>
        <p:spPr>
          <a:xfrm>
            <a:off x="816828" y="1276793"/>
            <a:ext cx="6094140" cy="5016758"/>
          </a:xfrm>
          <a:prstGeom prst="rect">
            <a:avLst/>
          </a:prstGeom>
          <a:noFill/>
        </p:spPr>
        <p:txBody>
          <a:bodyPr wrap="square">
            <a:spAutoFit/>
          </a:bodyPr>
          <a:lstStyle/>
          <a:p>
            <a:pPr>
              <a:buNone/>
            </a:pPr>
            <a:r>
              <a:rPr lang="fr-FR" sz="1600" b="1">
                <a:latin typeface="Abadi Extra Light" panose="020B0204020104020204" pitchFamily="34" charset="0"/>
              </a:rPr>
              <a:t>Management de projet et plafond de 7 %</a:t>
            </a:r>
          </a:p>
          <a:p>
            <a:endParaRPr lang="fr-FR" sz="1600" b="1">
              <a:latin typeface="Abadi Extra Light" panose="020B0204020104020204" pitchFamily="34" charset="0"/>
            </a:endParaRPr>
          </a:p>
          <a:p>
            <a:pPr marL="742950" lvl="1" indent="-285750">
              <a:buFont typeface="Arial" panose="020B0604020202020204" pitchFamily="34" charset="0"/>
              <a:buChar char="•"/>
            </a:pPr>
            <a:r>
              <a:rPr lang="fr-FR" sz="1600">
                <a:latin typeface="Abadi Extra Light" panose="020B0204020104020204" pitchFamily="34" charset="0"/>
              </a:rPr>
              <a:t>Les </a:t>
            </a:r>
            <a:r>
              <a:rPr lang="fr-FR" sz="1600" b="1">
                <a:latin typeface="Abadi Extra Light" panose="020B0204020104020204" pitchFamily="34" charset="0"/>
              </a:rPr>
              <a:t>lots 21 et 41</a:t>
            </a:r>
            <a:r>
              <a:rPr lang="fr-FR" sz="1600">
                <a:latin typeface="Abadi Extra Light" panose="020B0204020104020204" pitchFamily="34" charset="0"/>
              </a:rPr>
              <a:t> assurent des </a:t>
            </a:r>
            <a:r>
              <a:rPr lang="fr-FR" sz="1600" b="1">
                <a:latin typeface="Abadi Extra Light" panose="020B0204020104020204" pitchFamily="34" charset="0"/>
              </a:rPr>
              <a:t>fonctions de coordination</a:t>
            </a:r>
            <a:r>
              <a:rPr lang="fr-FR" sz="1600">
                <a:latin typeface="Abadi Extra Light" panose="020B0204020104020204" pitchFamily="34" charset="0"/>
              </a:rPr>
              <a:t>, mais pas uniquement de </a:t>
            </a:r>
            <a:r>
              <a:rPr lang="fr-FR" sz="1600" b="1">
                <a:latin typeface="Abadi Extra Light" panose="020B0204020104020204" pitchFamily="34" charset="0"/>
              </a:rPr>
              <a:t>management de projet</a:t>
            </a:r>
            <a:r>
              <a:rPr lang="fr-FR" sz="1600">
                <a:latin typeface="Abadi Extra Light" panose="020B0204020104020204" pitchFamily="34" charset="0"/>
              </a:rPr>
              <a:t>.</a:t>
            </a:r>
          </a:p>
          <a:p>
            <a:pPr marL="742950" lvl="1" indent="-285750">
              <a:buFont typeface="Arial" panose="020B0604020202020204" pitchFamily="34" charset="0"/>
              <a:buChar char="•"/>
            </a:pPr>
            <a:r>
              <a:rPr lang="fr-FR" sz="1600">
                <a:latin typeface="Abadi Extra Light" panose="020B0204020104020204" pitchFamily="34" charset="0"/>
              </a:rPr>
              <a:t>Le </a:t>
            </a:r>
            <a:r>
              <a:rPr lang="fr-FR" sz="1600" b="1">
                <a:latin typeface="Abadi Extra Light" panose="020B0204020104020204" pitchFamily="34" charset="0"/>
              </a:rPr>
              <a:t>lot 21</a:t>
            </a:r>
            <a:r>
              <a:rPr lang="fr-FR" sz="1600">
                <a:latin typeface="Abadi Extra Light" panose="020B0204020104020204" pitchFamily="34" charset="0"/>
              </a:rPr>
              <a:t> comprend une </a:t>
            </a:r>
            <a:r>
              <a:rPr lang="fr-FR" sz="1600" b="1">
                <a:latin typeface="Abadi Extra Light" panose="020B0204020104020204" pitchFamily="34" charset="0"/>
              </a:rPr>
              <a:t>coordination technique</a:t>
            </a:r>
            <a:r>
              <a:rPr lang="fr-FR" sz="1600">
                <a:latin typeface="Abadi Extra Light" panose="020B0204020104020204" pitchFamily="34" charset="0"/>
              </a:rPr>
              <a:t> essentielle à la cohérence globale du projet (interfaces, données, modèles).</a:t>
            </a:r>
          </a:p>
          <a:p>
            <a:pPr marL="742950" lvl="1" indent="-285750">
              <a:buFont typeface="Arial" panose="020B0604020202020204" pitchFamily="34" charset="0"/>
              <a:buChar char="•"/>
            </a:pPr>
            <a:r>
              <a:rPr lang="fr-FR" sz="1600">
                <a:latin typeface="Abadi Extra Light" panose="020B0204020104020204" pitchFamily="34" charset="0"/>
              </a:rPr>
              <a:t>Le </a:t>
            </a:r>
            <a:r>
              <a:rPr lang="fr-FR" sz="1600" b="1">
                <a:latin typeface="Abadi Extra Light" panose="020B0204020104020204" pitchFamily="34" charset="0"/>
              </a:rPr>
              <a:t>lot 41</a:t>
            </a:r>
            <a:r>
              <a:rPr lang="fr-FR" sz="1600">
                <a:latin typeface="Abadi Extra Light" panose="020B0204020104020204" pitchFamily="34" charset="0"/>
              </a:rPr>
              <a:t>, plus proche du </a:t>
            </a:r>
            <a:r>
              <a:rPr lang="fr-FR" sz="1600" b="1">
                <a:latin typeface="Abadi Extra Light" panose="020B0204020104020204" pitchFamily="34" charset="0"/>
              </a:rPr>
              <a:t>management de projet</a:t>
            </a:r>
            <a:r>
              <a:rPr lang="fr-FR" sz="1600">
                <a:latin typeface="Abadi Extra Light" panose="020B0204020104020204" pitchFamily="34" charset="0"/>
              </a:rPr>
              <a:t>, représente </a:t>
            </a:r>
            <a:r>
              <a:rPr lang="fr-FR" sz="1600" b="1">
                <a:latin typeface="Abadi Extra Light" panose="020B0204020104020204" pitchFamily="34" charset="0"/>
              </a:rPr>
              <a:t>2,4 %</a:t>
            </a:r>
            <a:r>
              <a:rPr lang="fr-FR" sz="1600">
                <a:latin typeface="Abadi Extra Light" panose="020B0204020104020204" pitchFamily="34" charset="0"/>
              </a:rPr>
              <a:t> du coût total, donc conforme au plafond de 7 %.</a:t>
            </a:r>
          </a:p>
          <a:p>
            <a:pPr marL="742950" lvl="1" indent="-285750">
              <a:buFont typeface="Arial" panose="020B0604020202020204" pitchFamily="34" charset="0"/>
              <a:buChar char="•"/>
            </a:pPr>
            <a:endParaRPr lang="fr-FR" sz="1600">
              <a:latin typeface="Abadi Extra Light" panose="020B0204020104020204" pitchFamily="34" charset="0"/>
            </a:endParaRPr>
          </a:p>
          <a:p>
            <a:r>
              <a:rPr lang="fr-FR" sz="1600" b="1">
                <a:latin typeface="Abadi Extra Light" panose="020B0204020104020204" pitchFamily="34" charset="0"/>
              </a:rPr>
              <a:t>Taux de financement CSTB (EPIC) </a:t>
            </a:r>
          </a:p>
          <a:p>
            <a:endParaRPr lang="fr-FR" sz="1600">
              <a:latin typeface="Abadi Extra Light" panose="020B0204020104020204" pitchFamily="34" charset="0"/>
            </a:endParaRPr>
          </a:p>
          <a:p>
            <a:pPr marL="285750" indent="-285750">
              <a:buFont typeface="Arial" panose="020B0604020202020204" pitchFamily="34" charset="0"/>
              <a:buChar char="•"/>
            </a:pPr>
            <a:r>
              <a:rPr lang="fr-FR" sz="1600">
                <a:latin typeface="Abadi Extra Light" panose="020B0204020104020204" pitchFamily="34" charset="0"/>
              </a:rPr>
              <a:t>Application des taux réduits : 50 % pour les dépenses RI, 40 % pour les DE (et non 50/50). </a:t>
            </a:r>
          </a:p>
          <a:p>
            <a:pPr marL="285750" indent="-285750">
              <a:buFont typeface="Arial" panose="020B0604020202020204" pitchFamily="34" charset="0"/>
              <a:buChar char="•"/>
            </a:pPr>
            <a:endParaRPr lang="fr-FR" sz="1600">
              <a:latin typeface="Abadi Extra Light" panose="020B0204020104020204" pitchFamily="34" charset="0"/>
            </a:endParaRPr>
          </a:p>
          <a:p>
            <a:pPr marL="285750" indent="-285750">
              <a:buFont typeface="Arial" panose="020B0604020202020204" pitchFamily="34" charset="0"/>
              <a:buChar char="•"/>
            </a:pPr>
            <a:r>
              <a:rPr lang="fr-FR" sz="1600">
                <a:latin typeface="Abadi Extra Light" panose="020B0204020104020204" pitchFamily="34" charset="0"/>
              </a:rPr>
              <a:t>Conséquence sur le plan de financement:</a:t>
            </a:r>
          </a:p>
          <a:p>
            <a:pPr marL="742950" lvl="1" indent="-285750">
              <a:buFont typeface="Courier New" panose="02070309020205020404" pitchFamily="49" charset="0"/>
              <a:buChar char="o"/>
            </a:pPr>
            <a:r>
              <a:rPr lang="fr-FR" sz="1600">
                <a:latin typeface="Abadi Extra Light" panose="020B0204020104020204" pitchFamily="34" charset="0"/>
              </a:rPr>
              <a:t>Réduction d’aide estimée à moins de 15 k€ sur l’ensemble du projet.</a:t>
            </a:r>
          </a:p>
          <a:p>
            <a:pPr marL="742950" lvl="1" indent="-285750">
              <a:buFont typeface="Courier New" panose="02070309020205020404" pitchFamily="49" charset="0"/>
              <a:buChar char="o"/>
            </a:pPr>
            <a:r>
              <a:rPr lang="fr-FR" sz="1600">
                <a:latin typeface="Abadi Extra Light" panose="020B0204020104020204" pitchFamily="34" charset="0"/>
              </a:rPr>
              <a:t>Le CSTB reste en capacité de porter le projet, via de l’autofinancement ou un ajustement maîtrisé des ressources sans dénaturer les tâches.</a:t>
            </a:r>
          </a:p>
        </p:txBody>
      </p:sp>
      <p:sp>
        <p:nvSpPr>
          <p:cNvPr id="15" name="ZoneTexte 14">
            <a:extLst>
              <a:ext uri="{FF2B5EF4-FFF2-40B4-BE49-F238E27FC236}">
                <a16:creationId xmlns:a16="http://schemas.microsoft.com/office/drawing/2014/main" id="{106E567E-F544-061B-BD90-97618FDDD409}"/>
              </a:ext>
            </a:extLst>
          </p:cNvPr>
          <p:cNvSpPr txBox="1"/>
          <p:nvPr/>
        </p:nvSpPr>
        <p:spPr>
          <a:xfrm>
            <a:off x="7373744" y="1276793"/>
            <a:ext cx="4558061" cy="2062103"/>
          </a:xfrm>
          <a:prstGeom prst="rect">
            <a:avLst/>
          </a:prstGeom>
          <a:noFill/>
        </p:spPr>
        <p:txBody>
          <a:bodyPr wrap="square">
            <a:spAutoFit/>
          </a:bodyPr>
          <a:lstStyle/>
          <a:p>
            <a:pPr>
              <a:buNone/>
            </a:pPr>
            <a:r>
              <a:rPr lang="fr-FR" sz="1600" b="1">
                <a:latin typeface="Abadi Extra Light" panose="020B0204020104020204" pitchFamily="34" charset="0"/>
              </a:rPr>
              <a:t>Seuil de succès commercial – Projet AIA/CSTB</a:t>
            </a:r>
          </a:p>
          <a:p>
            <a:pPr>
              <a:buNone/>
            </a:pPr>
            <a:endParaRPr lang="fr-FR" sz="1600" b="1">
              <a:latin typeface="Abadi Extra Light" panose="020B0204020104020204" pitchFamily="34" charset="0"/>
            </a:endParaRPr>
          </a:p>
          <a:p>
            <a:pPr marL="285750" indent="-285750">
              <a:buFont typeface="Arial" panose="020B0604020202020204" pitchFamily="34" charset="0"/>
              <a:buChar char="•"/>
            </a:pPr>
            <a:r>
              <a:rPr lang="fr-FR" sz="1600" b="1">
                <a:latin typeface="Abadi Extra Light" panose="020B0204020104020204" pitchFamily="34" charset="0"/>
              </a:rPr>
              <a:t>Objectif cumulé de CA sur 8 ans</a:t>
            </a:r>
            <a:r>
              <a:rPr lang="fr-FR" sz="1600">
                <a:latin typeface="Abadi Extra Light" panose="020B0204020104020204" pitchFamily="34" charset="0"/>
              </a:rPr>
              <a:t> :</a:t>
            </a:r>
          </a:p>
          <a:p>
            <a:pPr marL="685800" lvl="1" indent="-228600">
              <a:buFont typeface="Arial" panose="020B0604020202020204" pitchFamily="34" charset="0"/>
              <a:buChar char="•"/>
            </a:pPr>
            <a:r>
              <a:rPr lang="fr-FR" sz="1600" b="1">
                <a:latin typeface="Abadi Extra Light" panose="020B0204020104020204" pitchFamily="34" charset="0"/>
              </a:rPr>
              <a:t>AIA</a:t>
            </a:r>
            <a:r>
              <a:rPr lang="fr-FR" sz="1600">
                <a:latin typeface="Abadi Extra Light" panose="020B0204020104020204" pitchFamily="34" charset="0"/>
              </a:rPr>
              <a:t> : </a:t>
            </a:r>
            <a:r>
              <a:rPr lang="fr-FR" sz="1600" b="1">
                <a:latin typeface="Abadi Extra Light" panose="020B0204020104020204" pitchFamily="34" charset="0"/>
              </a:rPr>
              <a:t>3 144 k€ </a:t>
            </a:r>
            <a:r>
              <a:rPr lang="fr-FR" sz="1600">
                <a:latin typeface="Abadi Extra Light" panose="020B0204020104020204" pitchFamily="34" charset="0"/>
              </a:rPr>
              <a:t>400 k€ de chiffre d’affaires annuel d’ici 2028, correspondant au scénario médian de déploiement (« conception + stratégie parcs + MOE »).</a:t>
            </a:r>
          </a:p>
          <a:p>
            <a:pPr marL="685800" lvl="1" indent="-228600">
              <a:buFont typeface="Arial" panose="020B0604020202020204" pitchFamily="34" charset="0"/>
              <a:buChar char="•"/>
            </a:pPr>
            <a:r>
              <a:rPr lang="fr-FR" sz="1600" b="1">
                <a:latin typeface="Abadi Extra Light" panose="020B0204020104020204" pitchFamily="34" charset="0"/>
              </a:rPr>
              <a:t>CSTB</a:t>
            </a:r>
            <a:r>
              <a:rPr lang="fr-FR" sz="1600">
                <a:latin typeface="Abadi Extra Light" panose="020B0204020104020204" pitchFamily="34" charset="0"/>
              </a:rPr>
              <a:t> : </a:t>
            </a:r>
            <a:r>
              <a:rPr lang="fr-FR" sz="1600" b="1">
                <a:latin typeface="Abadi Extra Light" panose="020B0204020104020204" pitchFamily="34" charset="0"/>
              </a:rPr>
              <a:t>1 920 k€</a:t>
            </a:r>
            <a:r>
              <a:rPr lang="fr-FR" sz="1600">
                <a:latin typeface="Abadi Extra Light" panose="020B0204020104020204" pitchFamily="34" charset="0"/>
              </a:rPr>
              <a:t> (cf. annexe 6)</a:t>
            </a:r>
          </a:p>
        </p:txBody>
      </p:sp>
      <p:sp>
        <p:nvSpPr>
          <p:cNvPr id="17" name="ZoneTexte 16">
            <a:extLst>
              <a:ext uri="{FF2B5EF4-FFF2-40B4-BE49-F238E27FC236}">
                <a16:creationId xmlns:a16="http://schemas.microsoft.com/office/drawing/2014/main" id="{9A730B9E-428F-0257-B2E3-B32C5B4EE870}"/>
              </a:ext>
            </a:extLst>
          </p:cNvPr>
          <p:cNvSpPr txBox="1"/>
          <p:nvPr/>
        </p:nvSpPr>
        <p:spPr>
          <a:xfrm>
            <a:off x="7571677" y="3686373"/>
            <a:ext cx="4449337" cy="2308324"/>
          </a:xfrm>
          <a:prstGeom prst="rect">
            <a:avLst/>
          </a:prstGeom>
          <a:noFill/>
        </p:spPr>
        <p:txBody>
          <a:bodyPr wrap="square">
            <a:spAutoFit/>
          </a:bodyPr>
          <a:lstStyle/>
          <a:p>
            <a:pPr>
              <a:buNone/>
            </a:pPr>
            <a:r>
              <a:rPr lang="fr-FR" sz="1600" b="1">
                <a:latin typeface="Abadi Extra Light" panose="020B0204020104020204" pitchFamily="34" charset="0"/>
              </a:rPr>
              <a:t>Financement – AIA (question 38)</a:t>
            </a:r>
          </a:p>
          <a:p>
            <a:pPr>
              <a:buNone/>
            </a:pPr>
            <a:endParaRPr lang="fr-FR" sz="1600" b="1">
              <a:latin typeface="Abadi Extra Light" panose="020B0204020104020204" pitchFamily="34" charset="0"/>
            </a:endParaRPr>
          </a:p>
          <a:p>
            <a:pPr>
              <a:buFont typeface="Arial" panose="020B0604020202020204" pitchFamily="34" charset="0"/>
              <a:buChar char="•"/>
            </a:pPr>
            <a:r>
              <a:rPr lang="fr-FR" sz="1600">
                <a:latin typeface="Abadi Extra Light" panose="020B0204020104020204" pitchFamily="34" charset="0"/>
              </a:rPr>
              <a:t> Avance remboursable estimée &lt; </a:t>
            </a:r>
            <a:r>
              <a:rPr lang="fr-FR" sz="1600" b="1">
                <a:latin typeface="Abadi Extra Light" panose="020B0204020104020204" pitchFamily="34" charset="0"/>
              </a:rPr>
              <a:t>150 k€</a:t>
            </a:r>
            <a:r>
              <a:rPr lang="fr-FR" sz="1600">
                <a:latin typeface="Abadi Extra Light" panose="020B0204020104020204" pitchFamily="34" charset="0"/>
              </a:rPr>
              <a:t> (3,71 %).</a:t>
            </a:r>
          </a:p>
          <a:p>
            <a:pPr>
              <a:buFont typeface="Arial" panose="020B0604020202020204" pitchFamily="34" charset="0"/>
              <a:buChar char="•"/>
            </a:pPr>
            <a:r>
              <a:rPr lang="fr-FR" sz="1600">
                <a:latin typeface="Abadi Extra Light" panose="020B0204020104020204" pitchFamily="34" charset="0"/>
              </a:rPr>
              <a:t> Deux options proposées :</a:t>
            </a:r>
          </a:p>
          <a:p>
            <a:pPr marL="742950" lvl="1" indent="-285750">
              <a:buFont typeface="Arial" panose="020B0604020202020204" pitchFamily="34" charset="0"/>
              <a:buChar char="•"/>
            </a:pPr>
            <a:r>
              <a:rPr lang="fr-FR" sz="1600" b="1">
                <a:latin typeface="Abadi Extra Light" panose="020B0204020104020204" pitchFamily="34" charset="0"/>
              </a:rPr>
              <a:t>A</a:t>
            </a:r>
            <a:r>
              <a:rPr lang="fr-FR" sz="1600">
                <a:latin typeface="Abadi Extra Light" panose="020B0204020104020204" pitchFamily="34" charset="0"/>
              </a:rPr>
              <a:t> : 100 % subvention → aide plus faible.</a:t>
            </a:r>
          </a:p>
          <a:p>
            <a:pPr marL="742950" lvl="1" indent="-285750">
              <a:buFont typeface="Arial" panose="020B0604020202020204" pitchFamily="34" charset="0"/>
              <a:buChar char="•"/>
            </a:pPr>
            <a:r>
              <a:rPr lang="fr-FR" sz="1600" b="1">
                <a:latin typeface="Abadi Extra Light" panose="020B0204020104020204" pitchFamily="34" charset="0"/>
              </a:rPr>
              <a:t>B</a:t>
            </a:r>
            <a:r>
              <a:rPr lang="fr-FR" sz="1600">
                <a:latin typeface="Abadi Extra Light" panose="020B0204020104020204" pitchFamily="34" charset="0"/>
              </a:rPr>
              <a:t> : Avance remboursable remboursée en fin de phase d’investissement → </a:t>
            </a:r>
            <a:r>
              <a:rPr lang="fr-FR" sz="1600" b="1">
                <a:latin typeface="Abadi Extra Light" panose="020B0204020104020204" pitchFamily="34" charset="0"/>
              </a:rPr>
              <a:t>aide plus élevée</a:t>
            </a:r>
            <a:r>
              <a:rPr lang="fr-FR" sz="1600">
                <a:latin typeface="Abadi Extra Light" panose="020B0204020104020204" pitchFamily="34" charset="0"/>
              </a:rPr>
              <a:t>.</a:t>
            </a:r>
          </a:p>
          <a:p>
            <a:r>
              <a:rPr lang="fr-FR" sz="1600">
                <a:latin typeface="Abadi Extra Light" panose="020B0204020104020204" pitchFamily="34" charset="0"/>
              </a:rPr>
              <a:t> </a:t>
            </a:r>
            <a:r>
              <a:rPr lang="fr-FR" sz="1600" b="1">
                <a:latin typeface="Abadi Extra Light" panose="020B0204020104020204" pitchFamily="34" charset="0"/>
              </a:rPr>
              <a:t>AIA privilégie l’option B</a:t>
            </a:r>
            <a:r>
              <a:rPr lang="fr-FR" sz="1600">
                <a:latin typeface="Abadi Extra Light" panose="020B0204020104020204" pitchFamily="34" charset="0"/>
              </a:rPr>
              <a:t> pour un taux d’aide optimal.</a:t>
            </a:r>
          </a:p>
        </p:txBody>
      </p:sp>
    </p:spTree>
    <p:extLst>
      <p:ext uri="{BB962C8B-B14F-4D97-AF65-F5344CB8AC3E}">
        <p14:creationId xmlns:p14="http://schemas.microsoft.com/office/powerpoint/2010/main" val="23524211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au 1">
            <a:extLst>
              <a:ext uri="{FF2B5EF4-FFF2-40B4-BE49-F238E27FC236}">
                <a16:creationId xmlns:a16="http://schemas.microsoft.com/office/drawing/2014/main" id="{31BED368-6AFE-959A-1CBF-8A5B85131494}"/>
              </a:ext>
            </a:extLst>
          </p:cNvPr>
          <p:cNvGraphicFramePr>
            <a:graphicFrameLocks noGrp="1"/>
          </p:cNvGraphicFramePr>
          <p:nvPr>
            <p:extLst>
              <p:ext uri="{D42A27DB-BD31-4B8C-83A1-F6EECF244321}">
                <p14:modId xmlns:p14="http://schemas.microsoft.com/office/powerpoint/2010/main" val="869262446"/>
              </p:ext>
            </p:extLst>
          </p:nvPr>
        </p:nvGraphicFramePr>
        <p:xfrm>
          <a:off x="254902" y="846505"/>
          <a:ext cx="11682196" cy="5969188"/>
        </p:xfrm>
        <a:graphic>
          <a:graphicData uri="http://schemas.openxmlformats.org/drawingml/2006/table">
            <a:tbl>
              <a:tblPr firstRow="1" bandRow="1">
                <a:tableStyleId>{B301B821-A1FF-4177-AEE7-76D212191A09}</a:tableStyleId>
              </a:tblPr>
              <a:tblGrid>
                <a:gridCol w="11051314">
                  <a:extLst>
                    <a:ext uri="{9D8B030D-6E8A-4147-A177-3AD203B41FA5}">
                      <a16:colId xmlns:a16="http://schemas.microsoft.com/office/drawing/2014/main" val="2303550606"/>
                    </a:ext>
                  </a:extLst>
                </a:gridCol>
                <a:gridCol w="630882">
                  <a:extLst>
                    <a:ext uri="{9D8B030D-6E8A-4147-A177-3AD203B41FA5}">
                      <a16:colId xmlns:a16="http://schemas.microsoft.com/office/drawing/2014/main" val="615609938"/>
                    </a:ext>
                  </a:extLst>
                </a:gridCol>
              </a:tblGrid>
              <a:tr h="213231">
                <a:tc>
                  <a:txBody>
                    <a:bodyPr/>
                    <a:lstStyle/>
                    <a:p>
                      <a:pPr algn="ctr"/>
                      <a:r>
                        <a:rPr lang="fr-FR" sz="1200">
                          <a:latin typeface="Abadi Extra Light" panose="020B0204020104020204" pitchFamily="34" charset="0"/>
                        </a:rPr>
                        <a:t>Question</a:t>
                      </a:r>
                    </a:p>
                  </a:txBody>
                  <a:tcPr/>
                </a:tc>
                <a:tc>
                  <a:txBody>
                    <a:bodyPr/>
                    <a:lstStyle/>
                    <a:p>
                      <a:pPr algn="ctr"/>
                      <a:r>
                        <a:rPr lang="fr-FR" sz="1200">
                          <a:latin typeface="Abadi Extra Light" panose="020B0204020104020204" pitchFamily="34" charset="0"/>
                        </a:rPr>
                        <a:t>Slide</a:t>
                      </a:r>
                    </a:p>
                  </a:txBody>
                  <a:tcPr/>
                </a:tc>
                <a:extLst>
                  <a:ext uri="{0D108BD9-81ED-4DB2-BD59-A6C34878D82A}">
                    <a16:rowId xmlns:a16="http://schemas.microsoft.com/office/drawing/2014/main" val="1584384076"/>
                  </a:ext>
                </a:extLst>
              </a:tr>
              <a:tr h="202250">
                <a:tc>
                  <a:txBody>
                    <a:bodyPr/>
                    <a:lstStyle/>
                    <a:p>
                      <a:r>
                        <a:rPr lang="fr-FR" sz="1100">
                          <a:latin typeface="Abadi Extra Light" panose="020B0204020104020204" pitchFamily="34" charset="0"/>
                        </a:rPr>
                        <a:t>Quelles études sont prévues pour compléter la littérature existante sur l’empreinte eau ?</a:t>
                      </a:r>
                    </a:p>
                  </a:txBody>
                  <a:tcPr/>
                </a:tc>
                <a:tc>
                  <a:txBody>
                    <a:bodyPr/>
                    <a:lstStyle/>
                    <a:p>
                      <a:pPr algn="ctr"/>
                      <a:r>
                        <a:rPr lang="fr-FR" sz="1100">
                          <a:latin typeface="Abadi Extra Light" panose="020B0204020104020204" pitchFamily="34" charset="0"/>
                        </a:rPr>
                        <a:t>7</a:t>
                      </a:r>
                    </a:p>
                  </a:txBody>
                  <a:tcPr/>
                </a:tc>
                <a:extLst>
                  <a:ext uri="{0D108BD9-81ED-4DB2-BD59-A6C34878D82A}">
                    <a16:rowId xmlns:a16="http://schemas.microsoft.com/office/drawing/2014/main" val="3413508622"/>
                  </a:ext>
                </a:extLst>
              </a:tr>
              <a:tr h="331692">
                <a:tc>
                  <a:txBody>
                    <a:bodyPr/>
                    <a:lstStyle/>
                    <a:p>
                      <a:r>
                        <a:rPr lang="fr-FR" sz="1100">
                          <a:latin typeface="Abadi Extra Light" panose="020B0204020104020204" pitchFamily="34" charset="0"/>
                        </a:rPr>
                        <a:t>Quelle est la méthodologie pour fiabiliser les données FDES existantes ? Comment la localisation et la temporalité seront ils enregistrés, en même temps que le ratio de bilan en eau par unité fonctionnelle de produit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1498831279"/>
                  </a:ext>
                </a:extLst>
              </a:tr>
              <a:tr h="209110">
                <a:tc>
                  <a:txBody>
                    <a:bodyPr/>
                    <a:lstStyle/>
                    <a:p>
                      <a:r>
                        <a:rPr lang="fr-FR" sz="1100">
                          <a:latin typeface="Abadi Extra Light" panose="020B0204020104020204" pitchFamily="34" charset="0"/>
                        </a:rPr>
                        <a:t> Combien de temps est nécessaire pour que les données collectées au cours des futures études de cas alimentent l’outil de manière fiable ?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2573633197"/>
                  </a:ext>
                </a:extLst>
              </a:tr>
              <a:tr h="201385">
                <a:tc>
                  <a:txBody>
                    <a:bodyPr/>
                    <a:lstStyle/>
                    <a:p>
                      <a:r>
                        <a:rPr lang="fr-FR" sz="1100">
                          <a:latin typeface="Abadi Extra Light" panose="020B0204020104020204" pitchFamily="34" charset="0"/>
                        </a:rPr>
                        <a:t>Comment la maintenance des données est-elle envisagée ? Et quelle gouvernance ?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4184299675"/>
                  </a:ext>
                </a:extLst>
              </a:tr>
              <a:tr h="201385">
                <a:tc>
                  <a:txBody>
                    <a:bodyPr/>
                    <a:lstStyle/>
                    <a:p>
                      <a:r>
                        <a:rPr lang="fr-FR" sz="1100">
                          <a:latin typeface="Abadi Extra Light" panose="020B0204020104020204" pitchFamily="34" charset="0"/>
                        </a:rPr>
                        <a:t>Quelles évolutions aux fiches FDES sont proposées, et comment pourraient-elles être déployées ?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1575983182"/>
                  </a:ext>
                </a:extLst>
              </a:tr>
              <a:tr h="201385">
                <a:tc>
                  <a:txBody>
                    <a:bodyPr/>
                    <a:lstStyle/>
                    <a:p>
                      <a:r>
                        <a:rPr lang="fr-FR" sz="1100">
                          <a:latin typeface="Abadi Extra Light" panose="020B0204020104020204" pitchFamily="34" charset="0"/>
                        </a:rPr>
                        <a:t>Risque technique : Sous combien de temps et quel coût pour produire les données ?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1786099622"/>
                  </a:ext>
                </a:extLst>
              </a:tr>
              <a:tr h="331692">
                <a:tc>
                  <a:txBody>
                    <a:bodyPr/>
                    <a:lstStyle/>
                    <a:p>
                      <a:r>
                        <a:rPr lang="fr-FR" sz="1100">
                          <a:latin typeface="Abadi Extra Light" panose="020B0204020104020204" pitchFamily="34" charset="0"/>
                        </a:rPr>
                        <a:t>Risque non mentionné : obsolescence des solutions proposées : Qui est garant de la maintenance logicielle, et de la maintenance des données/ solutions ? Y a-t-il une revue par tierce partie des solutions pour valider les comparaisons et mettre en avant les solutions plus sobres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514997360"/>
                  </a:ext>
                </a:extLst>
              </a:tr>
              <a:tr h="207566">
                <a:tc>
                  <a:txBody>
                    <a:bodyPr/>
                    <a:lstStyle/>
                    <a:p>
                      <a:r>
                        <a:rPr lang="fr-FR" sz="1100">
                          <a:latin typeface="Abadi Extra Light" panose="020B0204020104020204" pitchFamily="34" charset="0"/>
                        </a:rPr>
                        <a:t>Les efforts de maintenance semblent importants pour éviter les risques d’obsolescence du logiciel. Pouvez-vous nous présenter la stratégie envisagée quant à la maintenance de l’outil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2138099587"/>
                  </a:ext>
                </a:extLst>
              </a:tr>
              <a:tr h="331692">
                <a:tc>
                  <a:txBody>
                    <a:bodyPr/>
                    <a:lstStyle/>
                    <a:p>
                      <a:r>
                        <a:rPr lang="fr-FR" sz="1100">
                          <a:latin typeface="Abadi Extra Light" panose="020B0204020104020204" pitchFamily="34" charset="0"/>
                        </a:rPr>
                        <a:t>De manière générale, pouvez-vous réexpliquer la gouvernance de votre projet (équipe pluridisciplinaire et l’écosystème de partenaires techniques envisagés </a:t>
                      </a:r>
                    </a:p>
                    <a:p>
                      <a:r>
                        <a:rPr lang="fr-FR" sz="1100">
                          <a:latin typeface="Abadi Extra Light" panose="020B0204020104020204" pitchFamily="34" charset="0"/>
                        </a:rPr>
                        <a:t>pour ce projet avec localisation) ?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4142485777"/>
                  </a:ext>
                </a:extLst>
              </a:tr>
              <a:tr h="201385">
                <a:tc>
                  <a:txBody>
                    <a:bodyPr/>
                    <a:lstStyle/>
                    <a:p>
                      <a:r>
                        <a:rPr lang="fr-FR" sz="1100">
                          <a:latin typeface="Abadi Extra Light" panose="020B0204020104020204" pitchFamily="34" charset="0"/>
                        </a:rPr>
                        <a:t>Quelles propositions ferez-vous, s’il s’avère que des données supplémentaires seraient à collecter ? Identifiez-vous un jalon go/ no go après cette tâche ?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3217610678"/>
                  </a:ext>
                </a:extLst>
              </a:tr>
              <a:tr h="331692">
                <a:tc>
                  <a:txBody>
                    <a:bodyPr/>
                    <a:lstStyle/>
                    <a:p>
                      <a:r>
                        <a:rPr lang="fr-FR" sz="1100">
                          <a:latin typeface="Abadi Extra Light" panose="020B0204020104020204" pitchFamily="34" charset="0"/>
                        </a:rPr>
                        <a:t>L’outil sera-t-il développé et/ou testé uniquement sur la base des 2 cas d’étude (a priori Nantes et Grenoble) ? Ou prendra-t-il en compte un plus large panel de données et de projets réels ?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227421619"/>
                  </a:ext>
                </a:extLst>
              </a:tr>
              <a:tr h="331692">
                <a:tc>
                  <a:txBody>
                    <a:bodyPr/>
                    <a:lstStyle/>
                    <a:p>
                      <a:r>
                        <a:rPr lang="fr-FR" sz="1100">
                          <a:latin typeface="Abadi Extra Light" panose="020B0204020104020204" pitchFamily="34" charset="0"/>
                        </a:rPr>
                        <a:t>Quels leviers sont disponibles pour impliquer les différentes parties prenantes à partager leurs données (producteurs de matériaux, également entreprises de construction, d’exploitation, … et quels acteurs mobiliser pour la fin de vie ?) ?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2568248037"/>
                  </a:ext>
                </a:extLst>
              </a:tr>
              <a:tr h="201385">
                <a:tc>
                  <a:txBody>
                    <a:bodyPr/>
                    <a:lstStyle/>
                    <a:p>
                      <a:r>
                        <a:rPr lang="fr-FR" sz="1100">
                          <a:latin typeface="Abadi Extra Light" panose="020B0204020104020204" pitchFamily="34" charset="0"/>
                        </a:rPr>
                        <a:t>Quelles fonctionnalités supplémentaires sont prévues pour la version Genius ?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3802978322"/>
                  </a:ext>
                </a:extLst>
              </a:tr>
              <a:tr h="209110">
                <a:tc>
                  <a:txBody>
                    <a:bodyPr/>
                    <a:lstStyle/>
                    <a:p>
                      <a:pPr marL="0" marR="0" lvl="0" indent="0" algn="l" defTabSz="1266984" rtl="0" eaLnBrk="1" fontAlgn="auto" latinLnBrk="0" hangingPunct="1">
                        <a:lnSpc>
                          <a:spcPct val="100000"/>
                        </a:lnSpc>
                        <a:spcBef>
                          <a:spcPts val="0"/>
                        </a:spcBef>
                        <a:spcAft>
                          <a:spcPts val="0"/>
                        </a:spcAft>
                        <a:buClrTx/>
                        <a:buSzTx/>
                        <a:buFontTx/>
                        <a:buNone/>
                        <a:tabLst/>
                        <a:defRPr/>
                      </a:pPr>
                      <a:r>
                        <a:rPr lang="fr-FR" sz="1100">
                          <a:latin typeface="Abadi Extra Light" panose="020B0204020104020204" pitchFamily="34" charset="0"/>
                        </a:rPr>
                        <a:t>Avez-vous prévu un plan de gestion des données et une mise en open source de toutes les données de mesure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3900131449"/>
                  </a:ext>
                </a:extLst>
              </a:tr>
              <a:tr h="209110">
                <a:tc>
                  <a:txBody>
                    <a:bodyPr/>
                    <a:lstStyle/>
                    <a:p>
                      <a:r>
                        <a:rPr lang="fr-FR" sz="1100">
                          <a:latin typeface="Abadi Extra Light" panose="020B0204020104020204" pitchFamily="34" charset="0"/>
                        </a:rPr>
                        <a:t>Empreinte projet à prévoir plus tôt</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4246421024"/>
                  </a:ext>
                </a:extLst>
              </a:tr>
              <a:tr h="239498">
                <a:tc>
                  <a:txBody>
                    <a:bodyPr/>
                    <a:lstStyle/>
                    <a:p>
                      <a:r>
                        <a:rPr lang="fr-FR" sz="1100">
                          <a:latin typeface="Abadi Extra Light" panose="020B0204020104020204" pitchFamily="34" charset="0"/>
                        </a:rPr>
                        <a:t>Pouvez-vous expliquer l’hypothèse de 20% de réduction des prélèvements d’eau potable pour les bureaux et l’hypothèse de 10% pour les logements/enseignement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3853497603"/>
                  </a:ext>
                </a:extLst>
              </a:tr>
              <a:tr h="248881">
                <a:tc>
                  <a:txBody>
                    <a:bodyPr/>
                    <a:lstStyle/>
                    <a:p>
                      <a:r>
                        <a:rPr lang="fr-FR" sz="1100">
                          <a:latin typeface="Abadi Extra Light" panose="020B0204020104020204" pitchFamily="34" charset="0"/>
                        </a:rPr>
                        <a:t>Comment envisagez-vous l'adoption du service par les clients potentiels en l'absence de règlementation contraignante sur le sujet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2073860676"/>
                  </a:ext>
                </a:extLst>
              </a:tr>
              <a:tr h="0">
                <a:tc>
                  <a:txBody>
                    <a:bodyPr/>
                    <a:lstStyle/>
                    <a:p>
                      <a:pPr marL="0" marR="0" lvl="0" indent="0" algn="l" defTabSz="1266984" rtl="0" eaLnBrk="1" fontAlgn="auto" latinLnBrk="0" hangingPunct="1">
                        <a:lnSpc>
                          <a:spcPct val="100000"/>
                        </a:lnSpc>
                        <a:spcBef>
                          <a:spcPts val="0"/>
                        </a:spcBef>
                        <a:spcAft>
                          <a:spcPts val="0"/>
                        </a:spcAft>
                        <a:buClrTx/>
                        <a:buSzTx/>
                        <a:buFontTx/>
                        <a:buNone/>
                        <a:tabLst/>
                        <a:defRPr/>
                      </a:pPr>
                      <a:r>
                        <a:rPr lang="fr-FR" sz="1100">
                          <a:latin typeface="Abadi Extra Light" panose="020B0204020104020204" pitchFamily="34" charset="0"/>
                        </a:rPr>
                        <a:t>Quelle est la stratégie de commercialisation de la solution payante ? Quelle est la stratégie de dissémination et de communication autour de l’outil Aqua’Print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1183017040"/>
                  </a:ext>
                </a:extLst>
              </a:tr>
              <a:tr h="288256">
                <a:tc>
                  <a:txBody>
                    <a:bodyPr/>
                    <a:lstStyle/>
                    <a:p>
                      <a:r>
                        <a:rPr lang="fr-FR" sz="1100">
                          <a:latin typeface="Abadi Extra Light" panose="020B0204020104020204" pitchFamily="34" charset="0"/>
                        </a:rPr>
                        <a:t>Avez-vous déjà commencé à échanger avec de potentiels clients ? </a:t>
                      </a:r>
                    </a:p>
                  </a:txBody>
                  <a:tcPr/>
                </a:tc>
                <a:tc>
                  <a:txBody>
                    <a:bodyPr/>
                    <a:lstStyle/>
                    <a:p>
                      <a:pPr algn="ctr"/>
                      <a:endParaRPr lang="fr-FR" sz="1100">
                        <a:latin typeface="Abadi Extra Light" panose="020B0204020104020204" pitchFamily="34" charset="0"/>
                      </a:endParaRPr>
                    </a:p>
                  </a:txBody>
                  <a:tcPr/>
                </a:tc>
                <a:extLst>
                  <a:ext uri="{0D108BD9-81ED-4DB2-BD59-A6C34878D82A}">
                    <a16:rowId xmlns:a16="http://schemas.microsoft.com/office/drawing/2014/main" val="4043632972"/>
                  </a:ext>
                </a:extLst>
              </a:tr>
            </a:tbl>
          </a:graphicData>
        </a:graphic>
      </p:graphicFrame>
      <p:sp>
        <p:nvSpPr>
          <p:cNvPr id="6" name="Titre 3">
            <a:extLst>
              <a:ext uri="{FF2B5EF4-FFF2-40B4-BE49-F238E27FC236}">
                <a16:creationId xmlns:a16="http://schemas.microsoft.com/office/drawing/2014/main" id="{F65898DB-F0FC-5E6F-9C4B-C0D2F7502C76}"/>
              </a:ext>
            </a:extLst>
          </p:cNvPr>
          <p:cNvSpPr txBox="1">
            <a:spLocks/>
          </p:cNvSpPr>
          <p:nvPr/>
        </p:nvSpPr>
        <p:spPr>
          <a:xfrm>
            <a:off x="995139" y="387542"/>
            <a:ext cx="10515600" cy="463286"/>
          </a:xfrm>
          <a:prstGeom prst="rect">
            <a:avLst/>
          </a:prstGeom>
        </p:spPr>
        <p:txBody>
          <a:bodyPr vert="horz" lIns="91440" tIns="45720" rIns="91440" bIns="45720" rtlCol="0" anchor="ctr">
            <a:normAutofit/>
          </a:bodyPr>
          <a:lstStyle>
            <a:lvl1pPr algn="l" defTabSz="1266984" rtl="0" eaLnBrk="1" latinLnBrk="0" hangingPunct="1">
              <a:lnSpc>
                <a:spcPct val="90000"/>
              </a:lnSpc>
              <a:spcBef>
                <a:spcPct val="0"/>
              </a:spcBef>
              <a:buNone/>
              <a:defRPr lang="fr-FR" sz="1800" kern="1200" dirty="0">
                <a:solidFill>
                  <a:schemeClr val="tx1"/>
                </a:solidFill>
                <a:latin typeface="Abadi Extra Light" panose="020B0204020104020204" pitchFamily="34" charset="0"/>
                <a:ea typeface="+mj-ea"/>
                <a:cs typeface="+mj-cs"/>
              </a:defRPr>
            </a:lvl1pPr>
          </a:lstStyle>
          <a:p>
            <a:r>
              <a:rPr lang="fr-FR"/>
              <a:t>Listes de questions illustrées</a:t>
            </a:r>
          </a:p>
        </p:txBody>
      </p:sp>
    </p:spTree>
    <p:extLst>
      <p:ext uri="{BB962C8B-B14F-4D97-AF65-F5344CB8AC3E}">
        <p14:creationId xmlns:p14="http://schemas.microsoft.com/office/powerpoint/2010/main" val="42228373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7DC8C62-3404-BEEF-68B2-6D5F1D120905}"/>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FC5EFCC-9E21-D317-CFF7-3F8F669D4AAA}"/>
              </a:ext>
            </a:extLst>
          </p:cNvPr>
          <p:cNvSpPr>
            <a:spLocks noGrp="1"/>
          </p:cNvSpPr>
          <p:nvPr>
            <p:ph type="title"/>
          </p:nvPr>
        </p:nvSpPr>
        <p:spPr>
          <a:xfrm>
            <a:off x="995139" y="387542"/>
            <a:ext cx="10515600" cy="463286"/>
          </a:xfrm>
        </p:spPr>
        <p:txBody>
          <a:bodyPr/>
          <a:lstStyle/>
          <a:p>
            <a:r>
              <a:rPr lang="fr-FR"/>
              <a:t>Listes de questions non-illustrées</a:t>
            </a:r>
          </a:p>
        </p:txBody>
      </p:sp>
      <p:graphicFrame>
        <p:nvGraphicFramePr>
          <p:cNvPr id="2" name="Tableau 1">
            <a:extLst>
              <a:ext uri="{FF2B5EF4-FFF2-40B4-BE49-F238E27FC236}">
                <a16:creationId xmlns:a16="http://schemas.microsoft.com/office/drawing/2014/main" id="{A71F8E49-268E-AA9B-3407-DEDCFD350D1E}"/>
              </a:ext>
            </a:extLst>
          </p:cNvPr>
          <p:cNvGraphicFramePr>
            <a:graphicFrameLocks noGrp="1"/>
          </p:cNvGraphicFramePr>
          <p:nvPr>
            <p:extLst>
              <p:ext uri="{D42A27DB-BD31-4B8C-83A1-F6EECF244321}">
                <p14:modId xmlns:p14="http://schemas.microsoft.com/office/powerpoint/2010/main" val="3759151337"/>
              </p:ext>
            </p:extLst>
          </p:nvPr>
        </p:nvGraphicFramePr>
        <p:xfrm>
          <a:off x="283204" y="1055147"/>
          <a:ext cx="11625591" cy="5286890"/>
        </p:xfrm>
        <a:graphic>
          <a:graphicData uri="http://schemas.openxmlformats.org/drawingml/2006/table">
            <a:tbl>
              <a:tblPr firstRow="1" bandRow="1">
                <a:tableStyleId>{9DCAF9ED-07DC-4A11-8D7F-57B35C25682E}</a:tableStyleId>
              </a:tblPr>
              <a:tblGrid>
                <a:gridCol w="11625591">
                  <a:extLst>
                    <a:ext uri="{9D8B030D-6E8A-4147-A177-3AD203B41FA5}">
                      <a16:colId xmlns:a16="http://schemas.microsoft.com/office/drawing/2014/main" val="2303550606"/>
                    </a:ext>
                  </a:extLst>
                </a:gridCol>
              </a:tblGrid>
              <a:tr h="280394">
                <a:tc>
                  <a:txBody>
                    <a:bodyPr/>
                    <a:lstStyle/>
                    <a:p>
                      <a:pPr algn="ctr"/>
                      <a:r>
                        <a:rPr lang="fr-FR" sz="1200">
                          <a:latin typeface="Abadi Extra Light" panose="020B0204020104020204" pitchFamily="34" charset="0"/>
                        </a:rPr>
                        <a:t>Question</a:t>
                      </a:r>
                    </a:p>
                  </a:txBody>
                  <a:tcPr/>
                </a:tc>
                <a:extLst>
                  <a:ext uri="{0D108BD9-81ED-4DB2-BD59-A6C34878D82A}">
                    <a16:rowId xmlns:a16="http://schemas.microsoft.com/office/drawing/2014/main" val="1584384076"/>
                  </a:ext>
                </a:extLst>
              </a:tr>
              <a:tr h="264817">
                <a:tc>
                  <a:txBody>
                    <a:bodyPr/>
                    <a:lstStyle/>
                    <a:p>
                      <a:r>
                        <a:rPr lang="fr-FR" sz="1100">
                          <a:latin typeface="Abadi Extra Light" panose="020B0204020104020204" pitchFamily="34" charset="0"/>
                        </a:rPr>
                        <a:t>Comment les données sur la localité et la temporalité sont-elles prises en compte pendant la phase de conception des infrastructures ? </a:t>
                      </a:r>
                    </a:p>
                  </a:txBody>
                  <a:tcPr/>
                </a:tc>
                <a:extLst>
                  <a:ext uri="{0D108BD9-81ED-4DB2-BD59-A6C34878D82A}">
                    <a16:rowId xmlns:a16="http://schemas.microsoft.com/office/drawing/2014/main" val="3413508622"/>
                  </a:ext>
                </a:extLst>
              </a:tr>
              <a:tr h="264817">
                <a:tc>
                  <a:txBody>
                    <a:bodyPr/>
                    <a:lstStyle/>
                    <a:p>
                      <a:r>
                        <a:rPr lang="fr-FR" sz="1100">
                          <a:latin typeface="Abadi Extra Light" panose="020B0204020104020204" pitchFamily="34" charset="0"/>
                        </a:rPr>
                        <a:t>Le produit ne dépassera-t-il pas le TRL8 après la durée du projet subventionné ? </a:t>
                      </a:r>
                    </a:p>
                  </a:txBody>
                  <a:tcPr/>
                </a:tc>
                <a:extLst>
                  <a:ext uri="{0D108BD9-81ED-4DB2-BD59-A6C34878D82A}">
                    <a16:rowId xmlns:a16="http://schemas.microsoft.com/office/drawing/2014/main" val="1498831279"/>
                  </a:ext>
                </a:extLst>
              </a:tr>
              <a:tr h="264817">
                <a:tc>
                  <a:txBody>
                    <a:bodyPr/>
                    <a:lstStyle/>
                    <a:p>
                      <a:r>
                        <a:rPr lang="fr-FR" sz="1100">
                          <a:latin typeface="Abadi Extra Light" panose="020B0204020104020204" pitchFamily="34" charset="0"/>
                        </a:rPr>
                        <a:t>Pouvez-vous repréciser les localisations de votre projet ? </a:t>
                      </a:r>
                    </a:p>
                  </a:txBody>
                  <a:tcPr/>
                </a:tc>
                <a:extLst>
                  <a:ext uri="{0D108BD9-81ED-4DB2-BD59-A6C34878D82A}">
                    <a16:rowId xmlns:a16="http://schemas.microsoft.com/office/drawing/2014/main" val="2573633197"/>
                  </a:ext>
                </a:extLst>
              </a:tr>
              <a:tr h="436169">
                <a:tc>
                  <a:txBody>
                    <a:bodyPr/>
                    <a:lstStyle/>
                    <a:p>
                      <a:r>
                        <a:rPr lang="fr-FR" sz="1100">
                          <a:latin typeface="Abadi Extra Light" panose="020B0204020104020204" pitchFamily="34" charset="0"/>
                        </a:rPr>
                        <a:t>AIA Environnement possède-t-elle en interne la compétence suffisante pour le développement informatique ? Il n’y aura pas de recours à un prestataire externe</a:t>
                      </a:r>
                      <a:br>
                        <a:rPr lang="fr-FR" sz="1100">
                          <a:latin typeface="Abadi Extra Light" panose="020B0204020104020204" pitchFamily="34" charset="0"/>
                        </a:rPr>
                      </a:br>
                      <a:r>
                        <a:rPr lang="fr-FR" sz="1100">
                          <a:latin typeface="Abadi Extra Light" panose="020B0204020104020204" pitchFamily="34" charset="0"/>
                        </a:rPr>
                        <a:t>(notamment pour une compétence écoconception numérique) ? </a:t>
                      </a:r>
                    </a:p>
                  </a:txBody>
                  <a:tcPr/>
                </a:tc>
                <a:extLst>
                  <a:ext uri="{0D108BD9-81ED-4DB2-BD59-A6C34878D82A}">
                    <a16:rowId xmlns:a16="http://schemas.microsoft.com/office/drawing/2014/main" val="4184299675"/>
                  </a:ext>
                </a:extLst>
              </a:tr>
              <a:tr h="410237">
                <a:tc>
                  <a:txBody>
                    <a:bodyPr/>
                    <a:lstStyle/>
                    <a:p>
                      <a:r>
                        <a:rPr lang="fr-FR" sz="1100">
                          <a:latin typeface="Abadi Extra Light" panose="020B0204020104020204" pitchFamily="34" charset="0"/>
                        </a:rPr>
                        <a:t>Comment le lien est-il fait entre la phase d’exploitation et les choix faits en conception ? Ici il s’agit uniquement des scénarios de consommation, mais il n’y a pas de proposition de choix constructifs passifs.</a:t>
                      </a:r>
                    </a:p>
                  </a:txBody>
                  <a:tcPr/>
                </a:tc>
                <a:extLst>
                  <a:ext uri="{0D108BD9-81ED-4DB2-BD59-A6C34878D82A}">
                    <a16:rowId xmlns:a16="http://schemas.microsoft.com/office/drawing/2014/main" val="1575983182"/>
                  </a:ext>
                </a:extLst>
              </a:tr>
              <a:tr h="264817">
                <a:tc>
                  <a:txBody>
                    <a:bodyPr/>
                    <a:lstStyle/>
                    <a:p>
                      <a:r>
                        <a:rPr lang="fr-FR" sz="1100">
                          <a:latin typeface="Abadi Extra Light" panose="020B0204020104020204" pitchFamily="34" charset="0"/>
                        </a:rPr>
                        <a:t>Ne devrait-il pas y avoir une première note de synthèse sur les incertitudes liées à la méthodologie au démarrage du projet ? Avant le développement logiciel ?</a:t>
                      </a:r>
                    </a:p>
                  </a:txBody>
                  <a:tcPr/>
                </a:tc>
                <a:extLst>
                  <a:ext uri="{0D108BD9-81ED-4DB2-BD59-A6C34878D82A}">
                    <a16:rowId xmlns:a16="http://schemas.microsoft.com/office/drawing/2014/main" val="1786099622"/>
                  </a:ext>
                </a:extLst>
              </a:tr>
              <a:tr h="264817">
                <a:tc>
                  <a:txBody>
                    <a:bodyPr/>
                    <a:lstStyle/>
                    <a:p>
                      <a:r>
                        <a:rPr lang="fr-FR" sz="1100">
                          <a:latin typeface="Abadi Extra Light" panose="020B0204020104020204" pitchFamily="34" charset="0"/>
                        </a:rPr>
                        <a:t>Les projets cas d’études sont-ils bénévoles ? Ou sont-ils rémunérés pour leur participation ? Comment assurer leur implication ? Quel dimensionnement est attendu ?</a:t>
                      </a:r>
                    </a:p>
                  </a:txBody>
                  <a:tcPr/>
                </a:tc>
                <a:extLst>
                  <a:ext uri="{0D108BD9-81ED-4DB2-BD59-A6C34878D82A}">
                    <a16:rowId xmlns:a16="http://schemas.microsoft.com/office/drawing/2014/main" val="514997360"/>
                  </a:ext>
                </a:extLst>
              </a:tr>
              <a:tr h="264817">
                <a:tc>
                  <a:txBody>
                    <a:bodyPr/>
                    <a:lstStyle/>
                    <a:p>
                      <a:pPr marL="0" marR="0" lvl="0" indent="0" algn="l" defTabSz="1266984" rtl="0" eaLnBrk="1" fontAlgn="auto" latinLnBrk="0" hangingPunct="1">
                        <a:lnSpc>
                          <a:spcPct val="100000"/>
                        </a:lnSpc>
                        <a:spcBef>
                          <a:spcPts val="0"/>
                        </a:spcBef>
                        <a:spcAft>
                          <a:spcPts val="0"/>
                        </a:spcAft>
                        <a:buClrTx/>
                        <a:buSzTx/>
                        <a:buFontTx/>
                        <a:buNone/>
                        <a:tabLst/>
                        <a:defRPr/>
                      </a:pPr>
                      <a:r>
                        <a:rPr lang="fr-FR" sz="1100">
                          <a:latin typeface="Abadi Extra Light" panose="020B0204020104020204" pitchFamily="34" charset="0"/>
                        </a:rPr>
                        <a:t>Quel est l’accord de propriété industrielle réalisé entre les partenaires ?</a:t>
                      </a:r>
                    </a:p>
                  </a:txBody>
                  <a:tcPr/>
                </a:tc>
                <a:extLst>
                  <a:ext uri="{0D108BD9-81ED-4DB2-BD59-A6C34878D82A}">
                    <a16:rowId xmlns:a16="http://schemas.microsoft.com/office/drawing/2014/main" val="2138099587"/>
                  </a:ext>
                </a:extLst>
              </a:tr>
              <a:tr h="264817">
                <a:tc>
                  <a:txBody>
                    <a:bodyPr/>
                    <a:lstStyle/>
                    <a:p>
                      <a:r>
                        <a:rPr lang="fr-FR" sz="1100">
                          <a:latin typeface="Abadi Extra Light" panose="020B0204020104020204" pitchFamily="34" charset="0"/>
                        </a:rPr>
                        <a:t>Le consortium souhaite-t-il faire de ce projet, un projet de bien commun ? </a:t>
                      </a:r>
                    </a:p>
                  </a:txBody>
                  <a:tcPr/>
                </a:tc>
                <a:extLst>
                  <a:ext uri="{0D108BD9-81ED-4DB2-BD59-A6C34878D82A}">
                    <a16:rowId xmlns:a16="http://schemas.microsoft.com/office/drawing/2014/main" val="3217610678"/>
                  </a:ext>
                </a:extLst>
              </a:tr>
              <a:tr h="264817">
                <a:tc>
                  <a:txBody>
                    <a:bodyPr/>
                    <a:lstStyle/>
                    <a:p>
                      <a:r>
                        <a:rPr lang="fr-FR" sz="1100">
                          <a:latin typeface="Abadi Extra Light" panose="020B0204020104020204" pitchFamily="34" charset="0"/>
                        </a:rPr>
                        <a:t> Quelle est la protection de la propriété intellectuelle prévue ?</a:t>
                      </a:r>
                    </a:p>
                  </a:txBody>
                  <a:tcPr/>
                </a:tc>
                <a:extLst>
                  <a:ext uri="{0D108BD9-81ED-4DB2-BD59-A6C34878D82A}">
                    <a16:rowId xmlns:a16="http://schemas.microsoft.com/office/drawing/2014/main" val="227421619"/>
                  </a:ext>
                </a:extLst>
              </a:tr>
              <a:tr h="264817">
                <a:tc>
                  <a:txBody>
                    <a:bodyPr/>
                    <a:lstStyle/>
                    <a:p>
                      <a:r>
                        <a:rPr lang="fr-FR" sz="1100">
                          <a:latin typeface="Abadi Extra Light" panose="020B0204020104020204" pitchFamily="34" charset="0"/>
                        </a:rPr>
                        <a:t>Avez-vous identifié des risques d’effet rebond ? </a:t>
                      </a:r>
                    </a:p>
                  </a:txBody>
                  <a:tcPr/>
                </a:tc>
                <a:extLst>
                  <a:ext uri="{0D108BD9-81ED-4DB2-BD59-A6C34878D82A}">
                    <a16:rowId xmlns:a16="http://schemas.microsoft.com/office/drawing/2014/main" val="2568248037"/>
                  </a:ext>
                </a:extLst>
              </a:tr>
              <a:tr h="264817">
                <a:tc>
                  <a:txBody>
                    <a:bodyPr/>
                    <a:lstStyle/>
                    <a:p>
                      <a:r>
                        <a:rPr lang="fr-FR" sz="1100">
                          <a:latin typeface="Abadi Extra Light" panose="020B0204020104020204" pitchFamily="34" charset="0"/>
                        </a:rPr>
                        <a:t>Questions relatives aux coûts</a:t>
                      </a:r>
                    </a:p>
                  </a:txBody>
                  <a:tcPr/>
                </a:tc>
                <a:extLst>
                  <a:ext uri="{0D108BD9-81ED-4DB2-BD59-A6C34878D82A}">
                    <a16:rowId xmlns:a16="http://schemas.microsoft.com/office/drawing/2014/main" val="3802978322"/>
                  </a:ext>
                </a:extLst>
              </a:tr>
              <a:tr h="264817">
                <a:tc>
                  <a:txBody>
                    <a:bodyPr/>
                    <a:lstStyle/>
                    <a:p>
                      <a:r>
                        <a:rPr lang="fr-FR" sz="1100">
                          <a:latin typeface="Abadi Extra Light" panose="020B0204020104020204" pitchFamily="34" charset="0"/>
                        </a:rPr>
                        <a:t>Concernant l’impacts du projet, pouvez-vous clarifier les hypothèses prises pour l’extrapolation ? </a:t>
                      </a:r>
                    </a:p>
                  </a:txBody>
                  <a:tcPr/>
                </a:tc>
                <a:extLst>
                  <a:ext uri="{0D108BD9-81ED-4DB2-BD59-A6C34878D82A}">
                    <a16:rowId xmlns:a16="http://schemas.microsoft.com/office/drawing/2014/main" val="4246421024"/>
                  </a:ext>
                </a:extLst>
              </a:tr>
              <a:tr h="264817">
                <a:tc>
                  <a:txBody>
                    <a:bodyPr/>
                    <a:lstStyle/>
                    <a:p>
                      <a:r>
                        <a:rPr lang="fr-FR" sz="1100">
                          <a:latin typeface="Abadi Extra Light" panose="020B0204020104020204" pitchFamily="34" charset="0"/>
                        </a:rPr>
                        <a:t>Pouvez-vous détailler l'intérêt, le besoin, de la profession à utiliser l'outil dans sa version payante ? </a:t>
                      </a:r>
                    </a:p>
                  </a:txBody>
                  <a:tcPr/>
                </a:tc>
                <a:extLst>
                  <a:ext uri="{0D108BD9-81ED-4DB2-BD59-A6C34878D82A}">
                    <a16:rowId xmlns:a16="http://schemas.microsoft.com/office/drawing/2014/main" val="3853497603"/>
                  </a:ext>
                </a:extLst>
              </a:tr>
              <a:tr h="264817">
                <a:tc>
                  <a:txBody>
                    <a:bodyPr/>
                    <a:lstStyle/>
                    <a:p>
                      <a:pPr marL="0" marR="0" lvl="0" indent="0" algn="l" defTabSz="1266984" rtl="0" eaLnBrk="1" fontAlgn="auto" latinLnBrk="0" hangingPunct="1">
                        <a:lnSpc>
                          <a:spcPct val="100000"/>
                        </a:lnSpc>
                        <a:spcBef>
                          <a:spcPts val="0"/>
                        </a:spcBef>
                        <a:spcAft>
                          <a:spcPts val="0"/>
                        </a:spcAft>
                        <a:buClrTx/>
                        <a:buSzTx/>
                        <a:buFontTx/>
                        <a:buNone/>
                        <a:tabLst/>
                        <a:defRPr/>
                      </a:pPr>
                      <a:r>
                        <a:rPr lang="fr-FR" sz="1100">
                          <a:latin typeface="Abadi Extra Light" panose="020B0204020104020204" pitchFamily="34" charset="0"/>
                        </a:rPr>
                        <a:t>Quels seront vos principaux clients sur ce marché et comment se répartit / se répartira votre chiffre d’affaires entre eux ?</a:t>
                      </a:r>
                    </a:p>
                  </a:txBody>
                  <a:tcPr/>
                </a:tc>
                <a:extLst>
                  <a:ext uri="{0D108BD9-81ED-4DB2-BD59-A6C34878D82A}">
                    <a16:rowId xmlns:a16="http://schemas.microsoft.com/office/drawing/2014/main" val="2073860676"/>
                  </a:ext>
                </a:extLst>
              </a:tr>
              <a:tr h="436169">
                <a:tc>
                  <a:txBody>
                    <a:bodyPr/>
                    <a:lstStyle/>
                    <a:p>
                      <a:r>
                        <a:rPr lang="fr-FR" sz="1100">
                          <a:latin typeface="Abadi Extra Light" panose="020B0204020104020204" pitchFamily="34" charset="0"/>
                        </a:rPr>
                        <a:t>Pourriez-vous détailler le business model au-delà de la vente de la version payante, notamment les compléments aux marchés de MOE, l’appétence des BE pour souscrire à une solution qui n’est pas requise ce jour ?</a:t>
                      </a:r>
                    </a:p>
                  </a:txBody>
                  <a:tcPr/>
                </a:tc>
                <a:extLst>
                  <a:ext uri="{0D108BD9-81ED-4DB2-BD59-A6C34878D82A}">
                    <a16:rowId xmlns:a16="http://schemas.microsoft.com/office/drawing/2014/main" val="1183017040"/>
                  </a:ext>
                </a:extLst>
              </a:tr>
              <a:tr h="264817">
                <a:tc>
                  <a:txBody>
                    <a:bodyPr/>
                    <a:lstStyle/>
                    <a:p>
                      <a:r>
                        <a:rPr lang="fr-FR" sz="1100">
                          <a:latin typeface="Abadi Extra Light" panose="020B0204020104020204" pitchFamily="34" charset="0"/>
                        </a:rPr>
                        <a:t>Selon vous, à partir de quel montant de CA cumulé votre projet est-il considéré comme un succès commercial ?</a:t>
                      </a:r>
                    </a:p>
                  </a:txBody>
                  <a:tcPr/>
                </a:tc>
                <a:extLst>
                  <a:ext uri="{0D108BD9-81ED-4DB2-BD59-A6C34878D82A}">
                    <a16:rowId xmlns:a16="http://schemas.microsoft.com/office/drawing/2014/main" val="2485198458"/>
                  </a:ext>
                </a:extLst>
              </a:tr>
            </a:tbl>
          </a:graphicData>
        </a:graphic>
      </p:graphicFrame>
    </p:spTree>
    <p:extLst>
      <p:ext uri="{BB962C8B-B14F-4D97-AF65-F5344CB8AC3E}">
        <p14:creationId xmlns:p14="http://schemas.microsoft.com/office/powerpoint/2010/main" val="2648644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C2B74-51E8-E2E9-9546-C30186FB41AB}"/>
            </a:ext>
          </a:extLst>
        </p:cNvPr>
        <p:cNvGrpSpPr/>
        <p:nvPr/>
      </p:nvGrpSpPr>
      <p:grpSpPr>
        <a:xfrm>
          <a:off x="0" y="0"/>
          <a:ext cx="0" cy="0"/>
          <a:chOff x="0" y="0"/>
          <a:chExt cx="0" cy="0"/>
        </a:xfrm>
      </p:grpSpPr>
      <p:sp>
        <p:nvSpPr>
          <p:cNvPr id="4163" name="Espace réservé du texte 8">
            <a:extLst>
              <a:ext uri="{FF2B5EF4-FFF2-40B4-BE49-F238E27FC236}">
                <a16:creationId xmlns:a16="http://schemas.microsoft.com/office/drawing/2014/main" id="{2325AD2C-AA28-6539-1861-278C621E28E7}"/>
              </a:ext>
            </a:extLst>
          </p:cNvPr>
          <p:cNvSpPr txBox="1">
            <a:spLocks/>
          </p:cNvSpPr>
          <p:nvPr/>
        </p:nvSpPr>
        <p:spPr>
          <a:xfrm>
            <a:off x="1130300" y="295486"/>
            <a:ext cx="6644619" cy="625126"/>
          </a:xfrm>
          <a:prstGeom prst="rect">
            <a:avLst/>
          </a:prstGeom>
        </p:spPr>
        <p:txBody>
          <a:bodyPr lIns="91440" tIns="45720" rIns="91440" bIns="45720" anchor="t">
            <a:no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spcAft>
                <a:spcPts val="0"/>
              </a:spcAft>
              <a:buNone/>
            </a:pPr>
            <a:r>
              <a:rPr lang="fr-FR" sz="2000" b="1" dirty="0">
                <a:latin typeface="Abadi Extra Light" panose="020B0204020104020204" pitchFamily="34" charset="0"/>
              </a:rPr>
              <a:t>Comment aboutir à une réponse opérante ? </a:t>
            </a:r>
          </a:p>
          <a:p>
            <a:pPr indent="0">
              <a:spcAft>
                <a:spcPts val="0"/>
              </a:spcAft>
              <a:buNone/>
            </a:pPr>
            <a:r>
              <a:rPr lang="fr-FR" sz="1600" dirty="0">
                <a:latin typeface="Abadi Extra Light" panose="020B0204020104020204" pitchFamily="34" charset="0"/>
              </a:rPr>
              <a:t> En développant une solution logicielle accessible et interactive…</a:t>
            </a:r>
            <a:endParaRPr lang="fr-FR" sz="1800" dirty="0">
              <a:highlight>
                <a:srgbClr val="00FF00"/>
              </a:highlight>
              <a:latin typeface="Abadi Extra Light" panose="020B0204020104020204" pitchFamily="34" charset="0"/>
            </a:endParaRPr>
          </a:p>
        </p:txBody>
      </p:sp>
      <p:grpSp>
        <p:nvGrpSpPr>
          <p:cNvPr id="55" name="Groupe 54">
            <a:extLst>
              <a:ext uri="{FF2B5EF4-FFF2-40B4-BE49-F238E27FC236}">
                <a16:creationId xmlns:a16="http://schemas.microsoft.com/office/drawing/2014/main" id="{E4278950-04E1-76B7-A49D-BB0D8CDE83D9}"/>
              </a:ext>
            </a:extLst>
          </p:cNvPr>
          <p:cNvGrpSpPr/>
          <p:nvPr/>
        </p:nvGrpSpPr>
        <p:grpSpPr>
          <a:xfrm>
            <a:off x="1036133" y="1174720"/>
            <a:ext cx="10299700" cy="5078904"/>
            <a:chOff x="969226" y="1220596"/>
            <a:chExt cx="10299700" cy="5078904"/>
          </a:xfrm>
        </p:grpSpPr>
        <p:grpSp>
          <p:nvGrpSpPr>
            <p:cNvPr id="53" name="Groupe 52">
              <a:extLst>
                <a:ext uri="{FF2B5EF4-FFF2-40B4-BE49-F238E27FC236}">
                  <a16:creationId xmlns:a16="http://schemas.microsoft.com/office/drawing/2014/main" id="{F5CC899B-2379-6FC6-05EC-D4756433A5F0}"/>
                </a:ext>
              </a:extLst>
            </p:cNvPr>
            <p:cNvGrpSpPr/>
            <p:nvPr/>
          </p:nvGrpSpPr>
          <p:grpSpPr>
            <a:xfrm>
              <a:off x="1152602" y="1242898"/>
              <a:ext cx="9964394" cy="5056602"/>
              <a:chOff x="1130300" y="1287502"/>
              <a:chExt cx="9964394" cy="5056602"/>
            </a:xfrm>
          </p:grpSpPr>
          <p:grpSp>
            <p:nvGrpSpPr>
              <p:cNvPr id="36" name="Groupe 35">
                <a:extLst>
                  <a:ext uri="{FF2B5EF4-FFF2-40B4-BE49-F238E27FC236}">
                    <a16:creationId xmlns:a16="http://schemas.microsoft.com/office/drawing/2014/main" id="{35B5C756-08A5-8E16-4AD9-42F7D275A844}"/>
                  </a:ext>
                </a:extLst>
              </p:cNvPr>
              <p:cNvGrpSpPr>
                <a:grpSpLocks noChangeAspect="1"/>
              </p:cNvGrpSpPr>
              <p:nvPr/>
            </p:nvGrpSpPr>
            <p:grpSpPr>
              <a:xfrm>
                <a:off x="1130300" y="1287502"/>
                <a:ext cx="9932949" cy="4668929"/>
                <a:chOff x="702527" y="1239396"/>
                <a:chExt cx="10530468" cy="4949789"/>
              </a:xfrm>
            </p:grpSpPr>
            <p:grpSp>
              <p:nvGrpSpPr>
                <p:cNvPr id="31" name="Groupe 30">
                  <a:extLst>
                    <a:ext uri="{FF2B5EF4-FFF2-40B4-BE49-F238E27FC236}">
                      <a16:creationId xmlns:a16="http://schemas.microsoft.com/office/drawing/2014/main" id="{08502C31-00C2-8852-CF29-BEB79EA97333}"/>
                    </a:ext>
                  </a:extLst>
                </p:cNvPr>
                <p:cNvGrpSpPr/>
                <p:nvPr/>
              </p:nvGrpSpPr>
              <p:grpSpPr>
                <a:xfrm>
                  <a:off x="7644994" y="5312488"/>
                  <a:ext cx="3259249" cy="830999"/>
                  <a:chOff x="7732255" y="5326857"/>
                  <a:chExt cx="3259249" cy="830999"/>
                </a:xfrm>
              </p:grpSpPr>
              <p:sp>
                <p:nvSpPr>
                  <p:cNvPr id="30" name="Bulle narrative : rectangle 29">
                    <a:extLst>
                      <a:ext uri="{FF2B5EF4-FFF2-40B4-BE49-F238E27FC236}">
                        <a16:creationId xmlns:a16="http://schemas.microsoft.com/office/drawing/2014/main" id="{E26433E9-EC92-AFC0-667A-696E9FC7DADF}"/>
                      </a:ext>
                    </a:extLst>
                  </p:cNvPr>
                  <p:cNvSpPr/>
                  <p:nvPr/>
                </p:nvSpPr>
                <p:spPr>
                  <a:xfrm>
                    <a:off x="7732255" y="5326857"/>
                    <a:ext cx="3259249" cy="830999"/>
                  </a:xfrm>
                  <a:prstGeom prst="wedgeRectCallout">
                    <a:avLst>
                      <a:gd name="adj1" fmla="val -37491"/>
                      <a:gd name="adj2" fmla="val -96178"/>
                    </a:avLst>
                  </a:prstGeom>
                  <a:solidFill>
                    <a:srgbClr val="EDE7DB">
                      <a:alpha val="36078"/>
                    </a:srgbClr>
                  </a:solidFill>
                  <a:ln w="3175">
                    <a:solidFill>
                      <a:srgbClr val="E2D8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9" name="Groupe 28">
                    <a:extLst>
                      <a:ext uri="{FF2B5EF4-FFF2-40B4-BE49-F238E27FC236}">
                        <a16:creationId xmlns:a16="http://schemas.microsoft.com/office/drawing/2014/main" id="{460EA659-64E5-AD4C-3D20-9B27EF5756C3}"/>
                      </a:ext>
                    </a:extLst>
                  </p:cNvPr>
                  <p:cNvGrpSpPr/>
                  <p:nvPr/>
                </p:nvGrpSpPr>
                <p:grpSpPr>
                  <a:xfrm>
                    <a:off x="7898946" y="5393011"/>
                    <a:ext cx="2982077" cy="692888"/>
                    <a:chOff x="671585" y="1965619"/>
                    <a:chExt cx="2682765" cy="583133"/>
                  </a:xfrm>
                </p:grpSpPr>
                <p:grpSp>
                  <p:nvGrpSpPr>
                    <p:cNvPr id="24" name="Groupe 23">
                      <a:extLst>
                        <a:ext uri="{FF2B5EF4-FFF2-40B4-BE49-F238E27FC236}">
                          <a16:creationId xmlns:a16="http://schemas.microsoft.com/office/drawing/2014/main" id="{AE73864E-F444-44CB-E4E3-B4CEFB9E11E0}"/>
                        </a:ext>
                      </a:extLst>
                    </p:cNvPr>
                    <p:cNvGrpSpPr/>
                    <p:nvPr/>
                  </p:nvGrpSpPr>
                  <p:grpSpPr>
                    <a:xfrm>
                      <a:off x="671585" y="1965619"/>
                      <a:ext cx="557742" cy="583133"/>
                      <a:chOff x="982200" y="1832180"/>
                      <a:chExt cx="877687" cy="982768"/>
                    </a:xfrm>
                  </p:grpSpPr>
                  <p:pic>
                    <p:nvPicPr>
                      <p:cNvPr id="23" name="Graphique 22" descr="Conseil d’administration contour">
                        <a:extLst>
                          <a:ext uri="{FF2B5EF4-FFF2-40B4-BE49-F238E27FC236}">
                            <a16:creationId xmlns:a16="http://schemas.microsoft.com/office/drawing/2014/main" id="{B470F766-45EC-E895-767F-30E847B00A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2122" y="2107185"/>
                        <a:ext cx="707765" cy="707763"/>
                      </a:xfrm>
                      <a:prstGeom prst="rect">
                        <a:avLst/>
                      </a:prstGeom>
                    </p:spPr>
                  </p:pic>
                  <p:pic>
                    <p:nvPicPr>
                      <p:cNvPr id="20" name="Graphique 19" descr="Personne avec une idée contour">
                        <a:extLst>
                          <a:ext uri="{FF2B5EF4-FFF2-40B4-BE49-F238E27FC236}">
                            <a16:creationId xmlns:a16="http://schemas.microsoft.com/office/drawing/2014/main" id="{E625C121-642B-E733-7D36-2A86A7FC2AB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2200" y="1832180"/>
                        <a:ext cx="603209" cy="603205"/>
                      </a:xfrm>
                      <a:prstGeom prst="rect">
                        <a:avLst/>
                      </a:prstGeom>
                    </p:spPr>
                  </p:pic>
                </p:grpSp>
                <p:sp>
                  <p:nvSpPr>
                    <p:cNvPr id="28" name="ZoneTexte 27">
                      <a:extLst>
                        <a:ext uri="{FF2B5EF4-FFF2-40B4-BE49-F238E27FC236}">
                          <a16:creationId xmlns:a16="http://schemas.microsoft.com/office/drawing/2014/main" id="{2211C67F-64BA-C0B8-41D6-85B4FEFFE467}"/>
                        </a:ext>
                      </a:extLst>
                    </p:cNvPr>
                    <p:cNvSpPr txBox="1"/>
                    <p:nvPr/>
                  </p:nvSpPr>
                  <p:spPr>
                    <a:xfrm>
                      <a:off x="1303177" y="2059572"/>
                      <a:ext cx="2051173" cy="349682"/>
                    </a:xfrm>
                    <a:prstGeom prst="rect">
                      <a:avLst/>
                    </a:prstGeom>
                    <a:noFill/>
                  </p:spPr>
                  <p:txBody>
                    <a:bodyPr wrap="square" rtlCol="0">
                      <a:spAutoFit/>
                    </a:bodyPr>
                    <a:lstStyle/>
                    <a:p>
                      <a:r>
                        <a:rPr lang="fr-FR" sz="1050">
                          <a:latin typeface="Abadi Extra Light" panose="020B0204020104020204" pitchFamily="34" charset="0"/>
                        </a:rPr>
                        <a:t>Esquissée après avoir sondé les besoins des futurs utilisateurs</a:t>
                      </a:r>
                    </a:p>
                  </p:txBody>
                </p:sp>
              </p:grpSp>
            </p:grpSp>
            <p:pic>
              <p:nvPicPr>
                <p:cNvPr id="27" name="Image 26">
                  <a:extLst>
                    <a:ext uri="{FF2B5EF4-FFF2-40B4-BE49-F238E27FC236}">
                      <a16:creationId xmlns:a16="http://schemas.microsoft.com/office/drawing/2014/main" id="{CCC8A29C-8851-E853-1BA6-F4BAA4C7350E}"/>
                    </a:ext>
                  </a:extLst>
                </p:cNvPr>
                <p:cNvPicPr>
                  <a:picLocks noChangeAspect="1"/>
                </p:cNvPicPr>
                <p:nvPr/>
              </p:nvPicPr>
              <p:blipFill>
                <a:blip r:embed="rId7"/>
                <a:stretch>
                  <a:fillRect/>
                </a:stretch>
              </p:blipFill>
              <p:spPr>
                <a:xfrm>
                  <a:off x="702527" y="1239396"/>
                  <a:ext cx="10530468" cy="3733529"/>
                </a:xfrm>
                <a:prstGeom prst="rect">
                  <a:avLst/>
                </a:prstGeom>
              </p:spPr>
            </p:pic>
            <p:pic>
              <p:nvPicPr>
                <p:cNvPr id="33" name="Image 32">
                  <a:extLst>
                    <a:ext uri="{FF2B5EF4-FFF2-40B4-BE49-F238E27FC236}">
                      <a16:creationId xmlns:a16="http://schemas.microsoft.com/office/drawing/2014/main" id="{8CB74DAD-F6D9-2791-1850-8DD75CDEC864}"/>
                    </a:ext>
                  </a:extLst>
                </p:cNvPr>
                <p:cNvPicPr>
                  <a:picLocks noChangeAspect="1"/>
                </p:cNvPicPr>
                <p:nvPr/>
              </p:nvPicPr>
              <p:blipFill>
                <a:blip r:embed="rId8"/>
                <a:srcRect r="1629" b="10908"/>
                <a:stretch/>
              </p:blipFill>
              <p:spPr>
                <a:xfrm>
                  <a:off x="702527" y="3306850"/>
                  <a:ext cx="10201716" cy="2882335"/>
                </a:xfrm>
                <a:prstGeom prst="rect">
                  <a:avLst/>
                </a:prstGeom>
              </p:spPr>
            </p:pic>
            <p:sp>
              <p:nvSpPr>
                <p:cNvPr id="35" name="Rectangle 34">
                  <a:extLst>
                    <a:ext uri="{FF2B5EF4-FFF2-40B4-BE49-F238E27FC236}">
                      <a16:creationId xmlns:a16="http://schemas.microsoft.com/office/drawing/2014/main" id="{2454CBD2-BA01-61BB-17E2-73B95DEE756A}"/>
                    </a:ext>
                  </a:extLst>
                </p:cNvPr>
                <p:cNvSpPr/>
                <p:nvPr/>
              </p:nvSpPr>
              <p:spPr>
                <a:xfrm>
                  <a:off x="8181682" y="5822030"/>
                  <a:ext cx="2842588" cy="3671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4" name="Image 33">
                  <a:extLst>
                    <a:ext uri="{FF2B5EF4-FFF2-40B4-BE49-F238E27FC236}">
                      <a16:creationId xmlns:a16="http://schemas.microsoft.com/office/drawing/2014/main" id="{DA9398C0-4107-7E9E-992F-E24247C638C6}"/>
                    </a:ext>
                  </a:extLst>
                </p:cNvPr>
                <p:cNvPicPr>
                  <a:picLocks noChangeAspect="1"/>
                </p:cNvPicPr>
                <p:nvPr/>
              </p:nvPicPr>
              <p:blipFill>
                <a:blip r:embed="rId8"/>
                <a:srcRect l="71818" t="74955" r="2141" b="12032"/>
                <a:stretch/>
              </p:blipFill>
              <p:spPr>
                <a:xfrm>
                  <a:off x="8271680" y="5737928"/>
                  <a:ext cx="2224709" cy="346819"/>
                </a:xfrm>
                <a:prstGeom prst="rect">
                  <a:avLst/>
                </a:prstGeom>
              </p:spPr>
            </p:pic>
          </p:grpSp>
          <p:sp>
            <p:nvSpPr>
              <p:cNvPr id="39" name="Rectangle 38">
                <a:extLst>
                  <a:ext uri="{FF2B5EF4-FFF2-40B4-BE49-F238E27FC236}">
                    <a16:creationId xmlns:a16="http://schemas.microsoft.com/office/drawing/2014/main" id="{5FCBEA9C-FFC2-FC86-4FA5-34BDDDFB3130}"/>
                  </a:ext>
                </a:extLst>
              </p:cNvPr>
              <p:cNvSpPr/>
              <p:nvPr/>
            </p:nvSpPr>
            <p:spPr>
              <a:xfrm>
                <a:off x="10693400" y="3568700"/>
                <a:ext cx="254000" cy="3365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1" name="Image 40">
                <a:extLst>
                  <a:ext uri="{FF2B5EF4-FFF2-40B4-BE49-F238E27FC236}">
                    <a16:creationId xmlns:a16="http://schemas.microsoft.com/office/drawing/2014/main" id="{100C4C71-3410-1E7B-4201-A2CD05A8EBCB}"/>
                  </a:ext>
                </a:extLst>
              </p:cNvPr>
              <p:cNvPicPr>
                <a:picLocks noChangeAspect="1"/>
              </p:cNvPicPr>
              <p:nvPr/>
            </p:nvPicPr>
            <p:blipFill>
              <a:blip r:embed="rId9"/>
              <a:stretch>
                <a:fillRect/>
              </a:stretch>
            </p:blipFill>
            <p:spPr>
              <a:xfrm>
                <a:off x="7812085" y="3406504"/>
                <a:ext cx="3282609" cy="2025806"/>
              </a:xfrm>
              <a:prstGeom prst="rect">
                <a:avLst/>
              </a:prstGeom>
            </p:spPr>
          </p:pic>
          <p:pic>
            <p:nvPicPr>
              <p:cNvPr id="43" name="Image 42">
                <a:extLst>
                  <a:ext uri="{FF2B5EF4-FFF2-40B4-BE49-F238E27FC236}">
                    <a16:creationId xmlns:a16="http://schemas.microsoft.com/office/drawing/2014/main" id="{DA2AA081-0B3C-FC9C-D53F-C71DFBF30EC2}"/>
                  </a:ext>
                </a:extLst>
              </p:cNvPr>
              <p:cNvPicPr>
                <a:picLocks noChangeAspect="1"/>
              </p:cNvPicPr>
              <p:nvPr/>
            </p:nvPicPr>
            <p:blipFill>
              <a:blip r:embed="rId10"/>
              <a:stretch>
                <a:fillRect/>
              </a:stretch>
            </p:blipFill>
            <p:spPr>
              <a:xfrm>
                <a:off x="7688777" y="5952388"/>
                <a:ext cx="3258623" cy="391716"/>
              </a:xfrm>
              <a:prstGeom prst="rect">
                <a:avLst/>
              </a:prstGeom>
            </p:spPr>
          </p:pic>
          <p:pic>
            <p:nvPicPr>
              <p:cNvPr id="45" name="Image 44">
                <a:extLst>
                  <a:ext uri="{FF2B5EF4-FFF2-40B4-BE49-F238E27FC236}">
                    <a16:creationId xmlns:a16="http://schemas.microsoft.com/office/drawing/2014/main" id="{F0E6AD9A-65D4-8183-2C80-02A30A2E283B}"/>
                  </a:ext>
                </a:extLst>
              </p:cNvPr>
              <p:cNvPicPr>
                <a:picLocks noChangeAspect="1"/>
              </p:cNvPicPr>
              <p:nvPr/>
            </p:nvPicPr>
            <p:blipFill>
              <a:blip r:embed="rId11"/>
              <a:stretch>
                <a:fillRect/>
              </a:stretch>
            </p:blipFill>
            <p:spPr>
              <a:xfrm>
                <a:off x="1167900" y="1740147"/>
                <a:ext cx="3212016" cy="2911244"/>
              </a:xfrm>
              <a:prstGeom prst="rect">
                <a:avLst/>
              </a:prstGeom>
            </p:spPr>
          </p:pic>
          <p:sp>
            <p:nvSpPr>
              <p:cNvPr id="38" name="Rectangle 37">
                <a:extLst>
                  <a:ext uri="{FF2B5EF4-FFF2-40B4-BE49-F238E27FC236}">
                    <a16:creationId xmlns:a16="http://schemas.microsoft.com/office/drawing/2014/main" id="{F4B3C193-77A2-D0AE-7F99-FB8EF6A0F767}"/>
                  </a:ext>
                </a:extLst>
              </p:cNvPr>
              <p:cNvSpPr/>
              <p:nvPr/>
            </p:nvSpPr>
            <p:spPr>
              <a:xfrm>
                <a:off x="8498293" y="1709060"/>
                <a:ext cx="1688645" cy="16974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54" name="Rectangle 53">
              <a:extLst>
                <a:ext uri="{FF2B5EF4-FFF2-40B4-BE49-F238E27FC236}">
                  <a16:creationId xmlns:a16="http://schemas.microsoft.com/office/drawing/2014/main" id="{8C3516B3-14A6-49F6-A9C2-99E6CA01C134}"/>
                </a:ext>
              </a:extLst>
            </p:cNvPr>
            <p:cNvSpPr/>
            <p:nvPr/>
          </p:nvSpPr>
          <p:spPr>
            <a:xfrm>
              <a:off x="969226" y="1220596"/>
              <a:ext cx="10299700" cy="5056602"/>
            </a:xfrm>
            <a:prstGeom prst="rect">
              <a:avLst/>
            </a:prstGeom>
            <a:noFill/>
            <a:ln w="762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2" name="Image 1" descr="Une image contenant art, conception&#10;&#10;Le contenu généré par l’IA peut être incorrect.">
            <a:extLst>
              <a:ext uri="{FF2B5EF4-FFF2-40B4-BE49-F238E27FC236}">
                <a16:creationId xmlns:a16="http://schemas.microsoft.com/office/drawing/2014/main" id="{03B89AAF-C748-56EE-110E-008E4273D645}"/>
              </a:ext>
            </a:extLst>
          </p:cNvPr>
          <p:cNvPicPr>
            <a:picLocks noChangeAspect="1"/>
          </p:cNvPicPr>
          <p:nvPr/>
        </p:nvPicPr>
        <p:blipFill>
          <a:blip r:embed="rId12">
            <a:extLst>
              <a:ext uri="{28A0092B-C50C-407E-A947-70E740481C1C}">
                <a14:useLocalDpi xmlns:a14="http://schemas.microsoft.com/office/drawing/2010/main" val="0"/>
              </a:ext>
            </a:extLst>
          </a:blip>
          <a:srcRect b="15061"/>
          <a:stretch>
            <a:fillRect/>
          </a:stretch>
        </p:blipFill>
        <p:spPr>
          <a:xfrm>
            <a:off x="8831507" y="1890591"/>
            <a:ext cx="1290901" cy="1095854"/>
          </a:xfrm>
          <a:prstGeom prst="rect">
            <a:avLst/>
          </a:prstGeom>
        </p:spPr>
      </p:pic>
    </p:spTree>
    <p:extLst>
      <p:ext uri="{BB962C8B-B14F-4D97-AF65-F5344CB8AC3E}">
        <p14:creationId xmlns:p14="http://schemas.microsoft.com/office/powerpoint/2010/main" val="1289125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8C0B8D-262A-4529-CB51-0503B8CB4409}"/>
            </a:ext>
          </a:extLst>
        </p:cNvPr>
        <p:cNvGrpSpPr/>
        <p:nvPr/>
      </p:nvGrpSpPr>
      <p:grpSpPr>
        <a:xfrm>
          <a:off x="0" y="0"/>
          <a:ext cx="0" cy="0"/>
          <a:chOff x="0" y="0"/>
          <a:chExt cx="0" cy="0"/>
        </a:xfrm>
      </p:grpSpPr>
      <p:sp>
        <p:nvSpPr>
          <p:cNvPr id="23" name="Espace réservé du texte 8">
            <a:extLst>
              <a:ext uri="{FF2B5EF4-FFF2-40B4-BE49-F238E27FC236}">
                <a16:creationId xmlns:a16="http://schemas.microsoft.com/office/drawing/2014/main" id="{C4B47178-123B-0C64-4EC4-1C09E47954E1}"/>
              </a:ext>
            </a:extLst>
          </p:cNvPr>
          <p:cNvSpPr txBox="1">
            <a:spLocks/>
          </p:cNvSpPr>
          <p:nvPr/>
        </p:nvSpPr>
        <p:spPr>
          <a:xfrm>
            <a:off x="1138530" y="266572"/>
            <a:ext cx="6936146" cy="715962"/>
          </a:xfrm>
          <a:prstGeom prst="rect">
            <a:avLst/>
          </a:prstGeom>
        </p:spPr>
        <p:txBody>
          <a:bodyPr lIns="91440" tIns="45720" rIns="91440" bIns="45720" anchor="t">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spcAft>
                <a:spcPts val="0"/>
              </a:spcAft>
              <a:buNone/>
            </a:pPr>
            <a:r>
              <a:rPr lang="fr-FR" sz="2000" b="1">
                <a:latin typeface="Abadi Extra Light" panose="020B0204020104020204" pitchFamily="34" charset="0"/>
              </a:rPr>
              <a:t>Comment aboutir à une réponse opérante ? </a:t>
            </a:r>
          </a:p>
          <a:p>
            <a:pPr indent="0">
              <a:buNone/>
            </a:pPr>
            <a:r>
              <a:rPr lang="fr-FR" sz="1600">
                <a:latin typeface="Abadi Extra Light" panose="020B0204020104020204" pitchFamily="34" charset="0"/>
              </a:rPr>
              <a:t>…en s’appuyant sur une méthodologie robuste, cohérente avec le terrain</a:t>
            </a:r>
            <a:endParaRPr lang="fr-FR" sz="1600">
              <a:highlight>
                <a:srgbClr val="FFFF00"/>
              </a:highlight>
              <a:latin typeface="Abadi Extra Light" panose="020B0204020104020204" pitchFamily="34" charset="0"/>
            </a:endParaRPr>
          </a:p>
        </p:txBody>
      </p:sp>
      <p:grpSp>
        <p:nvGrpSpPr>
          <p:cNvPr id="56" name="Groupe 55">
            <a:extLst>
              <a:ext uri="{FF2B5EF4-FFF2-40B4-BE49-F238E27FC236}">
                <a16:creationId xmlns:a16="http://schemas.microsoft.com/office/drawing/2014/main" id="{85E20444-9300-6799-DADD-4682987BE7AF}"/>
              </a:ext>
            </a:extLst>
          </p:cNvPr>
          <p:cNvGrpSpPr/>
          <p:nvPr/>
        </p:nvGrpSpPr>
        <p:grpSpPr>
          <a:xfrm>
            <a:off x="7466857" y="2316900"/>
            <a:ext cx="679010" cy="649706"/>
            <a:chOff x="10197307" y="1779217"/>
            <a:chExt cx="679010" cy="649706"/>
          </a:xfrm>
          <a:effectLst>
            <a:reflection blurRad="6350" stA="52000" endA="300" endPos="35000" dir="5400000" sy="-100000" algn="bl" rotWithShape="0"/>
          </a:effectLst>
        </p:grpSpPr>
        <p:sp>
          <p:nvSpPr>
            <p:cNvPr id="25" name="Ellipse 24">
              <a:extLst>
                <a:ext uri="{FF2B5EF4-FFF2-40B4-BE49-F238E27FC236}">
                  <a16:creationId xmlns:a16="http://schemas.microsoft.com/office/drawing/2014/main" id="{021A4F00-D936-606D-79CF-D6EBC6E9E79B}"/>
                </a:ext>
              </a:extLst>
            </p:cNvPr>
            <p:cNvSpPr/>
            <p:nvPr/>
          </p:nvSpPr>
          <p:spPr>
            <a:xfrm>
              <a:off x="10197307" y="1779217"/>
              <a:ext cx="679010" cy="649706"/>
            </a:xfrm>
            <a:prstGeom prst="ellipse">
              <a:avLst/>
            </a:prstGeom>
            <a:solidFill>
              <a:srgbClr val="E0A61D">
                <a:alpha val="4902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pic>
          <p:nvPicPr>
            <p:cNvPr id="43" name="Graphique 42" descr="Cigogne contour">
              <a:extLst>
                <a:ext uri="{FF2B5EF4-FFF2-40B4-BE49-F238E27FC236}">
                  <a16:creationId xmlns:a16="http://schemas.microsoft.com/office/drawing/2014/main" id="{70E5BF47-2993-F924-A9F5-D967792392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74547" y="1820287"/>
              <a:ext cx="562451" cy="562451"/>
            </a:xfrm>
            <a:prstGeom prst="rect">
              <a:avLst/>
            </a:prstGeom>
          </p:spPr>
        </p:pic>
      </p:grpSp>
      <p:sp>
        <p:nvSpPr>
          <p:cNvPr id="26" name="Ellipse 25">
            <a:extLst>
              <a:ext uri="{FF2B5EF4-FFF2-40B4-BE49-F238E27FC236}">
                <a16:creationId xmlns:a16="http://schemas.microsoft.com/office/drawing/2014/main" id="{4E0203AE-79C0-01EC-7161-271558AFA339}"/>
              </a:ext>
            </a:extLst>
          </p:cNvPr>
          <p:cNvSpPr/>
          <p:nvPr/>
        </p:nvSpPr>
        <p:spPr>
          <a:xfrm>
            <a:off x="7987624" y="3388329"/>
            <a:ext cx="679010" cy="649706"/>
          </a:xfrm>
          <a:prstGeom prst="ellipse">
            <a:avLst/>
          </a:prstGeom>
          <a:solidFill>
            <a:srgbClr val="B7C11E">
              <a:alpha val="50000"/>
            </a:srgbClr>
          </a:solidFill>
          <a:ln>
            <a:noFill/>
          </a:ln>
          <a:effectLst>
            <a:reflection blurRad="6350" stA="52000" endA="300" endPos="350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27" name="Ellipse 26">
            <a:extLst>
              <a:ext uri="{FF2B5EF4-FFF2-40B4-BE49-F238E27FC236}">
                <a16:creationId xmlns:a16="http://schemas.microsoft.com/office/drawing/2014/main" id="{D96561AA-E868-80C1-425E-320185F20143}"/>
              </a:ext>
            </a:extLst>
          </p:cNvPr>
          <p:cNvSpPr/>
          <p:nvPr/>
        </p:nvSpPr>
        <p:spPr>
          <a:xfrm>
            <a:off x="7391616" y="4477861"/>
            <a:ext cx="679010" cy="649706"/>
          </a:xfrm>
          <a:prstGeom prst="ellipse">
            <a:avLst/>
          </a:prstGeom>
          <a:solidFill>
            <a:schemeClr val="accent4">
              <a:lumMod val="75000"/>
              <a:alpha val="50000"/>
            </a:schemeClr>
          </a:solidFill>
          <a:ln>
            <a:noFill/>
          </a:ln>
          <a:effectLst>
            <a:reflection blurRad="6350" stA="52000" endA="300" endPos="350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29" name="Ellipse 28">
            <a:extLst>
              <a:ext uri="{FF2B5EF4-FFF2-40B4-BE49-F238E27FC236}">
                <a16:creationId xmlns:a16="http://schemas.microsoft.com/office/drawing/2014/main" id="{6A44471C-8D2F-F8B2-5E19-6529A39EF837}"/>
              </a:ext>
            </a:extLst>
          </p:cNvPr>
          <p:cNvSpPr/>
          <p:nvPr/>
        </p:nvSpPr>
        <p:spPr>
          <a:xfrm>
            <a:off x="6170472" y="4549174"/>
            <a:ext cx="679010" cy="649706"/>
          </a:xfrm>
          <a:prstGeom prst="ellipse">
            <a:avLst/>
          </a:prstGeom>
          <a:solidFill>
            <a:schemeClr val="accent6">
              <a:lumMod val="75000"/>
              <a:alpha val="50000"/>
            </a:schemeClr>
          </a:solidFill>
          <a:ln>
            <a:noFill/>
          </a:ln>
          <a:effectLst>
            <a:reflection blurRad="6350" stA="52000" endA="300" endPos="350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33" name="ZoneTexte 32">
            <a:extLst>
              <a:ext uri="{FF2B5EF4-FFF2-40B4-BE49-F238E27FC236}">
                <a16:creationId xmlns:a16="http://schemas.microsoft.com/office/drawing/2014/main" id="{02FD6E47-52FE-DD16-9186-8DB868E8D4B0}"/>
              </a:ext>
            </a:extLst>
          </p:cNvPr>
          <p:cNvSpPr txBox="1"/>
          <p:nvPr/>
        </p:nvSpPr>
        <p:spPr>
          <a:xfrm>
            <a:off x="5731582" y="2976992"/>
            <a:ext cx="1363875" cy="415498"/>
          </a:xfrm>
          <a:prstGeom prst="rect">
            <a:avLst/>
          </a:prstGeom>
          <a:noFill/>
        </p:spPr>
        <p:txBody>
          <a:bodyPr wrap="square" rtlCol="0">
            <a:spAutoFit/>
          </a:bodyPr>
          <a:lstStyle/>
          <a:p>
            <a:pPr algn="ctr"/>
            <a:r>
              <a:rPr lang="fr-FR" sz="700"/>
              <a:t>PRODUITS DE CONSTRUCTION ET DE DÉCORATION ENVISAGES</a:t>
            </a:r>
          </a:p>
        </p:txBody>
      </p:sp>
      <p:pic>
        <p:nvPicPr>
          <p:cNvPr id="37" name="Graphique 36" descr="Douche contour">
            <a:extLst>
              <a:ext uri="{FF2B5EF4-FFF2-40B4-BE49-F238E27FC236}">
                <a16:creationId xmlns:a16="http://schemas.microsoft.com/office/drawing/2014/main" id="{6381E4BB-9C1B-5E39-96BD-5D05BCFCFB0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08243" y="4530580"/>
            <a:ext cx="483079" cy="483079"/>
          </a:xfrm>
          <a:prstGeom prst="rect">
            <a:avLst/>
          </a:prstGeom>
        </p:spPr>
      </p:pic>
      <p:grpSp>
        <p:nvGrpSpPr>
          <p:cNvPr id="4099" name="Groupe 4098">
            <a:extLst>
              <a:ext uri="{FF2B5EF4-FFF2-40B4-BE49-F238E27FC236}">
                <a16:creationId xmlns:a16="http://schemas.microsoft.com/office/drawing/2014/main" id="{D594D171-5E66-0F86-9682-88074843DB74}"/>
              </a:ext>
            </a:extLst>
          </p:cNvPr>
          <p:cNvGrpSpPr/>
          <p:nvPr/>
        </p:nvGrpSpPr>
        <p:grpSpPr>
          <a:xfrm>
            <a:off x="5334051" y="3450198"/>
            <a:ext cx="679010" cy="649706"/>
            <a:chOff x="7984406" y="3348804"/>
            <a:chExt cx="679010" cy="649706"/>
          </a:xfrm>
          <a:effectLst>
            <a:reflection blurRad="6350" stA="52000" endA="300" endPos="35000" dir="5400000" sy="-100000" algn="bl" rotWithShape="0"/>
          </a:effectLst>
        </p:grpSpPr>
        <p:sp>
          <p:nvSpPr>
            <p:cNvPr id="28" name="Ellipse 27">
              <a:extLst>
                <a:ext uri="{FF2B5EF4-FFF2-40B4-BE49-F238E27FC236}">
                  <a16:creationId xmlns:a16="http://schemas.microsoft.com/office/drawing/2014/main" id="{2BEC3DD4-C15E-6F09-89BE-20C58FA548E7}"/>
                </a:ext>
              </a:extLst>
            </p:cNvPr>
            <p:cNvSpPr/>
            <p:nvPr/>
          </p:nvSpPr>
          <p:spPr>
            <a:xfrm>
              <a:off x="7984406" y="3348804"/>
              <a:ext cx="679010" cy="649706"/>
            </a:xfrm>
            <a:prstGeom prst="ellipse">
              <a:avLst/>
            </a:prstGeom>
            <a:solidFill>
              <a:schemeClr val="accent5">
                <a:lumMod val="75000"/>
                <a:alpha val="50000"/>
              </a:schemeClr>
            </a:solidFill>
            <a:ln>
              <a:noFill/>
            </a:ln>
            <a:effectLst>
              <a:reflection blurRad="6350" stA="52000" endA="300" endPos="350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grpSp>
          <p:nvGrpSpPr>
            <p:cNvPr id="50" name="Groupe 49">
              <a:extLst>
                <a:ext uri="{FF2B5EF4-FFF2-40B4-BE49-F238E27FC236}">
                  <a16:creationId xmlns:a16="http://schemas.microsoft.com/office/drawing/2014/main" id="{F850721D-B1E1-BF3B-125C-40233DDBFF6E}"/>
                </a:ext>
              </a:extLst>
            </p:cNvPr>
            <p:cNvGrpSpPr/>
            <p:nvPr/>
          </p:nvGrpSpPr>
          <p:grpSpPr>
            <a:xfrm>
              <a:off x="8110437" y="3459537"/>
              <a:ext cx="426949" cy="404045"/>
              <a:chOff x="8153377" y="3543263"/>
              <a:chExt cx="507295" cy="467780"/>
            </a:xfrm>
          </p:grpSpPr>
          <p:pic>
            <p:nvPicPr>
              <p:cNvPr id="39" name="Graphique 38" descr="Eau contour">
                <a:extLst>
                  <a:ext uri="{FF2B5EF4-FFF2-40B4-BE49-F238E27FC236}">
                    <a16:creationId xmlns:a16="http://schemas.microsoft.com/office/drawing/2014/main" id="{EF822CBA-0525-DFAD-B7D9-4EEB6CD09E9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330928" y="3543263"/>
                <a:ext cx="269572" cy="269572"/>
              </a:xfrm>
              <a:prstGeom prst="rect">
                <a:avLst/>
              </a:prstGeom>
            </p:spPr>
          </p:pic>
          <p:grpSp>
            <p:nvGrpSpPr>
              <p:cNvPr id="46" name="Graphique 40" descr="Soin contour">
                <a:extLst>
                  <a:ext uri="{FF2B5EF4-FFF2-40B4-BE49-F238E27FC236}">
                    <a16:creationId xmlns:a16="http://schemas.microsoft.com/office/drawing/2014/main" id="{5BAD4751-2EB2-86EA-4B1E-1B6082371FC5}"/>
                  </a:ext>
                </a:extLst>
              </p:cNvPr>
              <p:cNvGrpSpPr/>
              <p:nvPr/>
            </p:nvGrpSpPr>
            <p:grpSpPr>
              <a:xfrm>
                <a:off x="8153377" y="3791150"/>
                <a:ext cx="507295" cy="219893"/>
                <a:chOff x="8168425" y="3789623"/>
                <a:chExt cx="507295" cy="219893"/>
              </a:xfrm>
              <a:solidFill>
                <a:srgbClr val="000000"/>
              </a:solidFill>
            </p:grpSpPr>
            <p:sp>
              <p:nvSpPr>
                <p:cNvPr id="47" name="Forme libre : forme 46">
                  <a:extLst>
                    <a:ext uri="{FF2B5EF4-FFF2-40B4-BE49-F238E27FC236}">
                      <a16:creationId xmlns:a16="http://schemas.microsoft.com/office/drawing/2014/main" id="{9A4C0C14-2C5D-CCE9-D1FC-5B5E751B4C52}"/>
                    </a:ext>
                  </a:extLst>
                </p:cNvPr>
                <p:cNvSpPr/>
                <p:nvPr/>
              </p:nvSpPr>
              <p:spPr>
                <a:xfrm>
                  <a:off x="8168425" y="3835297"/>
                  <a:ext cx="355103" cy="95305"/>
                </a:xfrm>
                <a:custGeom>
                  <a:avLst/>
                  <a:gdLst>
                    <a:gd name="connsiteX0" fmla="*/ 5626 w 355103"/>
                    <a:gd name="connsiteY0" fmla="*/ 95306 h 95305"/>
                    <a:gd name="connsiteX1" fmla="*/ 0 w 355103"/>
                    <a:gd name="connsiteY1" fmla="*/ 89658 h 95305"/>
                    <a:gd name="connsiteX2" fmla="*/ 3180 w 355103"/>
                    <a:gd name="connsiteY2" fmla="*/ 84596 h 95305"/>
                    <a:gd name="connsiteX3" fmla="*/ 162699 w 355103"/>
                    <a:gd name="connsiteY3" fmla="*/ 7937 h 95305"/>
                    <a:gd name="connsiteX4" fmla="*/ 191638 w 355103"/>
                    <a:gd name="connsiteY4" fmla="*/ 0 h 95305"/>
                    <a:gd name="connsiteX5" fmla="*/ 326920 w 355103"/>
                    <a:gd name="connsiteY5" fmla="*/ 0 h 95305"/>
                    <a:gd name="connsiteX6" fmla="*/ 355103 w 355103"/>
                    <a:gd name="connsiteY6" fmla="*/ 28184 h 95305"/>
                    <a:gd name="connsiteX7" fmla="*/ 326920 w 355103"/>
                    <a:gd name="connsiteY7" fmla="*/ 56367 h 95305"/>
                    <a:gd name="connsiteX8" fmla="*/ 225459 w 355103"/>
                    <a:gd name="connsiteY8" fmla="*/ 56367 h 95305"/>
                    <a:gd name="connsiteX9" fmla="*/ 219822 w 355103"/>
                    <a:gd name="connsiteY9" fmla="*/ 50731 h 95305"/>
                    <a:gd name="connsiteX10" fmla="*/ 225459 w 355103"/>
                    <a:gd name="connsiteY10" fmla="*/ 45094 h 95305"/>
                    <a:gd name="connsiteX11" fmla="*/ 326920 w 355103"/>
                    <a:gd name="connsiteY11" fmla="*/ 45094 h 95305"/>
                    <a:gd name="connsiteX12" fmla="*/ 343830 w 355103"/>
                    <a:gd name="connsiteY12" fmla="*/ 28184 h 95305"/>
                    <a:gd name="connsiteX13" fmla="*/ 326920 w 355103"/>
                    <a:gd name="connsiteY13" fmla="*/ 11273 h 95305"/>
                    <a:gd name="connsiteX14" fmla="*/ 191638 w 355103"/>
                    <a:gd name="connsiteY14" fmla="*/ 11273 h 95305"/>
                    <a:gd name="connsiteX15" fmla="*/ 167964 w 355103"/>
                    <a:gd name="connsiteY15" fmla="*/ 17857 h 95305"/>
                    <a:gd name="connsiteX16" fmla="*/ 8072 w 355103"/>
                    <a:gd name="connsiteY16" fmla="*/ 94742 h 95305"/>
                    <a:gd name="connsiteX17" fmla="*/ 5626 w 355103"/>
                    <a:gd name="connsiteY17" fmla="*/ 95306 h 9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103" h="95305">
                      <a:moveTo>
                        <a:pt x="5626" y="95306"/>
                      </a:moveTo>
                      <a:cubicBezTo>
                        <a:pt x="2513" y="95300"/>
                        <a:pt x="-6" y="92772"/>
                        <a:pt x="0" y="89658"/>
                      </a:cubicBezTo>
                      <a:cubicBezTo>
                        <a:pt x="4" y="87502"/>
                        <a:pt x="1239" y="85536"/>
                        <a:pt x="3180" y="84596"/>
                      </a:cubicBezTo>
                      <a:lnTo>
                        <a:pt x="162699" y="7937"/>
                      </a:lnTo>
                      <a:cubicBezTo>
                        <a:pt x="171496" y="2830"/>
                        <a:pt x="181467" y="96"/>
                        <a:pt x="191638" y="0"/>
                      </a:cubicBezTo>
                      <a:lnTo>
                        <a:pt x="326920" y="0"/>
                      </a:lnTo>
                      <a:cubicBezTo>
                        <a:pt x="342485" y="0"/>
                        <a:pt x="355103" y="12618"/>
                        <a:pt x="355103" y="28184"/>
                      </a:cubicBezTo>
                      <a:cubicBezTo>
                        <a:pt x="355103" y="43749"/>
                        <a:pt x="342485" y="56367"/>
                        <a:pt x="326920" y="56367"/>
                      </a:cubicBezTo>
                      <a:lnTo>
                        <a:pt x="225459" y="56367"/>
                      </a:lnTo>
                      <a:cubicBezTo>
                        <a:pt x="222345" y="56367"/>
                        <a:pt x="219822" y="53844"/>
                        <a:pt x="219822" y="50731"/>
                      </a:cubicBezTo>
                      <a:cubicBezTo>
                        <a:pt x="219822" y="47617"/>
                        <a:pt x="222345" y="45094"/>
                        <a:pt x="225459" y="45094"/>
                      </a:cubicBezTo>
                      <a:lnTo>
                        <a:pt x="326920" y="45094"/>
                      </a:lnTo>
                      <a:cubicBezTo>
                        <a:pt x="336259" y="45094"/>
                        <a:pt x="343830" y="37523"/>
                        <a:pt x="343830" y="28184"/>
                      </a:cubicBezTo>
                      <a:cubicBezTo>
                        <a:pt x="343830" y="18844"/>
                        <a:pt x="336259" y="11273"/>
                        <a:pt x="326920" y="11273"/>
                      </a:cubicBezTo>
                      <a:lnTo>
                        <a:pt x="191638" y="11273"/>
                      </a:lnTo>
                      <a:cubicBezTo>
                        <a:pt x="183305" y="11348"/>
                        <a:pt x="175139" y="13619"/>
                        <a:pt x="167964" y="17857"/>
                      </a:cubicBezTo>
                      <a:lnTo>
                        <a:pt x="8072" y="94742"/>
                      </a:lnTo>
                      <a:cubicBezTo>
                        <a:pt x="7311" y="95114"/>
                        <a:pt x="6474" y="95306"/>
                        <a:pt x="5626" y="95306"/>
                      </a:cubicBezTo>
                      <a:close/>
                    </a:path>
                  </a:pathLst>
                </a:custGeom>
                <a:solidFill>
                  <a:srgbClr val="000000"/>
                </a:solidFill>
                <a:ln w="5556"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B3B42915-3D0B-6714-5401-CA0287921740}"/>
                    </a:ext>
                  </a:extLst>
                </p:cNvPr>
                <p:cNvSpPr/>
                <p:nvPr/>
              </p:nvSpPr>
              <p:spPr>
                <a:xfrm>
                  <a:off x="8247330" y="3789623"/>
                  <a:ext cx="428390" cy="219893"/>
                </a:xfrm>
                <a:custGeom>
                  <a:avLst/>
                  <a:gdLst>
                    <a:gd name="connsiteX0" fmla="*/ 5636 w 428390"/>
                    <a:gd name="connsiteY0" fmla="*/ 219894 h 219893"/>
                    <a:gd name="connsiteX1" fmla="*/ 0 w 428390"/>
                    <a:gd name="connsiteY1" fmla="*/ 214256 h 219893"/>
                    <a:gd name="connsiteX2" fmla="*/ 1650 w 428390"/>
                    <a:gd name="connsiteY2" fmla="*/ 210272 h 219893"/>
                    <a:gd name="connsiteX3" fmla="*/ 140917 w 428390"/>
                    <a:gd name="connsiteY3" fmla="*/ 157890 h 219893"/>
                    <a:gd name="connsiteX4" fmla="*/ 246324 w 428390"/>
                    <a:gd name="connsiteY4" fmla="*/ 157890 h 219893"/>
                    <a:gd name="connsiteX5" fmla="*/ 256572 w 428390"/>
                    <a:gd name="connsiteY5" fmla="*/ 154434 h 219893"/>
                    <a:gd name="connsiteX6" fmla="*/ 411187 w 428390"/>
                    <a:gd name="connsiteY6" fmla="*/ 41390 h 219893"/>
                    <a:gd name="connsiteX7" fmla="*/ 417117 w 428390"/>
                    <a:gd name="connsiteY7" fmla="*/ 28194 h 219893"/>
                    <a:gd name="connsiteX8" fmla="*/ 400207 w 428390"/>
                    <a:gd name="connsiteY8" fmla="*/ 11284 h 219893"/>
                    <a:gd name="connsiteX9" fmla="*/ 391498 w 428390"/>
                    <a:gd name="connsiteY9" fmla="*/ 13719 h 219893"/>
                    <a:gd name="connsiteX10" fmla="*/ 294800 w 428390"/>
                    <a:gd name="connsiteY10" fmla="*/ 69168 h 219893"/>
                    <a:gd name="connsiteX11" fmla="*/ 287152 w 428390"/>
                    <a:gd name="connsiteY11" fmla="*/ 66919 h 219893"/>
                    <a:gd name="connsiteX12" fmla="*/ 289197 w 428390"/>
                    <a:gd name="connsiteY12" fmla="*/ 59388 h 219893"/>
                    <a:gd name="connsiteX13" fmla="*/ 385585 w 428390"/>
                    <a:gd name="connsiteY13" fmla="*/ 4148 h 219893"/>
                    <a:gd name="connsiteX14" fmla="*/ 400207 w 428390"/>
                    <a:gd name="connsiteY14" fmla="*/ 5 h 219893"/>
                    <a:gd name="connsiteX15" fmla="*/ 428390 w 428390"/>
                    <a:gd name="connsiteY15" fmla="*/ 28189 h 219893"/>
                    <a:gd name="connsiteX16" fmla="*/ 418875 w 428390"/>
                    <a:gd name="connsiteY16" fmla="*/ 49665 h 219893"/>
                    <a:gd name="connsiteX17" fmla="*/ 418210 w 428390"/>
                    <a:gd name="connsiteY17" fmla="*/ 50228 h 219893"/>
                    <a:gd name="connsiteX18" fmla="*/ 263200 w 428390"/>
                    <a:gd name="connsiteY18" fmla="*/ 163560 h 219893"/>
                    <a:gd name="connsiteX19" fmla="*/ 246324 w 428390"/>
                    <a:gd name="connsiteY19" fmla="*/ 169163 h 219893"/>
                    <a:gd name="connsiteX20" fmla="*/ 140917 w 428390"/>
                    <a:gd name="connsiteY20" fmla="*/ 169163 h 219893"/>
                    <a:gd name="connsiteX21" fmla="*/ 9615 w 428390"/>
                    <a:gd name="connsiteY21" fmla="*/ 218259 h 219893"/>
                    <a:gd name="connsiteX22" fmla="*/ 5636 w 428390"/>
                    <a:gd name="connsiteY22" fmla="*/ 219894 h 21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8390" h="219893">
                      <a:moveTo>
                        <a:pt x="5636" y="219894"/>
                      </a:moveTo>
                      <a:cubicBezTo>
                        <a:pt x="2522" y="219893"/>
                        <a:pt x="-1" y="217369"/>
                        <a:pt x="0" y="214256"/>
                      </a:cubicBezTo>
                      <a:cubicBezTo>
                        <a:pt x="1" y="212762"/>
                        <a:pt x="594" y="211329"/>
                        <a:pt x="1650" y="210272"/>
                      </a:cubicBezTo>
                      <a:cubicBezTo>
                        <a:pt x="36412" y="175505"/>
                        <a:pt x="83270" y="157890"/>
                        <a:pt x="140917" y="157890"/>
                      </a:cubicBezTo>
                      <a:lnTo>
                        <a:pt x="246324" y="157890"/>
                      </a:lnTo>
                      <a:cubicBezTo>
                        <a:pt x="250023" y="157872"/>
                        <a:pt x="253617" y="156660"/>
                        <a:pt x="256572" y="154434"/>
                      </a:cubicBezTo>
                      <a:lnTo>
                        <a:pt x="411187" y="41390"/>
                      </a:lnTo>
                      <a:cubicBezTo>
                        <a:pt x="414777" y="37910"/>
                        <a:pt x="416899" y="33189"/>
                        <a:pt x="417117" y="28194"/>
                      </a:cubicBezTo>
                      <a:cubicBezTo>
                        <a:pt x="417117" y="18855"/>
                        <a:pt x="409546" y="11284"/>
                        <a:pt x="400207" y="11284"/>
                      </a:cubicBezTo>
                      <a:cubicBezTo>
                        <a:pt x="397124" y="11194"/>
                        <a:pt x="394087" y="12044"/>
                        <a:pt x="391498" y="13719"/>
                      </a:cubicBezTo>
                      <a:lnTo>
                        <a:pt x="294800" y="69168"/>
                      </a:lnTo>
                      <a:cubicBezTo>
                        <a:pt x="292067" y="70659"/>
                        <a:pt x="288643" y="69652"/>
                        <a:pt x="287152" y="66919"/>
                      </a:cubicBezTo>
                      <a:cubicBezTo>
                        <a:pt x="285705" y="64266"/>
                        <a:pt x="286607" y="60944"/>
                        <a:pt x="289197" y="59388"/>
                      </a:cubicBezTo>
                      <a:lnTo>
                        <a:pt x="385585" y="4148"/>
                      </a:lnTo>
                      <a:cubicBezTo>
                        <a:pt x="389939" y="1346"/>
                        <a:pt x="395029" y="-96"/>
                        <a:pt x="400207" y="5"/>
                      </a:cubicBezTo>
                      <a:cubicBezTo>
                        <a:pt x="415765" y="24"/>
                        <a:pt x="428372" y="12631"/>
                        <a:pt x="428390" y="28189"/>
                      </a:cubicBezTo>
                      <a:cubicBezTo>
                        <a:pt x="428204" y="36329"/>
                        <a:pt x="424779" y="44058"/>
                        <a:pt x="418875" y="49665"/>
                      </a:cubicBezTo>
                      <a:lnTo>
                        <a:pt x="418210" y="50228"/>
                      </a:lnTo>
                      <a:lnTo>
                        <a:pt x="263200" y="163560"/>
                      </a:lnTo>
                      <a:cubicBezTo>
                        <a:pt x="258317" y="167180"/>
                        <a:pt x="252403" y="169143"/>
                        <a:pt x="246324" y="169163"/>
                      </a:cubicBezTo>
                      <a:lnTo>
                        <a:pt x="140917" y="169163"/>
                      </a:lnTo>
                      <a:cubicBezTo>
                        <a:pt x="86359" y="169163"/>
                        <a:pt x="42179" y="185684"/>
                        <a:pt x="9615" y="218259"/>
                      </a:cubicBezTo>
                      <a:cubicBezTo>
                        <a:pt x="8557" y="219309"/>
                        <a:pt x="7126" y="219897"/>
                        <a:pt x="5636" y="219894"/>
                      </a:cubicBezTo>
                      <a:close/>
                    </a:path>
                  </a:pathLst>
                </a:custGeom>
                <a:solidFill>
                  <a:srgbClr val="000000"/>
                </a:solidFill>
                <a:ln w="5556" cap="flat">
                  <a:noFill/>
                  <a:prstDash val="solid"/>
                  <a:miter/>
                </a:ln>
              </p:spPr>
              <p:txBody>
                <a:bodyPr rtlCol="0" anchor="ctr"/>
                <a:lstStyle/>
                <a:p>
                  <a:endParaRPr lang="fr-FR"/>
                </a:p>
              </p:txBody>
            </p:sp>
          </p:grpSp>
        </p:grpSp>
      </p:grpSp>
      <p:sp>
        <p:nvSpPr>
          <p:cNvPr id="53" name="ZoneTexte 52">
            <a:extLst>
              <a:ext uri="{FF2B5EF4-FFF2-40B4-BE49-F238E27FC236}">
                <a16:creationId xmlns:a16="http://schemas.microsoft.com/office/drawing/2014/main" id="{8630B451-20A0-786C-46FE-85328952947A}"/>
              </a:ext>
            </a:extLst>
          </p:cNvPr>
          <p:cNvSpPr txBox="1"/>
          <p:nvPr/>
        </p:nvSpPr>
        <p:spPr>
          <a:xfrm>
            <a:off x="7216251" y="2958037"/>
            <a:ext cx="1101584" cy="200055"/>
          </a:xfrm>
          <a:prstGeom prst="rect">
            <a:avLst/>
          </a:prstGeom>
          <a:noFill/>
        </p:spPr>
        <p:txBody>
          <a:bodyPr wrap="square" rtlCol="0">
            <a:spAutoFit/>
          </a:bodyPr>
          <a:lstStyle>
            <a:defPPr>
              <a:defRPr lang="fr-FR"/>
            </a:defPPr>
            <a:lvl1pPr algn="ctr">
              <a:defRPr sz="700"/>
            </a:lvl1pPr>
          </a:lstStyle>
          <a:p>
            <a:r>
              <a:rPr lang="fr-FR"/>
              <a:t>PHASE CHANTIER</a:t>
            </a:r>
          </a:p>
        </p:txBody>
      </p:sp>
      <p:grpSp>
        <p:nvGrpSpPr>
          <p:cNvPr id="4100" name="Groupe 4099">
            <a:extLst>
              <a:ext uri="{FF2B5EF4-FFF2-40B4-BE49-F238E27FC236}">
                <a16:creationId xmlns:a16="http://schemas.microsoft.com/office/drawing/2014/main" id="{6617B536-90E2-1B36-C931-989B8751C1D1}"/>
              </a:ext>
            </a:extLst>
          </p:cNvPr>
          <p:cNvGrpSpPr/>
          <p:nvPr/>
        </p:nvGrpSpPr>
        <p:grpSpPr>
          <a:xfrm>
            <a:off x="7748397" y="3406991"/>
            <a:ext cx="1170870" cy="929693"/>
            <a:chOff x="10597771" y="2836817"/>
            <a:chExt cx="1170870" cy="929693"/>
          </a:xfrm>
        </p:grpSpPr>
        <p:pic>
          <p:nvPicPr>
            <p:cNvPr id="45" name="Graphique 44" descr="Haute tension contour">
              <a:extLst>
                <a:ext uri="{FF2B5EF4-FFF2-40B4-BE49-F238E27FC236}">
                  <a16:creationId xmlns:a16="http://schemas.microsoft.com/office/drawing/2014/main" id="{A23168BD-F09A-BA7E-162C-AFFAFD4336A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01981" y="2836817"/>
              <a:ext cx="562451" cy="562451"/>
            </a:xfrm>
            <a:prstGeom prst="rect">
              <a:avLst/>
            </a:prstGeom>
          </p:spPr>
        </p:pic>
        <p:sp>
          <p:nvSpPr>
            <p:cNvPr id="54" name="ZoneTexte 53">
              <a:extLst>
                <a:ext uri="{FF2B5EF4-FFF2-40B4-BE49-F238E27FC236}">
                  <a16:creationId xmlns:a16="http://schemas.microsoft.com/office/drawing/2014/main" id="{D3D06AF9-8536-70B6-92CA-734498C59209}"/>
                </a:ext>
              </a:extLst>
            </p:cNvPr>
            <p:cNvSpPr txBox="1"/>
            <p:nvPr/>
          </p:nvSpPr>
          <p:spPr>
            <a:xfrm>
              <a:off x="10597771" y="3458733"/>
              <a:ext cx="1170870" cy="307777"/>
            </a:xfrm>
            <a:prstGeom prst="rect">
              <a:avLst/>
            </a:prstGeom>
            <a:noFill/>
          </p:spPr>
          <p:txBody>
            <a:bodyPr wrap="square" rtlCol="0">
              <a:spAutoFit/>
            </a:bodyPr>
            <a:lstStyle>
              <a:defPPr>
                <a:defRPr lang="fr-FR"/>
              </a:defPPr>
              <a:lvl1pPr algn="ctr">
                <a:defRPr sz="700"/>
              </a:lvl1pPr>
            </a:lstStyle>
            <a:p>
              <a:r>
                <a:rPr lang="fr-FR"/>
                <a:t>FILIÈRES D’ÉNERGIE CHOISIES</a:t>
              </a:r>
            </a:p>
          </p:txBody>
        </p:sp>
      </p:grpSp>
      <p:sp>
        <p:nvSpPr>
          <p:cNvPr id="57" name="ZoneTexte 56">
            <a:extLst>
              <a:ext uri="{FF2B5EF4-FFF2-40B4-BE49-F238E27FC236}">
                <a16:creationId xmlns:a16="http://schemas.microsoft.com/office/drawing/2014/main" id="{103E41E3-FA93-1FF3-8E4E-4C06C93A62DC}"/>
              </a:ext>
            </a:extLst>
          </p:cNvPr>
          <p:cNvSpPr txBox="1"/>
          <p:nvPr/>
        </p:nvSpPr>
        <p:spPr>
          <a:xfrm>
            <a:off x="7097327" y="5127567"/>
            <a:ext cx="1267587" cy="415498"/>
          </a:xfrm>
          <a:prstGeom prst="rect">
            <a:avLst/>
          </a:prstGeom>
          <a:noFill/>
        </p:spPr>
        <p:txBody>
          <a:bodyPr wrap="square" rtlCol="0">
            <a:spAutoFit/>
          </a:bodyPr>
          <a:lstStyle>
            <a:defPPr>
              <a:defRPr lang="fr-FR"/>
            </a:defPPr>
            <a:lvl1pPr algn="ctr">
              <a:defRPr sz="700"/>
            </a:lvl1pPr>
          </a:lstStyle>
          <a:p>
            <a:r>
              <a:rPr lang="fr-FR"/>
              <a:t>CONSOMMATIONS D’EXPLOITATION</a:t>
            </a:r>
            <a:br>
              <a:rPr lang="fr-FR"/>
            </a:br>
            <a:r>
              <a:rPr lang="fr-FR"/>
              <a:t>(USAGES)</a:t>
            </a:r>
          </a:p>
        </p:txBody>
      </p:sp>
      <p:sp>
        <p:nvSpPr>
          <p:cNvPr id="58" name="ZoneTexte 57">
            <a:extLst>
              <a:ext uri="{FF2B5EF4-FFF2-40B4-BE49-F238E27FC236}">
                <a16:creationId xmlns:a16="http://schemas.microsoft.com/office/drawing/2014/main" id="{9D4858FC-5F5B-A4FE-A5A3-F9E51C8F9EE4}"/>
              </a:ext>
            </a:extLst>
          </p:cNvPr>
          <p:cNvSpPr txBox="1"/>
          <p:nvPr/>
        </p:nvSpPr>
        <p:spPr>
          <a:xfrm>
            <a:off x="5887031" y="5198880"/>
            <a:ext cx="1267587" cy="415498"/>
          </a:xfrm>
          <a:prstGeom prst="rect">
            <a:avLst/>
          </a:prstGeom>
          <a:noFill/>
        </p:spPr>
        <p:txBody>
          <a:bodyPr wrap="square" rtlCol="0">
            <a:spAutoFit/>
          </a:bodyPr>
          <a:lstStyle>
            <a:defPPr>
              <a:defRPr lang="fr-FR"/>
            </a:defPPr>
            <a:lvl1pPr algn="ctr">
              <a:defRPr sz="700"/>
            </a:lvl1pPr>
          </a:lstStyle>
          <a:p>
            <a:r>
              <a:rPr lang="fr-FR"/>
              <a:t>PROCESSUS DE RECYCLAGE DE L’EAU SUR LE BÂTIMENT</a:t>
            </a:r>
          </a:p>
        </p:txBody>
      </p:sp>
      <p:sp>
        <p:nvSpPr>
          <p:cNvPr id="59" name="ZoneTexte 58">
            <a:extLst>
              <a:ext uri="{FF2B5EF4-FFF2-40B4-BE49-F238E27FC236}">
                <a16:creationId xmlns:a16="http://schemas.microsoft.com/office/drawing/2014/main" id="{FD3111C5-EEE3-1BD1-1E20-D92D6B661FD4}"/>
              </a:ext>
            </a:extLst>
          </p:cNvPr>
          <p:cNvSpPr txBox="1"/>
          <p:nvPr/>
        </p:nvSpPr>
        <p:spPr>
          <a:xfrm>
            <a:off x="5039762" y="4155969"/>
            <a:ext cx="1267587" cy="415498"/>
          </a:xfrm>
          <a:prstGeom prst="rect">
            <a:avLst/>
          </a:prstGeom>
          <a:noFill/>
        </p:spPr>
        <p:txBody>
          <a:bodyPr wrap="square" rtlCol="0">
            <a:spAutoFit/>
          </a:bodyPr>
          <a:lstStyle>
            <a:defPPr>
              <a:defRPr lang="fr-FR"/>
            </a:defPPr>
            <a:lvl1pPr algn="ctr">
              <a:defRPr sz="700"/>
            </a:lvl1pPr>
          </a:lstStyle>
          <a:p>
            <a:r>
              <a:rPr lang="fr-FR"/>
              <a:t>STOCKAGE DE L’EAU ET PRODUCTION D’EAU DU BÂTIMENT </a:t>
            </a:r>
          </a:p>
        </p:txBody>
      </p:sp>
      <p:grpSp>
        <p:nvGrpSpPr>
          <p:cNvPr id="4097" name="Groupe 4096">
            <a:extLst>
              <a:ext uri="{FF2B5EF4-FFF2-40B4-BE49-F238E27FC236}">
                <a16:creationId xmlns:a16="http://schemas.microsoft.com/office/drawing/2014/main" id="{A9AD53B5-FF00-3193-21CD-9906388430B3}"/>
              </a:ext>
            </a:extLst>
          </p:cNvPr>
          <p:cNvGrpSpPr/>
          <p:nvPr/>
        </p:nvGrpSpPr>
        <p:grpSpPr>
          <a:xfrm>
            <a:off x="6242605" y="4611032"/>
            <a:ext cx="579718" cy="541851"/>
            <a:chOff x="7173281" y="4447661"/>
            <a:chExt cx="579718" cy="541851"/>
          </a:xfrm>
        </p:grpSpPr>
        <p:pic>
          <p:nvPicPr>
            <p:cNvPr id="61" name="Graphique 60" descr="Ville contour">
              <a:extLst>
                <a:ext uri="{FF2B5EF4-FFF2-40B4-BE49-F238E27FC236}">
                  <a16:creationId xmlns:a16="http://schemas.microsoft.com/office/drawing/2014/main" id="{F30FC079-A320-CC25-F99D-27ED59CB0AE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173281" y="4447661"/>
              <a:ext cx="541851" cy="541851"/>
            </a:xfrm>
            <a:prstGeom prst="rect">
              <a:avLst/>
            </a:prstGeom>
          </p:spPr>
        </p:pic>
        <p:pic>
          <p:nvPicPr>
            <p:cNvPr id="4096" name="Graphique 4095" descr="Eau avec un remplissage uni">
              <a:extLst>
                <a:ext uri="{FF2B5EF4-FFF2-40B4-BE49-F238E27FC236}">
                  <a16:creationId xmlns:a16="http://schemas.microsoft.com/office/drawing/2014/main" id="{B2D32742-833E-CAFE-8F21-F54EA28D89C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498540" y="4447661"/>
              <a:ext cx="254459" cy="254459"/>
            </a:xfrm>
            <a:prstGeom prst="rect">
              <a:avLst/>
            </a:prstGeom>
          </p:spPr>
        </p:pic>
      </p:grpSp>
      <p:grpSp>
        <p:nvGrpSpPr>
          <p:cNvPr id="41" name="Groupe 40">
            <a:extLst>
              <a:ext uri="{FF2B5EF4-FFF2-40B4-BE49-F238E27FC236}">
                <a16:creationId xmlns:a16="http://schemas.microsoft.com/office/drawing/2014/main" id="{3DD3D8A1-4632-542C-4398-DFD4FC012617}"/>
              </a:ext>
            </a:extLst>
          </p:cNvPr>
          <p:cNvGrpSpPr/>
          <p:nvPr/>
        </p:nvGrpSpPr>
        <p:grpSpPr>
          <a:xfrm>
            <a:off x="742685" y="2476090"/>
            <a:ext cx="1966724" cy="2109877"/>
            <a:chOff x="33901" y="810229"/>
            <a:chExt cx="3378583" cy="3378583"/>
          </a:xfrm>
          <a:effectLst/>
        </p:grpSpPr>
        <p:pic>
          <p:nvPicPr>
            <p:cNvPr id="40" name="Graphique 39" descr="Recherche de dossiers contour">
              <a:extLst>
                <a:ext uri="{FF2B5EF4-FFF2-40B4-BE49-F238E27FC236}">
                  <a16:creationId xmlns:a16="http://schemas.microsoft.com/office/drawing/2014/main" id="{1975790E-2419-F2B8-5662-FCE476EC34C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3901" y="810229"/>
              <a:ext cx="3378583" cy="3378583"/>
            </a:xfrm>
            <a:prstGeom prst="rect">
              <a:avLst/>
            </a:prstGeom>
            <a:effectLst>
              <a:outerShdw blurRad="50800" dist="38100" dir="2700000" algn="tl" rotWithShape="0">
                <a:prstClr val="black">
                  <a:alpha val="40000"/>
                </a:prstClr>
              </a:outerShdw>
            </a:effectLst>
          </p:spPr>
        </p:pic>
        <p:pic>
          <p:nvPicPr>
            <p:cNvPr id="1032" name="Picture 8" descr="Fiche de Données Environnementales et Sanitaires- FDES - Louineau">
              <a:extLst>
                <a:ext uri="{FF2B5EF4-FFF2-40B4-BE49-F238E27FC236}">
                  <a16:creationId xmlns:a16="http://schemas.microsoft.com/office/drawing/2014/main" id="{050098E4-ABA5-F1B8-D54F-E395CDD182A1}"/>
                </a:ext>
              </a:extLst>
            </p:cNvPr>
            <p:cNvPicPr>
              <a:picLocks noChangeAspect="1" noChangeArrowheads="1"/>
            </p:cNvPicPr>
            <p:nvPr/>
          </p:nvPicPr>
          <p:blipFill>
            <a:blip r:embed="rId17">
              <a:alphaModFix/>
              <a:extLst>
                <a:ext uri="{28A0092B-C50C-407E-A947-70E740481C1C}">
                  <a14:useLocalDpi xmlns:a14="http://schemas.microsoft.com/office/drawing/2010/main" val="0"/>
                </a:ext>
              </a:extLst>
            </a:blip>
            <a:srcRect/>
            <a:stretch>
              <a:fillRect/>
            </a:stretch>
          </p:blipFill>
          <p:spPr bwMode="auto">
            <a:xfrm>
              <a:off x="505170" y="1319900"/>
              <a:ext cx="405924" cy="408667"/>
            </a:xfrm>
            <a:prstGeom prst="rect">
              <a:avLst/>
            </a:prstGeom>
            <a:noFill/>
            <a:ln w="19050">
              <a:noFill/>
            </a:ln>
            <a:extLst>
              <a:ext uri="{909E8E84-426E-40DD-AFC4-6F175D3DCCD1}">
                <a14:hiddenFill xmlns:a14="http://schemas.microsoft.com/office/drawing/2010/main">
                  <a:solidFill>
                    <a:srgbClr val="FFFFFF"/>
                  </a:solidFill>
                </a14:hiddenFill>
              </a:ext>
            </a:extLst>
          </p:spPr>
        </p:pic>
        <p:pic>
          <p:nvPicPr>
            <p:cNvPr id="2" name="Picture 4" descr="Img Detail">
              <a:extLst>
                <a:ext uri="{FF2B5EF4-FFF2-40B4-BE49-F238E27FC236}">
                  <a16:creationId xmlns:a16="http://schemas.microsoft.com/office/drawing/2014/main" id="{1926B710-1326-1E49-A62A-4312E3C4B1F9}"/>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70901" y="1741165"/>
              <a:ext cx="685218" cy="262409"/>
            </a:xfrm>
            <a:prstGeom prst="rect">
              <a:avLst/>
            </a:prstGeom>
            <a:noFill/>
            <a:extLst>
              <a:ext uri="{909E8E84-426E-40DD-AFC4-6F175D3DCCD1}">
                <a14:hiddenFill xmlns:a14="http://schemas.microsoft.com/office/drawing/2010/main">
                  <a:solidFill>
                    <a:srgbClr val="FFFFFF"/>
                  </a:solidFill>
                </a14:hiddenFill>
              </a:ext>
            </a:extLst>
          </p:spPr>
        </p:pic>
        <p:pic>
          <p:nvPicPr>
            <p:cNvPr id="30" name="Image 29" descr="Une image contenant texte, Police, logo, Graphique&#10;&#10;Le contenu généré par l’IA peut être incorrect.">
              <a:extLst>
                <a:ext uri="{FF2B5EF4-FFF2-40B4-BE49-F238E27FC236}">
                  <a16:creationId xmlns:a16="http://schemas.microsoft.com/office/drawing/2014/main" id="{CCD4A960-DDD3-DB95-84F0-B98D580A4638}"/>
                </a:ext>
              </a:extLst>
            </p:cNvPr>
            <p:cNvPicPr>
              <a:picLocks noChangeAspect="1"/>
            </p:cNvPicPr>
            <p:nvPr/>
          </p:nvPicPr>
          <p:blipFill>
            <a:blip r:embed="rId19">
              <a:extLst>
                <a:ext uri="{28A0092B-C50C-407E-A947-70E740481C1C}">
                  <a14:useLocalDpi xmlns:a14="http://schemas.microsoft.com/office/drawing/2010/main" val="0"/>
                </a:ext>
              </a:extLst>
            </a:blip>
            <a:srcRect b="29845"/>
            <a:stretch/>
          </p:blipFill>
          <p:spPr>
            <a:xfrm>
              <a:off x="213889" y="1763559"/>
              <a:ext cx="731818" cy="408668"/>
            </a:xfrm>
            <a:prstGeom prst="rect">
              <a:avLst/>
            </a:prstGeom>
            <a:ln>
              <a:noFill/>
            </a:ln>
            <a:effectLst/>
          </p:spPr>
        </p:pic>
        <p:pic>
          <p:nvPicPr>
            <p:cNvPr id="32" name="Image 31">
              <a:extLst>
                <a:ext uri="{FF2B5EF4-FFF2-40B4-BE49-F238E27FC236}">
                  <a16:creationId xmlns:a16="http://schemas.microsoft.com/office/drawing/2014/main" id="{96A50147-BB99-39E2-1070-31B819810C0F}"/>
                </a:ext>
              </a:extLst>
            </p:cNvPr>
            <p:cNvPicPr>
              <a:picLocks noChangeAspect="1"/>
            </p:cNvPicPr>
            <p:nvPr/>
          </p:nvPicPr>
          <p:blipFill>
            <a:blip r:embed="rId20"/>
            <a:stretch>
              <a:fillRect/>
            </a:stretch>
          </p:blipFill>
          <p:spPr>
            <a:xfrm>
              <a:off x="1538626" y="1731377"/>
              <a:ext cx="1011401" cy="297964"/>
            </a:xfrm>
            <a:prstGeom prst="rect">
              <a:avLst/>
            </a:prstGeom>
          </p:spPr>
        </p:pic>
        <p:pic>
          <p:nvPicPr>
            <p:cNvPr id="2050" name="Picture 2" descr="DRIAS, Les futurs de l'Eau - Données et Produits">
              <a:extLst>
                <a:ext uri="{FF2B5EF4-FFF2-40B4-BE49-F238E27FC236}">
                  <a16:creationId xmlns:a16="http://schemas.microsoft.com/office/drawing/2014/main" id="{20B80D11-C50D-4A7A-BAEC-7F900491FEB2}"/>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085940" y="1255078"/>
              <a:ext cx="758482" cy="360628"/>
            </a:xfrm>
            <a:prstGeom prst="roundRect">
              <a:avLst/>
            </a:prstGeom>
            <a:noFill/>
            <a:extLst>
              <a:ext uri="{909E8E84-426E-40DD-AFC4-6F175D3DCCD1}">
                <a14:hiddenFill xmlns:a14="http://schemas.microsoft.com/office/drawing/2010/main">
                  <a:solidFill>
                    <a:srgbClr val="FFFFFF"/>
                  </a:solidFill>
                </a14:hiddenFill>
              </a:ext>
            </a:extLst>
          </p:spPr>
        </p:pic>
        <p:pic>
          <p:nvPicPr>
            <p:cNvPr id="2052" name="Picture 4" descr="Copernicus : l'état européen du climat | Agriadapt">
              <a:extLst>
                <a:ext uri="{FF2B5EF4-FFF2-40B4-BE49-F238E27FC236}">
                  <a16:creationId xmlns:a16="http://schemas.microsoft.com/office/drawing/2014/main" id="{45FD4256-379A-611F-07C5-AB620B252EEB}"/>
                </a:ext>
              </a:extLst>
            </p:cNvPr>
            <p:cNvPicPr>
              <a:picLocks noChangeAspect="1" noChangeArrowheads="1"/>
            </p:cNvPicPr>
            <p:nvPr/>
          </p:nvPicPr>
          <p:blipFill rotWithShape="1">
            <a:blip r:embed="rId22">
              <a:extLst>
                <a:ext uri="{28A0092B-C50C-407E-A947-70E740481C1C}">
                  <a14:useLocalDpi xmlns:a14="http://schemas.microsoft.com/office/drawing/2010/main" val="0"/>
                </a:ext>
              </a:extLst>
            </a:blip>
            <a:srcRect l="10735" t="31699" r="6596" b="24780"/>
            <a:stretch/>
          </p:blipFill>
          <p:spPr bwMode="auto">
            <a:xfrm>
              <a:off x="1900339" y="1266823"/>
              <a:ext cx="892363" cy="348883"/>
            </a:xfrm>
            <a:prstGeom prst="rect">
              <a:avLst/>
            </a:prstGeom>
            <a:noFill/>
            <a:effectLst/>
            <a:extLst>
              <a:ext uri="{909E8E84-426E-40DD-AFC4-6F175D3DCCD1}">
                <a14:hiddenFill xmlns:a14="http://schemas.microsoft.com/office/drawing/2010/main">
                  <a:solidFill>
                    <a:srgbClr val="FFFFFF"/>
                  </a:solidFill>
                </a14:hiddenFill>
              </a:ext>
            </a:extLst>
          </p:spPr>
        </p:pic>
      </p:grpSp>
      <p:sp>
        <p:nvSpPr>
          <p:cNvPr id="44" name="Ellipse 43">
            <a:extLst>
              <a:ext uri="{FF2B5EF4-FFF2-40B4-BE49-F238E27FC236}">
                <a16:creationId xmlns:a16="http://schemas.microsoft.com/office/drawing/2014/main" id="{1CBECA20-B0B6-0C0D-CE62-04E2091EDFE6}"/>
              </a:ext>
            </a:extLst>
          </p:cNvPr>
          <p:cNvSpPr/>
          <p:nvPr/>
        </p:nvSpPr>
        <p:spPr>
          <a:xfrm>
            <a:off x="6052074" y="2288621"/>
            <a:ext cx="679010" cy="649706"/>
          </a:xfrm>
          <a:prstGeom prst="ellipse">
            <a:avLst/>
          </a:prstGeom>
          <a:solidFill>
            <a:srgbClr val="F3A447">
              <a:alpha val="80000"/>
            </a:srgbClr>
          </a:solidFill>
          <a:ln>
            <a:noFill/>
          </a:ln>
          <a:effectLst>
            <a:reflection blurRad="6350" stA="52000" endA="300" endPos="35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1" name="Graphique 50" descr="Outils d'exploitation minière contour">
            <a:extLst>
              <a:ext uri="{FF2B5EF4-FFF2-40B4-BE49-F238E27FC236}">
                <a16:creationId xmlns:a16="http://schemas.microsoft.com/office/drawing/2014/main" id="{57FE0828-67B4-B474-793F-A7E4DF30FD17}"/>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128032" y="2336104"/>
            <a:ext cx="527093" cy="527093"/>
          </a:xfrm>
          <a:prstGeom prst="rect">
            <a:avLst/>
          </a:prstGeom>
        </p:spPr>
      </p:pic>
      <p:sp>
        <p:nvSpPr>
          <p:cNvPr id="42" name="ZoneTexte 41">
            <a:extLst>
              <a:ext uri="{FF2B5EF4-FFF2-40B4-BE49-F238E27FC236}">
                <a16:creationId xmlns:a16="http://schemas.microsoft.com/office/drawing/2014/main" id="{6362DBB1-46F5-5E98-569B-9F99C68CD235}"/>
              </a:ext>
            </a:extLst>
          </p:cNvPr>
          <p:cNvSpPr txBox="1"/>
          <p:nvPr/>
        </p:nvSpPr>
        <p:spPr>
          <a:xfrm>
            <a:off x="589736" y="1383832"/>
            <a:ext cx="11161471" cy="338554"/>
          </a:xfrm>
          <a:prstGeom prst="rect">
            <a:avLst/>
          </a:prstGeom>
          <a:noFill/>
        </p:spPr>
        <p:txBody>
          <a:bodyPr wrap="square" rtlCol="0">
            <a:spAutoFit/>
          </a:bodyPr>
          <a:lstStyle/>
          <a:p>
            <a:r>
              <a:rPr lang="fr-FR" sz="1600" b="1" dirty="0">
                <a:latin typeface="Abadi Extra Light" panose="020B0204020104020204" pitchFamily="34" charset="0"/>
              </a:rPr>
              <a:t>Capitaliser 	&gt; 	Actualiser et consolider           &gt;	        Fiabiliser           &gt;              S’assurer en continu de la cohérence </a:t>
            </a:r>
          </a:p>
        </p:txBody>
      </p:sp>
      <p:sp>
        <p:nvSpPr>
          <p:cNvPr id="55" name="Flèche : droite 54">
            <a:extLst>
              <a:ext uri="{FF2B5EF4-FFF2-40B4-BE49-F238E27FC236}">
                <a16:creationId xmlns:a16="http://schemas.microsoft.com/office/drawing/2014/main" id="{CBB2B8FE-AE02-42B3-809A-CB639F4FFAB6}"/>
              </a:ext>
            </a:extLst>
          </p:cNvPr>
          <p:cNvSpPr/>
          <p:nvPr/>
        </p:nvSpPr>
        <p:spPr>
          <a:xfrm>
            <a:off x="3273487" y="2938327"/>
            <a:ext cx="1363875" cy="431966"/>
          </a:xfrm>
          <a:prstGeom prst="rightArrow">
            <a:avLst>
              <a:gd name="adj1" fmla="val 60000"/>
              <a:gd name="adj2" fmla="val 50000"/>
            </a:avLst>
          </a:prstGeom>
          <a:solidFill>
            <a:srgbClr val="C0C0C0"/>
          </a:solidFill>
          <a:ln>
            <a:solidFill>
              <a:srgbClr val="C0C0C0"/>
            </a:solidFill>
          </a:ln>
          <a:effectLst>
            <a:outerShdw blurRad="50800" dist="38100" dir="2700000" algn="tl" rotWithShape="0">
              <a:prstClr val="black">
                <a:alpha val="40000"/>
              </a:prstClr>
            </a:outerShdw>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ctr"/>
            <a:r>
              <a:rPr lang="fr-FR" sz="1100">
                <a:latin typeface="Abadi Extra Light" panose="020B0204020104020204" pitchFamily="34" charset="0"/>
              </a:rPr>
              <a:t>passerelles</a:t>
            </a:r>
          </a:p>
        </p:txBody>
      </p:sp>
      <p:sp>
        <p:nvSpPr>
          <p:cNvPr id="63" name="Flèche : droite 62">
            <a:extLst>
              <a:ext uri="{FF2B5EF4-FFF2-40B4-BE49-F238E27FC236}">
                <a16:creationId xmlns:a16="http://schemas.microsoft.com/office/drawing/2014/main" id="{8930126F-94AD-C47A-88B8-9C9E68551CA7}"/>
              </a:ext>
            </a:extLst>
          </p:cNvPr>
          <p:cNvSpPr/>
          <p:nvPr/>
        </p:nvSpPr>
        <p:spPr>
          <a:xfrm flipH="1">
            <a:off x="3240792" y="3415425"/>
            <a:ext cx="1267587" cy="471639"/>
          </a:xfrm>
          <a:prstGeom prst="rightArrow">
            <a:avLst/>
          </a:prstGeom>
          <a:solidFill>
            <a:srgbClr val="C0C0C0"/>
          </a:solidFill>
          <a:ln>
            <a:solidFill>
              <a:srgbClr val="C0C0C0"/>
            </a:solidFill>
          </a:ln>
          <a:effectLst>
            <a:outerShdw blurRad="50800" dist="38100" dir="2700000" algn="tl" rotWithShape="0">
              <a:prstClr val="black">
                <a:alpha val="40000"/>
              </a:prstClr>
            </a:outerShdw>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ctr"/>
            <a:r>
              <a:rPr lang="fr-FR" sz="1100">
                <a:latin typeface="Abadi Extra Light" panose="020B0204020104020204" pitchFamily="34" charset="0"/>
              </a:rPr>
              <a:t>passerelles</a:t>
            </a:r>
          </a:p>
        </p:txBody>
      </p:sp>
      <p:grpSp>
        <p:nvGrpSpPr>
          <p:cNvPr id="3" name="Groupe 2">
            <a:extLst>
              <a:ext uri="{FF2B5EF4-FFF2-40B4-BE49-F238E27FC236}">
                <a16:creationId xmlns:a16="http://schemas.microsoft.com/office/drawing/2014/main" id="{2FDBF61C-2715-7EC8-B96D-C5829CC98C7E}"/>
              </a:ext>
            </a:extLst>
          </p:cNvPr>
          <p:cNvGrpSpPr>
            <a:grpSpLocks noChangeAspect="1"/>
          </p:cNvGrpSpPr>
          <p:nvPr/>
        </p:nvGrpSpPr>
        <p:grpSpPr>
          <a:xfrm>
            <a:off x="10008799" y="2423698"/>
            <a:ext cx="1656216" cy="2214659"/>
            <a:chOff x="10140864" y="2389106"/>
            <a:chExt cx="1314134" cy="1757234"/>
          </a:xfrm>
        </p:grpSpPr>
        <p:pic>
          <p:nvPicPr>
            <p:cNvPr id="5122" name="Picture 2">
              <a:extLst>
                <a:ext uri="{FF2B5EF4-FFF2-40B4-BE49-F238E27FC236}">
                  <a16:creationId xmlns:a16="http://schemas.microsoft.com/office/drawing/2014/main" id="{6A37761C-BAC9-171E-3C71-76DC92F87938}"/>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0140864" y="3284690"/>
              <a:ext cx="1293166" cy="8616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3" name="Picture 3">
              <a:extLst>
                <a:ext uri="{FF2B5EF4-FFF2-40B4-BE49-F238E27FC236}">
                  <a16:creationId xmlns:a16="http://schemas.microsoft.com/office/drawing/2014/main" id="{163ADE30-FB26-C8BB-AC81-C0B1C4DC492D}"/>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140864" y="2389106"/>
              <a:ext cx="1314134" cy="72957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pic>
        <p:nvPicPr>
          <p:cNvPr id="4" name="Picture 2">
            <a:extLst>
              <a:ext uri="{FF2B5EF4-FFF2-40B4-BE49-F238E27FC236}">
                <a16:creationId xmlns:a16="http://schemas.microsoft.com/office/drawing/2014/main" id="{D24BCB73-2DE3-08D0-C54C-BE208B128177}"/>
              </a:ext>
            </a:extLst>
          </p:cNvPr>
          <p:cNvPicPr>
            <a:picLocks noChangeAspect="1" noChangeArrowheads="1"/>
          </p:cNvPicPr>
          <p:nvPr/>
        </p:nvPicPr>
        <p:blipFill>
          <a:blip r:embed="rId25">
            <a:alphaModFix amt="20000"/>
            <a:extLst>
              <a:ext uri="{28A0092B-C50C-407E-A947-70E740481C1C}">
                <a14:useLocalDpi xmlns:a14="http://schemas.microsoft.com/office/drawing/2010/main" val="0"/>
              </a:ext>
            </a:extLst>
          </a:blip>
          <a:srcRect/>
          <a:stretch>
            <a:fillRect/>
          </a:stretch>
        </p:blipFill>
        <p:spPr bwMode="auto">
          <a:xfrm>
            <a:off x="10008799" y="4847585"/>
            <a:ext cx="1629790" cy="108594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224939EC-A918-CF72-139A-38236576B735}"/>
              </a:ext>
            </a:extLst>
          </p:cNvPr>
          <p:cNvSpPr txBox="1"/>
          <p:nvPr/>
        </p:nvSpPr>
        <p:spPr>
          <a:xfrm>
            <a:off x="10267680" y="5175796"/>
            <a:ext cx="1138453" cy="461665"/>
          </a:xfrm>
          <a:prstGeom prst="rect">
            <a:avLst/>
          </a:prstGeom>
          <a:noFill/>
        </p:spPr>
        <p:txBody>
          <a:bodyPr wrap="none" rtlCol="0">
            <a:spAutoFit/>
          </a:bodyPr>
          <a:lstStyle/>
          <a:p>
            <a:pPr algn="ctr"/>
            <a:r>
              <a:rPr lang="fr-FR" sz="1200" dirty="0"/>
              <a:t>Candidatures </a:t>
            </a:r>
            <a:br>
              <a:rPr lang="fr-FR" sz="1200" dirty="0"/>
            </a:br>
            <a:r>
              <a:rPr lang="fr-FR" sz="1200" dirty="0"/>
              <a:t>ouvertes</a:t>
            </a:r>
          </a:p>
        </p:txBody>
      </p:sp>
    </p:spTree>
    <p:extLst>
      <p:ext uri="{BB962C8B-B14F-4D97-AF65-F5344CB8AC3E}">
        <p14:creationId xmlns:p14="http://schemas.microsoft.com/office/powerpoint/2010/main" val="129548922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821D7-43EF-FA13-2D18-9FADC1B73007}"/>
            </a:ext>
          </a:extLst>
        </p:cNvPr>
        <p:cNvGrpSpPr/>
        <p:nvPr/>
      </p:nvGrpSpPr>
      <p:grpSpPr>
        <a:xfrm>
          <a:off x="0" y="0"/>
          <a:ext cx="0" cy="0"/>
          <a:chOff x="0" y="0"/>
          <a:chExt cx="0" cy="0"/>
        </a:xfrm>
      </p:grpSpPr>
      <p:sp>
        <p:nvSpPr>
          <p:cNvPr id="49" name="Espace réservé du texte 8">
            <a:extLst>
              <a:ext uri="{FF2B5EF4-FFF2-40B4-BE49-F238E27FC236}">
                <a16:creationId xmlns:a16="http://schemas.microsoft.com/office/drawing/2014/main" id="{6F5129B5-7A07-006B-F87F-5CA8297E54BF}"/>
              </a:ext>
            </a:extLst>
          </p:cNvPr>
          <p:cNvSpPr txBox="1">
            <a:spLocks/>
          </p:cNvSpPr>
          <p:nvPr/>
        </p:nvSpPr>
        <p:spPr>
          <a:xfrm>
            <a:off x="1151230" y="279272"/>
            <a:ext cx="6936146" cy="715962"/>
          </a:xfrm>
          <a:prstGeom prst="rect">
            <a:avLst/>
          </a:prstGeom>
        </p:spPr>
        <p:txBody>
          <a:bodyPr lIns="91440" tIns="45720" rIns="91440" bIns="45720" anchor="t">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spcAft>
                <a:spcPts val="0"/>
              </a:spcAft>
              <a:buNone/>
            </a:pPr>
            <a:r>
              <a:rPr lang="fr-FR" sz="2000" b="1">
                <a:latin typeface="Abadi Extra Light"/>
              </a:rPr>
              <a:t>Comment aboutir à cette solution ? </a:t>
            </a:r>
          </a:p>
          <a:p>
            <a:pPr indent="0">
              <a:buNone/>
            </a:pPr>
            <a:r>
              <a:rPr lang="fr-FR" sz="1600">
                <a:latin typeface="Abadi Extra Light"/>
              </a:rPr>
              <a:t>En s’appuyant sur le réseau de l’Alliance HQE-GBC</a:t>
            </a:r>
            <a:endParaRPr lang="fr-FR" sz="1600">
              <a:highlight>
                <a:srgbClr val="FFFF00"/>
              </a:highlight>
              <a:latin typeface="Abadi Extra Light" panose="020B0204020104020204" pitchFamily="34" charset="0"/>
            </a:endParaRPr>
          </a:p>
        </p:txBody>
      </p:sp>
      <p:pic>
        <p:nvPicPr>
          <p:cNvPr id="17" name="Image 16">
            <a:extLst>
              <a:ext uri="{FF2B5EF4-FFF2-40B4-BE49-F238E27FC236}">
                <a16:creationId xmlns:a16="http://schemas.microsoft.com/office/drawing/2014/main" id="{A38E7606-3AB9-1E98-5F34-03DDB5D6BAB3}"/>
              </a:ext>
            </a:extLst>
          </p:cNvPr>
          <p:cNvPicPr>
            <a:picLocks noChangeAspect="1"/>
          </p:cNvPicPr>
          <p:nvPr/>
        </p:nvPicPr>
        <p:blipFill>
          <a:blip r:embed="rId3"/>
          <a:srcRect l="7560" t="5948" r="53638" b="54094"/>
          <a:stretch/>
        </p:blipFill>
        <p:spPr>
          <a:xfrm>
            <a:off x="825796" y="4202789"/>
            <a:ext cx="1975941" cy="490888"/>
          </a:xfrm>
          <a:prstGeom prst="rect">
            <a:avLst/>
          </a:prstGeom>
          <a:effectLst/>
        </p:spPr>
      </p:pic>
      <p:sp>
        <p:nvSpPr>
          <p:cNvPr id="46" name="ZoneTexte 45">
            <a:extLst>
              <a:ext uri="{FF2B5EF4-FFF2-40B4-BE49-F238E27FC236}">
                <a16:creationId xmlns:a16="http://schemas.microsoft.com/office/drawing/2014/main" id="{B374CE53-1E46-F5FC-F021-CC08384EA440}"/>
              </a:ext>
            </a:extLst>
          </p:cNvPr>
          <p:cNvSpPr txBox="1"/>
          <p:nvPr/>
        </p:nvSpPr>
        <p:spPr>
          <a:xfrm>
            <a:off x="825796" y="1291810"/>
            <a:ext cx="5996381" cy="307777"/>
          </a:xfrm>
          <a:prstGeom prst="rect">
            <a:avLst/>
          </a:prstGeom>
          <a:noFill/>
        </p:spPr>
        <p:txBody>
          <a:bodyPr wrap="square" lIns="91440" tIns="45720" rIns="91440" bIns="45720" anchor="t">
            <a:spAutoFit/>
          </a:bodyPr>
          <a:lstStyle/>
          <a:p>
            <a:r>
              <a:rPr lang="fr-FR" sz="1400">
                <a:latin typeface="Abadi Extra Light" panose="020B0204020104020204" pitchFamily="34" charset="0"/>
              </a:rPr>
              <a:t>S’assurer d’une collaboration étroite avec l’Alliance HQE et ses membres :</a:t>
            </a:r>
          </a:p>
        </p:txBody>
      </p:sp>
      <p:grpSp>
        <p:nvGrpSpPr>
          <p:cNvPr id="12" name="Groupe 11">
            <a:extLst>
              <a:ext uri="{FF2B5EF4-FFF2-40B4-BE49-F238E27FC236}">
                <a16:creationId xmlns:a16="http://schemas.microsoft.com/office/drawing/2014/main" id="{69FC8E82-04B2-94E8-9FC4-48402AF7CF1C}"/>
              </a:ext>
            </a:extLst>
          </p:cNvPr>
          <p:cNvGrpSpPr/>
          <p:nvPr/>
        </p:nvGrpSpPr>
        <p:grpSpPr>
          <a:xfrm>
            <a:off x="7339661" y="1599587"/>
            <a:ext cx="3803332" cy="1706899"/>
            <a:chOff x="595179" y="4240315"/>
            <a:chExt cx="3803332" cy="1706899"/>
          </a:xfrm>
        </p:grpSpPr>
        <p:sp>
          <p:nvSpPr>
            <p:cNvPr id="13" name="ZoneTexte 12">
              <a:extLst>
                <a:ext uri="{FF2B5EF4-FFF2-40B4-BE49-F238E27FC236}">
                  <a16:creationId xmlns:a16="http://schemas.microsoft.com/office/drawing/2014/main" id="{FD33EEF4-BE9A-72E2-9831-1147A05FEB6B}"/>
                </a:ext>
              </a:extLst>
            </p:cNvPr>
            <p:cNvSpPr txBox="1"/>
            <p:nvPr/>
          </p:nvSpPr>
          <p:spPr>
            <a:xfrm>
              <a:off x="595179" y="4516042"/>
              <a:ext cx="3650399" cy="261610"/>
            </a:xfrm>
            <a:prstGeom prst="rect">
              <a:avLst/>
            </a:prstGeom>
            <a:solidFill>
              <a:srgbClr val="92D050">
                <a:alpha val="60000"/>
              </a:srgbClr>
            </a:solidFill>
          </p:spPr>
          <p:txBody>
            <a:bodyPr wrap="square" lIns="91440" tIns="45720" rIns="91440" bIns="45720" anchor="t">
              <a:spAutoFit/>
            </a:bodyPr>
            <a:lstStyle/>
            <a:p>
              <a:r>
                <a:rPr lang="fr-FR" sz="1100">
                  <a:latin typeface="Abadi Extra Light"/>
                </a:rPr>
                <a:t>Eprouver les hypothèses sur le terrain</a:t>
              </a:r>
              <a:endParaRPr lang="fr-FR" sz="1100">
                <a:latin typeface="Abadi Extra Light" panose="020B0204020104020204" pitchFamily="34" charset="0"/>
              </a:endParaRPr>
            </a:p>
          </p:txBody>
        </p:sp>
        <p:sp>
          <p:nvSpPr>
            <p:cNvPr id="14" name="ZoneTexte 13">
              <a:extLst>
                <a:ext uri="{FF2B5EF4-FFF2-40B4-BE49-F238E27FC236}">
                  <a16:creationId xmlns:a16="http://schemas.microsoft.com/office/drawing/2014/main" id="{D389D255-C120-C845-7CE2-A2F56ABC7BA5}"/>
                </a:ext>
              </a:extLst>
            </p:cNvPr>
            <p:cNvSpPr txBox="1"/>
            <p:nvPr/>
          </p:nvSpPr>
          <p:spPr>
            <a:xfrm>
              <a:off x="598907" y="4915359"/>
              <a:ext cx="3650399" cy="261610"/>
            </a:xfrm>
            <a:prstGeom prst="rect">
              <a:avLst/>
            </a:prstGeom>
            <a:solidFill>
              <a:srgbClr val="92D050">
                <a:alpha val="60000"/>
              </a:srgbClr>
            </a:solidFill>
          </p:spPr>
          <p:txBody>
            <a:bodyPr wrap="square">
              <a:spAutoFit/>
            </a:bodyPr>
            <a:lstStyle/>
            <a:p>
              <a:r>
                <a:rPr lang="fr-FR" sz="1100">
                  <a:latin typeface="Abadi Extra Light" panose="020B0204020104020204" pitchFamily="34" charset="0"/>
                </a:rPr>
                <a:t>Consolider les données</a:t>
              </a:r>
            </a:p>
          </p:txBody>
        </p:sp>
        <p:sp>
          <p:nvSpPr>
            <p:cNvPr id="15" name="ZoneTexte 14">
              <a:extLst>
                <a:ext uri="{FF2B5EF4-FFF2-40B4-BE49-F238E27FC236}">
                  <a16:creationId xmlns:a16="http://schemas.microsoft.com/office/drawing/2014/main" id="{901CD181-C609-FD9C-A010-B7C2842E9A8D}"/>
                </a:ext>
              </a:extLst>
            </p:cNvPr>
            <p:cNvSpPr txBox="1"/>
            <p:nvPr/>
          </p:nvSpPr>
          <p:spPr>
            <a:xfrm>
              <a:off x="598815" y="5282168"/>
              <a:ext cx="3646764" cy="261610"/>
            </a:xfrm>
            <a:prstGeom prst="rect">
              <a:avLst/>
            </a:prstGeom>
            <a:solidFill>
              <a:srgbClr val="92D050">
                <a:alpha val="60000"/>
              </a:srgbClr>
            </a:solidFill>
          </p:spPr>
          <p:txBody>
            <a:bodyPr wrap="square">
              <a:spAutoFit/>
            </a:bodyPr>
            <a:lstStyle/>
            <a:p>
              <a:r>
                <a:rPr lang="fr-FR" sz="1100">
                  <a:latin typeface="Abadi Extra Light" panose="020B0204020104020204" pitchFamily="34" charset="0"/>
                </a:rPr>
                <a:t>Tester l’ergonomie de l’outil et la logique utilisateur</a:t>
              </a:r>
            </a:p>
          </p:txBody>
        </p:sp>
        <p:sp>
          <p:nvSpPr>
            <p:cNvPr id="16" name="ZoneTexte 15">
              <a:extLst>
                <a:ext uri="{FF2B5EF4-FFF2-40B4-BE49-F238E27FC236}">
                  <a16:creationId xmlns:a16="http://schemas.microsoft.com/office/drawing/2014/main" id="{E47DFA85-1F1A-DBA1-66AD-5A5C2087E82A}"/>
                </a:ext>
              </a:extLst>
            </p:cNvPr>
            <p:cNvSpPr txBox="1"/>
            <p:nvPr/>
          </p:nvSpPr>
          <p:spPr>
            <a:xfrm>
              <a:off x="595179" y="5685604"/>
              <a:ext cx="3650399" cy="261610"/>
            </a:xfrm>
            <a:prstGeom prst="rect">
              <a:avLst/>
            </a:prstGeom>
            <a:solidFill>
              <a:srgbClr val="92D050">
                <a:alpha val="60000"/>
              </a:srgbClr>
            </a:solidFill>
          </p:spPr>
          <p:txBody>
            <a:bodyPr wrap="square">
              <a:spAutoFit/>
            </a:bodyPr>
            <a:lstStyle/>
            <a:p>
              <a:r>
                <a:rPr lang="fr-FR" sz="1100">
                  <a:latin typeface="Abadi Extra Light" panose="020B0204020104020204" pitchFamily="34" charset="0"/>
                </a:rPr>
                <a:t>Ajuster les données selon des contextes variés</a:t>
              </a:r>
            </a:p>
          </p:txBody>
        </p:sp>
        <p:pic>
          <p:nvPicPr>
            <p:cNvPr id="19" name="Graphique 18" descr="Coche avec un remplissage uni">
              <a:extLst>
                <a:ext uri="{FF2B5EF4-FFF2-40B4-BE49-F238E27FC236}">
                  <a16:creationId xmlns:a16="http://schemas.microsoft.com/office/drawing/2014/main" id="{DA081227-64C2-4A7D-2D62-7579F7BE2CA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28342" y="4240315"/>
              <a:ext cx="470169" cy="513423"/>
            </a:xfrm>
            <a:prstGeom prst="rect">
              <a:avLst/>
            </a:prstGeom>
          </p:spPr>
        </p:pic>
      </p:grpSp>
      <p:pic>
        <p:nvPicPr>
          <p:cNvPr id="31" name="Picture 30">
            <a:extLst>
              <a:ext uri="{FF2B5EF4-FFF2-40B4-BE49-F238E27FC236}">
                <a16:creationId xmlns:a16="http://schemas.microsoft.com/office/drawing/2014/main" id="{1FA0B769-E64A-751A-43E7-5D6627375EB2}"/>
              </a:ext>
            </a:extLst>
          </p:cNvPr>
          <p:cNvPicPr>
            <a:picLocks noChangeAspect="1"/>
          </p:cNvPicPr>
          <p:nvPr/>
        </p:nvPicPr>
        <p:blipFill>
          <a:blip r:embed="rId6"/>
          <a:stretch>
            <a:fillRect/>
          </a:stretch>
        </p:blipFill>
        <p:spPr>
          <a:xfrm>
            <a:off x="883917" y="1920317"/>
            <a:ext cx="1859701" cy="326172"/>
          </a:xfrm>
          <a:prstGeom prst="rect">
            <a:avLst/>
          </a:prstGeom>
        </p:spPr>
      </p:pic>
      <p:sp>
        <p:nvSpPr>
          <p:cNvPr id="34" name="TextBox 33">
            <a:extLst>
              <a:ext uri="{FF2B5EF4-FFF2-40B4-BE49-F238E27FC236}">
                <a16:creationId xmlns:a16="http://schemas.microsoft.com/office/drawing/2014/main" id="{B641CB38-DD25-29C8-C27D-BE6821D62D08}"/>
              </a:ext>
            </a:extLst>
          </p:cNvPr>
          <p:cNvSpPr txBox="1"/>
          <p:nvPr/>
        </p:nvSpPr>
        <p:spPr>
          <a:xfrm>
            <a:off x="7199782" y="1264629"/>
            <a:ext cx="4105659" cy="307777"/>
          </a:xfrm>
          <a:prstGeom prst="rect">
            <a:avLst/>
          </a:prstGeom>
          <a:noFill/>
        </p:spPr>
        <p:txBody>
          <a:bodyPr wrap="square" lIns="91440" tIns="45720" rIns="91440" bIns="45720" anchor="t">
            <a:spAutoFit/>
          </a:bodyPr>
          <a:lstStyle>
            <a:defPPr>
              <a:defRPr lang="fr-FR"/>
            </a:defPPr>
            <a:lvl1pPr>
              <a:defRPr sz="1400">
                <a:latin typeface="Abadi Extra Light" panose="020B0204020104020204" pitchFamily="34" charset="0"/>
              </a:defRPr>
            </a:lvl1pPr>
          </a:lstStyle>
          <a:p>
            <a:r>
              <a:rPr lang="en-US"/>
              <a:t>Mobiliser son </a:t>
            </a:r>
            <a:r>
              <a:rPr lang="en-US" b="1"/>
              <a:t>réseau </a:t>
            </a:r>
            <a:r>
              <a:rPr lang="en-US" b="1" err="1"/>
              <a:t>d'adhérents</a:t>
            </a:r>
            <a:r>
              <a:rPr lang="en-US" b="1"/>
              <a:t> et de </a:t>
            </a:r>
            <a:r>
              <a:rPr lang="en-US" b="1" err="1"/>
              <a:t>partenaires</a:t>
            </a:r>
            <a:endParaRPr lang="en-US" b="1"/>
          </a:p>
        </p:txBody>
      </p:sp>
      <p:pic>
        <p:nvPicPr>
          <p:cNvPr id="35" name="Picture 34">
            <a:extLst>
              <a:ext uri="{FF2B5EF4-FFF2-40B4-BE49-F238E27FC236}">
                <a16:creationId xmlns:a16="http://schemas.microsoft.com/office/drawing/2014/main" id="{A4EC4327-DD60-2E43-E9BD-8BEC289BBA31}"/>
              </a:ext>
            </a:extLst>
          </p:cNvPr>
          <p:cNvPicPr>
            <a:picLocks noChangeAspect="1"/>
          </p:cNvPicPr>
          <p:nvPr/>
        </p:nvPicPr>
        <p:blipFill>
          <a:blip r:embed="rId7"/>
          <a:stretch>
            <a:fillRect/>
          </a:stretch>
        </p:blipFill>
        <p:spPr>
          <a:xfrm>
            <a:off x="3327247" y="4321819"/>
            <a:ext cx="2360952" cy="1761345"/>
          </a:xfrm>
          <a:prstGeom prst="rect">
            <a:avLst/>
          </a:prstGeom>
        </p:spPr>
      </p:pic>
      <p:pic>
        <p:nvPicPr>
          <p:cNvPr id="36" name="Picture 35">
            <a:extLst>
              <a:ext uri="{FF2B5EF4-FFF2-40B4-BE49-F238E27FC236}">
                <a16:creationId xmlns:a16="http://schemas.microsoft.com/office/drawing/2014/main" id="{057C54CC-3F85-0D9D-FD3D-D5D3A5BD32F3}"/>
              </a:ext>
            </a:extLst>
          </p:cNvPr>
          <p:cNvPicPr>
            <a:picLocks noChangeAspect="1"/>
          </p:cNvPicPr>
          <p:nvPr/>
        </p:nvPicPr>
        <p:blipFill>
          <a:blip r:embed="rId8"/>
          <a:srcRect b="35058"/>
          <a:stretch/>
        </p:blipFill>
        <p:spPr>
          <a:xfrm rot="10800000">
            <a:off x="7343297" y="4306991"/>
            <a:ext cx="3646763" cy="1790999"/>
          </a:xfrm>
          <a:prstGeom prst="rect">
            <a:avLst/>
          </a:prstGeom>
        </p:spPr>
      </p:pic>
      <p:pic>
        <p:nvPicPr>
          <p:cNvPr id="3" name="Image 2">
            <a:extLst>
              <a:ext uri="{FF2B5EF4-FFF2-40B4-BE49-F238E27FC236}">
                <a16:creationId xmlns:a16="http://schemas.microsoft.com/office/drawing/2014/main" id="{13C07073-BF14-C2F1-7FEE-C34CFC67008F}"/>
              </a:ext>
            </a:extLst>
          </p:cNvPr>
          <p:cNvPicPr>
            <a:picLocks noChangeAspect="1"/>
          </p:cNvPicPr>
          <p:nvPr/>
        </p:nvPicPr>
        <p:blipFill>
          <a:blip r:embed="rId3"/>
          <a:srcRect l="4888" t="60375" r="3638" b="3590"/>
          <a:stretch/>
        </p:blipFill>
        <p:spPr>
          <a:xfrm>
            <a:off x="825796" y="4739980"/>
            <a:ext cx="2360953" cy="224374"/>
          </a:xfrm>
          <a:prstGeom prst="rect">
            <a:avLst/>
          </a:prstGeom>
          <a:effectLst/>
        </p:spPr>
      </p:pic>
      <p:grpSp>
        <p:nvGrpSpPr>
          <p:cNvPr id="48" name="Groupe 47">
            <a:extLst>
              <a:ext uri="{FF2B5EF4-FFF2-40B4-BE49-F238E27FC236}">
                <a16:creationId xmlns:a16="http://schemas.microsoft.com/office/drawing/2014/main" id="{C6D3A25C-477E-760A-9726-559DE752D12A}"/>
              </a:ext>
            </a:extLst>
          </p:cNvPr>
          <p:cNvGrpSpPr/>
          <p:nvPr/>
        </p:nvGrpSpPr>
        <p:grpSpPr>
          <a:xfrm>
            <a:off x="3200531" y="1817122"/>
            <a:ext cx="3305891" cy="2246489"/>
            <a:chOff x="3224165" y="1875314"/>
            <a:chExt cx="3305891" cy="2246489"/>
          </a:xfrm>
        </p:grpSpPr>
        <p:pic>
          <p:nvPicPr>
            <p:cNvPr id="43" name="Image 42" descr="Une image contenant arbre, capture d’écran, plein air, ciel&#10;&#10;Le contenu généré par l’IA peut être incorrect.">
              <a:extLst>
                <a:ext uri="{FF2B5EF4-FFF2-40B4-BE49-F238E27FC236}">
                  <a16:creationId xmlns:a16="http://schemas.microsoft.com/office/drawing/2014/main" id="{CA210701-A4DE-1AA8-211D-75780FE872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41888" y="1875314"/>
              <a:ext cx="1588168" cy="2246489"/>
            </a:xfrm>
            <a:prstGeom prst="rect">
              <a:avLst/>
            </a:prstGeom>
          </p:spPr>
        </p:pic>
        <p:pic>
          <p:nvPicPr>
            <p:cNvPr id="47" name="Image 46" descr="Une image contenant texte, capture d’écran, affiche, distributeur de billets&#10;&#10;Le contenu généré par l’IA peut être incorrect.">
              <a:extLst>
                <a:ext uri="{FF2B5EF4-FFF2-40B4-BE49-F238E27FC236}">
                  <a16:creationId xmlns:a16="http://schemas.microsoft.com/office/drawing/2014/main" id="{7E04CB7A-5444-D04F-A90D-561819D852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24165" y="1875314"/>
              <a:ext cx="1684187" cy="2246489"/>
            </a:xfrm>
            <a:prstGeom prst="rect">
              <a:avLst/>
            </a:prstGeom>
          </p:spPr>
        </p:pic>
      </p:grpSp>
    </p:spTree>
    <p:extLst>
      <p:ext uri="{BB962C8B-B14F-4D97-AF65-F5344CB8AC3E}">
        <p14:creationId xmlns:p14="http://schemas.microsoft.com/office/powerpoint/2010/main" val="150540539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19130-3E7F-71EC-9C09-BAD31890E0BB}"/>
            </a:ext>
          </a:extLst>
        </p:cNvPr>
        <p:cNvGrpSpPr/>
        <p:nvPr/>
      </p:nvGrpSpPr>
      <p:grpSpPr>
        <a:xfrm>
          <a:off x="0" y="0"/>
          <a:ext cx="0" cy="0"/>
          <a:chOff x="0" y="0"/>
          <a:chExt cx="0" cy="0"/>
        </a:xfrm>
      </p:grpSpPr>
      <p:sp>
        <p:nvSpPr>
          <p:cNvPr id="26" name="Espace réservé du texte 8">
            <a:extLst>
              <a:ext uri="{FF2B5EF4-FFF2-40B4-BE49-F238E27FC236}">
                <a16:creationId xmlns:a16="http://schemas.microsoft.com/office/drawing/2014/main" id="{C343FEB0-1868-8E58-6854-F4389602EAD0}"/>
              </a:ext>
            </a:extLst>
          </p:cNvPr>
          <p:cNvSpPr txBox="1">
            <a:spLocks/>
          </p:cNvSpPr>
          <p:nvPr/>
        </p:nvSpPr>
        <p:spPr>
          <a:xfrm>
            <a:off x="1151230" y="279272"/>
            <a:ext cx="6936146" cy="715962"/>
          </a:xfrm>
          <a:prstGeom prst="rect">
            <a:avLst/>
          </a:prstGeom>
        </p:spPr>
        <p:txBody>
          <a:bodyPr lIns="91440" tIns="45720" rIns="91440" bIns="45720" anchor="t">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spcAft>
                <a:spcPts val="0"/>
              </a:spcAft>
              <a:buNone/>
            </a:pPr>
            <a:r>
              <a:rPr lang="fr-FR" sz="2000" b="1">
                <a:latin typeface="Abadi Extra Light" panose="020B0204020104020204" pitchFamily="34" charset="0"/>
              </a:rPr>
              <a:t>Pour quels impacts ?</a:t>
            </a:r>
          </a:p>
          <a:p>
            <a:pPr indent="0">
              <a:buNone/>
            </a:pPr>
            <a:r>
              <a:rPr lang="fr-FR" sz="1600">
                <a:latin typeface="Abadi Extra Light" panose="020B0204020104020204" pitchFamily="34" charset="0"/>
              </a:rPr>
              <a:t>Les bénéfices attendus</a:t>
            </a:r>
            <a:endParaRPr lang="fr-FR" sz="1600">
              <a:highlight>
                <a:srgbClr val="00FF00"/>
              </a:highlight>
              <a:latin typeface="Abadi Extra Light" panose="020B0204020104020204" pitchFamily="34" charset="0"/>
            </a:endParaRPr>
          </a:p>
        </p:txBody>
      </p:sp>
      <p:grpSp>
        <p:nvGrpSpPr>
          <p:cNvPr id="15" name="Groupe 14">
            <a:extLst>
              <a:ext uri="{FF2B5EF4-FFF2-40B4-BE49-F238E27FC236}">
                <a16:creationId xmlns:a16="http://schemas.microsoft.com/office/drawing/2014/main" id="{853A57D4-9BFD-F4A0-2F20-44E020578B0E}"/>
              </a:ext>
            </a:extLst>
          </p:cNvPr>
          <p:cNvGrpSpPr/>
          <p:nvPr/>
        </p:nvGrpSpPr>
        <p:grpSpPr>
          <a:xfrm>
            <a:off x="2027794" y="4382705"/>
            <a:ext cx="9662402" cy="1180372"/>
            <a:chOff x="2169043" y="4393591"/>
            <a:chExt cx="9662402" cy="1180372"/>
          </a:xfrm>
        </p:grpSpPr>
        <p:sp>
          <p:nvSpPr>
            <p:cNvPr id="8" name="ZoneTexte 7">
              <a:extLst>
                <a:ext uri="{FF2B5EF4-FFF2-40B4-BE49-F238E27FC236}">
                  <a16:creationId xmlns:a16="http://schemas.microsoft.com/office/drawing/2014/main" id="{CC3E51E1-17E4-EC97-3C23-89EBBE10E178}"/>
                </a:ext>
              </a:extLst>
            </p:cNvPr>
            <p:cNvSpPr txBox="1"/>
            <p:nvPr/>
          </p:nvSpPr>
          <p:spPr>
            <a:xfrm>
              <a:off x="2983032" y="4500341"/>
              <a:ext cx="4967448" cy="307761"/>
            </a:xfrm>
            <a:prstGeom prst="rect">
              <a:avLst/>
            </a:prstGeom>
            <a:solidFill>
              <a:srgbClr val="FFE047"/>
            </a:solidFill>
            <a:ln w="11113" cap="flat">
              <a:noFill/>
              <a:prstDash val="solid"/>
              <a:miter/>
            </a:ln>
            <a:effectLst>
              <a:outerShdw blurRad="50800" dist="38100" dir="2700000" algn="tl" rotWithShape="0">
                <a:prstClr val="black">
                  <a:alpha val="40000"/>
                </a:prstClr>
              </a:outerShdw>
            </a:effectLst>
          </p:spPr>
          <p:txBody>
            <a:bodyPr wrap="square">
              <a:spAutoFit/>
            </a:bodyPr>
            <a:lstStyle/>
            <a:p>
              <a:pPr algn="ctr"/>
              <a:r>
                <a:rPr lang="fr-FR" sz="1400">
                  <a:latin typeface="Abadi Extra Light" panose="020B0204020104020204" pitchFamily="34" charset="0"/>
                </a:rPr>
                <a:t>UNE BASE DE DONNÉES AU SERVICE DU BIEN COMMUN</a:t>
              </a:r>
            </a:p>
          </p:txBody>
        </p:sp>
        <p:grpSp>
          <p:nvGrpSpPr>
            <p:cNvPr id="21" name="Groupe 20">
              <a:extLst>
                <a:ext uri="{FF2B5EF4-FFF2-40B4-BE49-F238E27FC236}">
                  <a16:creationId xmlns:a16="http://schemas.microsoft.com/office/drawing/2014/main" id="{83A99083-4D42-5721-48E6-8FEDCC07D49B}"/>
                </a:ext>
              </a:extLst>
            </p:cNvPr>
            <p:cNvGrpSpPr/>
            <p:nvPr/>
          </p:nvGrpSpPr>
          <p:grpSpPr>
            <a:xfrm>
              <a:off x="2884176" y="4766910"/>
              <a:ext cx="8947269" cy="807053"/>
              <a:chOff x="2884176" y="4766910"/>
              <a:chExt cx="8947269" cy="807053"/>
            </a:xfrm>
          </p:grpSpPr>
          <p:sp>
            <p:nvSpPr>
              <p:cNvPr id="40" name="ZoneTexte 39">
                <a:extLst>
                  <a:ext uri="{FF2B5EF4-FFF2-40B4-BE49-F238E27FC236}">
                    <a16:creationId xmlns:a16="http://schemas.microsoft.com/office/drawing/2014/main" id="{C0C32917-3CAF-CE3B-BFB0-923200292D61}"/>
                  </a:ext>
                </a:extLst>
              </p:cNvPr>
              <p:cNvSpPr txBox="1"/>
              <p:nvPr/>
            </p:nvSpPr>
            <p:spPr>
              <a:xfrm>
                <a:off x="9256793" y="4804522"/>
                <a:ext cx="2574652"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fr-FR"/>
                </a:defPPr>
                <a:lvl1pPr>
                  <a:defRPr sz="1100" b="0">
                    <a:latin typeface="Abadi Extra Light"/>
                    <a:cs typeface="Arial"/>
                  </a:defRPr>
                </a:lvl1pPr>
              </a:lstStyle>
              <a:p>
                <a:r>
                  <a:rPr lang="fr-FR" sz="1100" b="0" dirty="0"/>
                  <a:t>L’impact global du bâti sur la raréfaction de l’eau : des méthodes de calcul encore peu accessibles</a:t>
                </a:r>
              </a:p>
              <a:p>
                <a:endParaRPr lang="en-US" dirty="0"/>
              </a:p>
            </p:txBody>
          </p:sp>
          <p:sp>
            <p:nvSpPr>
              <p:cNvPr id="7" name="Rectangle 6">
                <a:extLst>
                  <a:ext uri="{FF2B5EF4-FFF2-40B4-BE49-F238E27FC236}">
                    <a16:creationId xmlns:a16="http://schemas.microsoft.com/office/drawing/2014/main" id="{B68717C0-927E-65BC-45EB-01CBE5003CD7}"/>
                  </a:ext>
                </a:extLst>
              </p:cNvPr>
              <p:cNvSpPr/>
              <p:nvPr/>
            </p:nvSpPr>
            <p:spPr>
              <a:xfrm>
                <a:off x="2884176" y="4766910"/>
                <a:ext cx="5066304" cy="80497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a:spcBef>
                    <a:spcPts val="600"/>
                  </a:spcBef>
                </a:pPr>
                <a:r>
                  <a:rPr lang="fr-FR" sz="1050">
                    <a:solidFill>
                      <a:schemeClr val="tx1"/>
                    </a:solidFill>
                    <a:effectLst/>
                    <a:latin typeface="Abadi Extra Light"/>
                  </a:rPr>
                  <a:t>   </a:t>
                </a:r>
                <a:r>
                  <a:rPr lang="fr-FR" sz="1050">
                    <a:solidFill>
                      <a:schemeClr val="tx1"/>
                    </a:solidFill>
                    <a:latin typeface="Abadi Extra Light"/>
                  </a:rPr>
                  <a:t>   </a:t>
                </a:r>
                <a:r>
                  <a:rPr lang="fr-FR" sz="1050">
                    <a:solidFill>
                      <a:schemeClr val="tx1"/>
                    </a:solidFill>
                    <a:effectLst/>
                    <a:latin typeface="Abadi Extra Light"/>
                  </a:rPr>
                  <a:t>Une </a:t>
                </a:r>
                <a:r>
                  <a:rPr lang="fr-FR" sz="1050" b="1">
                    <a:solidFill>
                      <a:schemeClr val="tx1"/>
                    </a:solidFill>
                    <a:effectLst/>
                    <a:latin typeface="Abadi Extra Light"/>
                  </a:rPr>
                  <a:t>démocratisation</a:t>
                </a:r>
                <a:r>
                  <a:rPr lang="fr-FR" sz="1050">
                    <a:solidFill>
                      <a:schemeClr val="tx1"/>
                    </a:solidFill>
                    <a:effectLst/>
                    <a:latin typeface="Abadi Extra Light"/>
                  </a:rPr>
                  <a:t> de la réflexion sur l'eau de façon systématique dès</a:t>
                </a:r>
                <a:r>
                  <a:rPr lang="fr-FR" sz="1050">
                    <a:solidFill>
                      <a:schemeClr val="tx1"/>
                    </a:solidFill>
                    <a:latin typeface="Abadi Extra Light"/>
                  </a:rPr>
                  <a:t> le </a:t>
                </a:r>
                <a:br>
                  <a:rPr lang="fr-FR" sz="1050">
                    <a:solidFill>
                      <a:schemeClr val="tx1"/>
                    </a:solidFill>
                    <a:latin typeface="Abadi Extra Light"/>
                  </a:rPr>
                </a:br>
                <a:r>
                  <a:rPr lang="fr-FR" sz="1050">
                    <a:solidFill>
                      <a:schemeClr val="tx1"/>
                    </a:solidFill>
                    <a:latin typeface="Abadi Extra Light"/>
                  </a:rPr>
                  <a:t>      lancement</a:t>
                </a:r>
                <a:r>
                  <a:rPr lang="fr-FR" sz="1050">
                    <a:solidFill>
                      <a:schemeClr val="tx1"/>
                    </a:solidFill>
                    <a:effectLst/>
                    <a:latin typeface="Abadi Extra Light"/>
                  </a:rPr>
                  <a:t> des projets (par les </a:t>
                </a:r>
                <a:r>
                  <a:rPr lang="fr-FR" sz="1000">
                    <a:solidFill>
                      <a:schemeClr val="tx1"/>
                    </a:solidFill>
                    <a:effectLst/>
                    <a:latin typeface="Abadi Extra Light"/>
                  </a:rPr>
                  <a:t>institutions, les professionnels,</a:t>
                </a:r>
                <a:r>
                  <a:rPr lang="fr-FR" sz="1000">
                    <a:solidFill>
                      <a:schemeClr val="tx1"/>
                    </a:solidFill>
                    <a:latin typeface="Abadi Extra Light"/>
                  </a:rPr>
                  <a:t> le monde académique,…</a:t>
                </a:r>
                <a:r>
                  <a:rPr lang="fr-FR" sz="1000">
                    <a:solidFill>
                      <a:schemeClr val="tx1"/>
                    </a:solidFill>
                    <a:effectLst/>
                    <a:latin typeface="Abadi Extra Light"/>
                  </a:rPr>
                  <a:t>)</a:t>
                </a:r>
                <a:endParaRPr lang="en-US">
                  <a:solidFill>
                    <a:schemeClr val="tx1"/>
                  </a:solidFill>
                  <a:latin typeface="Abadi Extra Light"/>
                </a:endParaRPr>
              </a:p>
              <a:p>
                <a:endParaRPr lang="fr-FR" sz="1000">
                  <a:solidFill>
                    <a:schemeClr val="tx1"/>
                  </a:solidFill>
                  <a:effectLst/>
                  <a:latin typeface="Abadi Extra Light" panose="020B0204020104020204" pitchFamily="34" charset="0"/>
                </a:endParaRPr>
              </a:p>
              <a:p>
                <a:r>
                  <a:rPr lang="fr-FR" sz="1000">
                    <a:solidFill>
                      <a:schemeClr val="tx1"/>
                    </a:solidFill>
                    <a:latin typeface="Abadi Extra Light"/>
                  </a:rPr>
                  <a:t>       Des </a:t>
                </a:r>
                <a:r>
                  <a:rPr lang="fr-FR" sz="1000" b="1">
                    <a:solidFill>
                      <a:schemeClr val="tx1"/>
                    </a:solidFill>
                    <a:latin typeface="Abadi Extra Light"/>
                  </a:rPr>
                  <a:t>économies d’eau réelles, </a:t>
                </a:r>
                <a:r>
                  <a:rPr lang="fr-FR" sz="1000">
                    <a:solidFill>
                      <a:schemeClr val="tx1"/>
                    </a:solidFill>
                    <a:latin typeface="Abadi Extra Light"/>
                  </a:rPr>
                  <a:t>quantifiables</a:t>
                </a:r>
              </a:p>
            </p:txBody>
          </p:sp>
          <p:grpSp>
            <p:nvGrpSpPr>
              <p:cNvPr id="22" name="Groupe 21">
                <a:extLst>
                  <a:ext uri="{FF2B5EF4-FFF2-40B4-BE49-F238E27FC236}">
                    <a16:creationId xmlns:a16="http://schemas.microsoft.com/office/drawing/2014/main" id="{637E52A5-B4D1-2D0D-6B06-3F8B3F5DC05E}"/>
                  </a:ext>
                </a:extLst>
              </p:cNvPr>
              <p:cNvGrpSpPr/>
              <p:nvPr/>
            </p:nvGrpSpPr>
            <p:grpSpPr>
              <a:xfrm>
                <a:off x="8141947" y="4871627"/>
                <a:ext cx="1025371" cy="400110"/>
                <a:chOff x="5898171" y="1093596"/>
                <a:chExt cx="1025371" cy="400110"/>
              </a:xfrm>
            </p:grpSpPr>
            <p:sp>
              <p:nvSpPr>
                <p:cNvPr id="25" name="ZoneTexte 24">
                  <a:extLst>
                    <a:ext uri="{FF2B5EF4-FFF2-40B4-BE49-F238E27FC236}">
                      <a16:creationId xmlns:a16="http://schemas.microsoft.com/office/drawing/2014/main" id="{1923E178-00FE-41AF-BD53-8F8D57358D40}"/>
                    </a:ext>
                  </a:extLst>
                </p:cNvPr>
                <p:cNvSpPr txBox="1"/>
                <p:nvPr/>
              </p:nvSpPr>
              <p:spPr>
                <a:xfrm>
                  <a:off x="5898171" y="1093596"/>
                  <a:ext cx="1025371" cy="400110"/>
                </a:xfrm>
                <a:prstGeom prst="rect">
                  <a:avLst/>
                </a:prstGeom>
                <a:noFill/>
              </p:spPr>
              <p:txBody>
                <a:bodyPr wrap="square" rtlCol="0">
                  <a:spAutoFit/>
                </a:bodyPr>
                <a:lstStyle/>
                <a:p>
                  <a:pPr algn="ctr"/>
                  <a:r>
                    <a:rPr lang="fr-FR" sz="1000" dirty="0">
                      <a:latin typeface="Abadi Extra Light" panose="020B0204020104020204" pitchFamily="34" charset="0"/>
                    </a:rPr>
                    <a:t>Réponse à la problématique</a:t>
                  </a:r>
                </a:p>
              </p:txBody>
            </p:sp>
            <p:cxnSp>
              <p:nvCxnSpPr>
                <p:cNvPr id="27" name="Connecteur droit avec flèche 26">
                  <a:extLst>
                    <a:ext uri="{FF2B5EF4-FFF2-40B4-BE49-F238E27FC236}">
                      <a16:creationId xmlns:a16="http://schemas.microsoft.com/office/drawing/2014/main" id="{45C2D5DF-E442-3E10-54E5-556CA119A013}"/>
                    </a:ext>
                  </a:extLst>
                </p:cNvPr>
                <p:cNvCxnSpPr>
                  <a:cxnSpLocks/>
                </p:cNvCxnSpPr>
                <p:nvPr/>
              </p:nvCxnSpPr>
              <p:spPr>
                <a:xfrm>
                  <a:off x="5981982" y="1293652"/>
                  <a:ext cx="94156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grpSp>
          <p:nvGrpSpPr>
            <p:cNvPr id="19" name="Groupe 18">
              <a:extLst>
                <a:ext uri="{FF2B5EF4-FFF2-40B4-BE49-F238E27FC236}">
                  <a16:creationId xmlns:a16="http://schemas.microsoft.com/office/drawing/2014/main" id="{0B2E5C20-A7D3-BF78-36AB-7CB959006247}"/>
                </a:ext>
              </a:extLst>
            </p:cNvPr>
            <p:cNvGrpSpPr/>
            <p:nvPr/>
          </p:nvGrpSpPr>
          <p:grpSpPr>
            <a:xfrm>
              <a:off x="2169043" y="4393591"/>
              <a:ext cx="1127464" cy="1071539"/>
              <a:chOff x="2149793" y="4509091"/>
              <a:chExt cx="1127464" cy="1071539"/>
            </a:xfrm>
          </p:grpSpPr>
          <p:pic>
            <p:nvPicPr>
              <p:cNvPr id="53" name="Graphique 52" descr="Médaille avec un remplissage uni">
                <a:extLst>
                  <a:ext uri="{FF2B5EF4-FFF2-40B4-BE49-F238E27FC236}">
                    <a16:creationId xmlns:a16="http://schemas.microsoft.com/office/drawing/2014/main" id="{0F0F0B20-9405-445B-8403-12137D5BEF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49793" y="4509091"/>
                <a:ext cx="1127464" cy="1071539"/>
              </a:xfrm>
              <a:prstGeom prst="rect">
                <a:avLst/>
              </a:prstGeom>
              <a:effectLst>
                <a:outerShdw blurRad="50800" dist="38100" dir="2700000" algn="tl" rotWithShape="0">
                  <a:prstClr val="black">
                    <a:alpha val="40000"/>
                  </a:prstClr>
                </a:outerShdw>
              </a:effectLst>
            </p:spPr>
          </p:pic>
          <p:sp>
            <p:nvSpPr>
              <p:cNvPr id="11" name="ZoneTexte 10">
                <a:extLst>
                  <a:ext uri="{FF2B5EF4-FFF2-40B4-BE49-F238E27FC236}">
                    <a16:creationId xmlns:a16="http://schemas.microsoft.com/office/drawing/2014/main" id="{C381364C-5BBC-D126-8A3E-DD1D2B575406}"/>
                  </a:ext>
                </a:extLst>
              </p:cNvPr>
              <p:cNvSpPr txBox="1"/>
              <p:nvPr/>
            </p:nvSpPr>
            <p:spPr>
              <a:xfrm>
                <a:off x="2555061" y="5055493"/>
                <a:ext cx="211422" cy="369332"/>
              </a:xfrm>
              <a:prstGeom prst="rect">
                <a:avLst/>
              </a:prstGeom>
              <a:noFill/>
              <a:ln>
                <a:noFill/>
              </a:ln>
              <a:effectLst/>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r>
                  <a:rPr lang="fr-FR" b="1">
                    <a:ln/>
                    <a:solidFill>
                      <a:schemeClr val="accent3">
                        <a:lumMod val="75000"/>
                      </a:schemeClr>
                    </a:solidFill>
                    <a:latin typeface="Abadi Extra Light" panose="020B0204020104020204" pitchFamily="34" charset="0"/>
                  </a:rPr>
                  <a:t>1</a:t>
                </a:r>
              </a:p>
            </p:txBody>
          </p:sp>
        </p:grpSp>
      </p:grpSp>
      <p:grpSp>
        <p:nvGrpSpPr>
          <p:cNvPr id="29" name="Groupe 28">
            <a:extLst>
              <a:ext uri="{FF2B5EF4-FFF2-40B4-BE49-F238E27FC236}">
                <a16:creationId xmlns:a16="http://schemas.microsoft.com/office/drawing/2014/main" id="{D639C394-6D8E-7FD4-8FED-B824F6AE1F65}"/>
              </a:ext>
            </a:extLst>
          </p:cNvPr>
          <p:cNvGrpSpPr/>
          <p:nvPr/>
        </p:nvGrpSpPr>
        <p:grpSpPr>
          <a:xfrm>
            <a:off x="1120367" y="2831001"/>
            <a:ext cx="10423933" cy="1097511"/>
            <a:chOff x="1261616" y="2716439"/>
            <a:chExt cx="10423933" cy="1097511"/>
          </a:xfrm>
        </p:grpSpPr>
        <p:sp>
          <p:nvSpPr>
            <p:cNvPr id="3" name="ZoneTexte 2">
              <a:extLst>
                <a:ext uri="{FF2B5EF4-FFF2-40B4-BE49-F238E27FC236}">
                  <a16:creationId xmlns:a16="http://schemas.microsoft.com/office/drawing/2014/main" id="{896120F6-649C-D7D9-C99E-25CAB5E4AC44}"/>
                </a:ext>
              </a:extLst>
            </p:cNvPr>
            <p:cNvSpPr txBox="1"/>
            <p:nvPr/>
          </p:nvSpPr>
          <p:spPr>
            <a:xfrm>
              <a:off x="1838501" y="2894371"/>
              <a:ext cx="5024028" cy="307777"/>
            </a:xfrm>
            <a:prstGeom prst="rect">
              <a:avLst/>
            </a:prstGeom>
            <a:solidFill>
              <a:schemeClr val="bg1">
                <a:lumMod val="85000"/>
              </a:schemeClr>
            </a:solidFill>
            <a:ln w="8830" cap="flat">
              <a:noFill/>
              <a:prstDash val="solid"/>
              <a:miter/>
            </a:ln>
            <a:effectLst>
              <a:outerShdw blurRad="50800" dist="38100" dir="2700000" algn="tl" rotWithShape="0">
                <a:prstClr val="black">
                  <a:alpha val="40000"/>
                </a:prstClr>
              </a:outerShdw>
            </a:effectLst>
          </p:spPr>
          <p:txBody>
            <a:bodyPr wrap="square" rtlCol="0">
              <a:spAutoFit/>
            </a:bodyPr>
            <a:lstStyle/>
            <a:p>
              <a:pPr algn="ctr"/>
              <a:r>
                <a:rPr lang="fr-FR" sz="1400">
                  <a:latin typeface="Abadi Extra Light" panose="020B0204020104020204" pitchFamily="34" charset="0"/>
                </a:rPr>
                <a:t>UN OUTIL D’AIDE À LA DÉCISION</a:t>
              </a:r>
            </a:p>
          </p:txBody>
        </p:sp>
        <p:sp>
          <p:nvSpPr>
            <p:cNvPr id="32" name="ZoneTexte 31">
              <a:extLst>
                <a:ext uri="{FF2B5EF4-FFF2-40B4-BE49-F238E27FC236}">
                  <a16:creationId xmlns:a16="http://schemas.microsoft.com/office/drawing/2014/main" id="{04637113-0A0A-A261-17FF-38277B118DE2}"/>
                </a:ext>
              </a:extLst>
            </p:cNvPr>
            <p:cNvSpPr txBox="1"/>
            <p:nvPr/>
          </p:nvSpPr>
          <p:spPr>
            <a:xfrm>
              <a:off x="8346507" y="3208689"/>
              <a:ext cx="3339042"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fr-FR"/>
              </a:defPPr>
              <a:lvl1pPr>
                <a:defRPr sz="1200" b="1">
                  <a:latin typeface="Abadi Extra Light"/>
                  <a:cs typeface="Arial"/>
                </a:defRPr>
              </a:lvl1pPr>
            </a:lstStyle>
            <a:p>
              <a:r>
                <a:rPr lang="fr-FR" sz="1100" b="0"/>
                <a:t>La sobriété en eau dans le secteur du bâtiment : l’absence d’outils d’aide à la décision </a:t>
              </a:r>
            </a:p>
          </p:txBody>
        </p:sp>
        <p:sp>
          <p:nvSpPr>
            <p:cNvPr id="10" name="Rectangle 9">
              <a:extLst>
                <a:ext uri="{FF2B5EF4-FFF2-40B4-BE49-F238E27FC236}">
                  <a16:creationId xmlns:a16="http://schemas.microsoft.com/office/drawing/2014/main" id="{19E736EC-BA5D-79B1-7468-EEE085B519CF}"/>
                </a:ext>
              </a:extLst>
            </p:cNvPr>
            <p:cNvSpPr/>
            <p:nvPr/>
          </p:nvSpPr>
          <p:spPr>
            <a:xfrm>
              <a:off x="1838500" y="3152191"/>
              <a:ext cx="5024028" cy="66175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a:spcBef>
                  <a:spcPts val="1200"/>
                </a:spcBef>
              </a:pPr>
              <a:r>
                <a:rPr lang="fr-FR" sz="1050">
                  <a:solidFill>
                    <a:schemeClr val="tx1"/>
                  </a:solidFill>
                  <a:latin typeface="Abadi Extra Light" panose="020B0204020104020204" pitchFamily="34" charset="0"/>
                </a:rPr>
                <a:t>   Des </a:t>
              </a:r>
              <a:r>
                <a:rPr lang="fr-FR" sz="1050" b="1">
                  <a:solidFill>
                    <a:schemeClr val="tx1"/>
                  </a:solidFill>
                  <a:latin typeface="Abadi Extra Light" panose="020B0204020104020204" pitchFamily="34" charset="0"/>
                </a:rPr>
                <a:t>éléments d’arbitrage </a:t>
              </a:r>
              <a:r>
                <a:rPr lang="fr-FR" sz="1050">
                  <a:solidFill>
                    <a:schemeClr val="tx1"/>
                  </a:solidFill>
                  <a:latin typeface="Abadi Extra Light" panose="020B0204020104020204" pitchFamily="34" charset="0"/>
                </a:rPr>
                <a:t>disponibles, ce, au plus tôt du projet</a:t>
              </a:r>
            </a:p>
            <a:p>
              <a:endParaRPr lang="fr-FR" sz="1050">
                <a:solidFill>
                  <a:schemeClr val="tx1"/>
                </a:solidFill>
                <a:latin typeface="Abadi Extra Light" panose="020B0204020104020204" pitchFamily="34" charset="0"/>
              </a:endParaRPr>
            </a:p>
            <a:p>
              <a:r>
                <a:rPr lang="fr-FR" sz="1050">
                  <a:solidFill>
                    <a:schemeClr val="tx1"/>
                  </a:solidFill>
                  <a:latin typeface="Abadi Extra Light" panose="020B0204020104020204" pitchFamily="34" charset="0"/>
                </a:rPr>
                <a:t>   Des </a:t>
              </a:r>
              <a:r>
                <a:rPr lang="fr-FR" sz="1050" b="1">
                  <a:solidFill>
                    <a:schemeClr val="tx1"/>
                  </a:solidFill>
                  <a:latin typeface="Abadi Extra Light" panose="020B0204020104020204" pitchFamily="34" charset="0"/>
                </a:rPr>
                <a:t>solutions cohérentes </a:t>
              </a:r>
              <a:r>
                <a:rPr lang="fr-FR" sz="1050">
                  <a:solidFill>
                    <a:schemeClr val="tx1"/>
                  </a:solidFill>
                  <a:latin typeface="Abadi Extra Light" panose="020B0204020104020204" pitchFamily="34" charset="0"/>
                </a:rPr>
                <a:t>modélisables, selon les consommations relevées dans l’outil</a:t>
              </a:r>
            </a:p>
          </p:txBody>
        </p:sp>
        <p:sp>
          <p:nvSpPr>
            <p:cNvPr id="30" name="ZoneTexte 29">
              <a:extLst>
                <a:ext uri="{FF2B5EF4-FFF2-40B4-BE49-F238E27FC236}">
                  <a16:creationId xmlns:a16="http://schemas.microsoft.com/office/drawing/2014/main" id="{1D66DDB7-65A0-BDB1-F39A-6B2636173646}"/>
                </a:ext>
              </a:extLst>
            </p:cNvPr>
            <p:cNvSpPr txBox="1"/>
            <p:nvPr/>
          </p:nvSpPr>
          <p:spPr>
            <a:xfrm>
              <a:off x="7116576" y="3253949"/>
              <a:ext cx="1025371" cy="400110"/>
            </a:xfrm>
            <a:prstGeom prst="rect">
              <a:avLst/>
            </a:prstGeom>
            <a:noFill/>
          </p:spPr>
          <p:txBody>
            <a:bodyPr wrap="square" rtlCol="0">
              <a:spAutoFit/>
            </a:bodyPr>
            <a:lstStyle/>
            <a:p>
              <a:pPr algn="ctr"/>
              <a:r>
                <a:rPr lang="fr-FR" sz="1000" dirty="0">
                  <a:latin typeface="Abadi Extra Light" panose="020B0204020104020204" pitchFamily="34" charset="0"/>
                </a:rPr>
                <a:t>Réponse à la problématique</a:t>
              </a:r>
            </a:p>
          </p:txBody>
        </p:sp>
        <p:cxnSp>
          <p:nvCxnSpPr>
            <p:cNvPr id="31" name="Connecteur droit avec flèche 30">
              <a:extLst>
                <a:ext uri="{FF2B5EF4-FFF2-40B4-BE49-F238E27FC236}">
                  <a16:creationId xmlns:a16="http://schemas.microsoft.com/office/drawing/2014/main" id="{B43E8C26-44EB-48ED-2F13-BB760F8D80D2}"/>
                </a:ext>
              </a:extLst>
            </p:cNvPr>
            <p:cNvCxnSpPr>
              <a:cxnSpLocks/>
            </p:cNvCxnSpPr>
            <p:nvPr/>
          </p:nvCxnSpPr>
          <p:spPr>
            <a:xfrm>
              <a:off x="7200387" y="3454004"/>
              <a:ext cx="94156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24" name="Groupe 23">
              <a:extLst>
                <a:ext uri="{FF2B5EF4-FFF2-40B4-BE49-F238E27FC236}">
                  <a16:creationId xmlns:a16="http://schemas.microsoft.com/office/drawing/2014/main" id="{D5BFF7E9-C275-CDFC-356D-3BCCC6A11D2E}"/>
                </a:ext>
              </a:extLst>
            </p:cNvPr>
            <p:cNvGrpSpPr/>
            <p:nvPr/>
          </p:nvGrpSpPr>
          <p:grpSpPr>
            <a:xfrm>
              <a:off x="1261616" y="2716439"/>
              <a:ext cx="907426" cy="907426"/>
              <a:chOff x="1261616" y="2716439"/>
              <a:chExt cx="907426" cy="907426"/>
            </a:xfrm>
          </p:grpSpPr>
          <p:pic>
            <p:nvPicPr>
              <p:cNvPr id="56" name="Graphique 55" descr="Médaille avec un remplissage uni">
                <a:extLst>
                  <a:ext uri="{FF2B5EF4-FFF2-40B4-BE49-F238E27FC236}">
                    <a16:creationId xmlns:a16="http://schemas.microsoft.com/office/drawing/2014/main" id="{B6F3086A-CAC0-A5DF-C61D-C44E202D7CE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61616" y="2716439"/>
                <a:ext cx="907426" cy="907426"/>
              </a:xfrm>
              <a:prstGeom prst="rect">
                <a:avLst/>
              </a:prstGeom>
              <a:effectLst>
                <a:outerShdw blurRad="50800" dist="38100" dir="2700000" algn="tl" rotWithShape="0">
                  <a:prstClr val="black">
                    <a:alpha val="40000"/>
                  </a:prstClr>
                </a:outerShdw>
              </a:effectLst>
            </p:spPr>
          </p:pic>
          <p:sp>
            <p:nvSpPr>
              <p:cNvPr id="16" name="ZoneTexte 15">
                <a:extLst>
                  <a:ext uri="{FF2B5EF4-FFF2-40B4-BE49-F238E27FC236}">
                    <a16:creationId xmlns:a16="http://schemas.microsoft.com/office/drawing/2014/main" id="{F10E2F69-0E31-A94E-B753-C4409CB8C842}"/>
                  </a:ext>
                </a:extLst>
              </p:cNvPr>
              <p:cNvSpPr txBox="1"/>
              <p:nvPr/>
            </p:nvSpPr>
            <p:spPr>
              <a:xfrm>
                <a:off x="1586792" y="3187048"/>
                <a:ext cx="236328" cy="307777"/>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r>
                  <a:rPr lang="fr-FR" sz="1400" b="1">
                    <a:ln/>
                    <a:solidFill>
                      <a:srgbClr val="EDE7DB"/>
                    </a:solidFill>
                  </a:rPr>
                  <a:t>2</a:t>
                </a:r>
              </a:p>
            </p:txBody>
          </p:sp>
        </p:grpSp>
      </p:grpSp>
      <p:grpSp>
        <p:nvGrpSpPr>
          <p:cNvPr id="9" name="Groupe 8">
            <a:extLst>
              <a:ext uri="{FF2B5EF4-FFF2-40B4-BE49-F238E27FC236}">
                <a16:creationId xmlns:a16="http://schemas.microsoft.com/office/drawing/2014/main" id="{CFA2EC4C-DF11-ED5E-7E57-6BD01CA5F413}"/>
              </a:ext>
            </a:extLst>
          </p:cNvPr>
          <p:cNvGrpSpPr/>
          <p:nvPr/>
        </p:nvGrpSpPr>
        <p:grpSpPr>
          <a:xfrm>
            <a:off x="145681" y="1381070"/>
            <a:ext cx="10825374" cy="1234954"/>
            <a:chOff x="286930" y="1391956"/>
            <a:chExt cx="10825374" cy="1234954"/>
          </a:xfrm>
        </p:grpSpPr>
        <p:sp>
          <p:nvSpPr>
            <p:cNvPr id="4" name="TextBox 11">
              <a:extLst>
                <a:ext uri="{FF2B5EF4-FFF2-40B4-BE49-F238E27FC236}">
                  <a16:creationId xmlns:a16="http://schemas.microsoft.com/office/drawing/2014/main" id="{E78FF3B6-1794-DB13-29FA-C08BE3CA5C6B}"/>
                </a:ext>
              </a:extLst>
            </p:cNvPr>
            <p:cNvSpPr txBox="1"/>
            <p:nvPr/>
          </p:nvSpPr>
          <p:spPr>
            <a:xfrm>
              <a:off x="6985901" y="1807083"/>
              <a:ext cx="4126403"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dirty="0">
                  <a:latin typeface="Abadi Extra Light"/>
                  <a:cs typeface="Arial"/>
                </a:rPr>
                <a:t>La </a:t>
              </a:r>
              <a:r>
                <a:rPr lang="en-US" sz="1100" dirty="0" err="1">
                  <a:latin typeface="Abadi Extra Light"/>
                  <a:cs typeface="Arial"/>
                </a:rPr>
                <a:t>consommation</a:t>
              </a:r>
              <a:r>
                <a:rPr lang="en-US" sz="1100" dirty="0">
                  <a:latin typeface="Abadi Extra Light"/>
                  <a:cs typeface="Arial"/>
                </a:rPr>
                <a:t> </a:t>
              </a:r>
              <a:r>
                <a:rPr lang="en-US" sz="1100" dirty="0" err="1">
                  <a:latin typeface="Abadi Extra Light"/>
                  <a:cs typeface="Arial"/>
                </a:rPr>
                <a:t>d’eau</a:t>
              </a:r>
              <a:r>
                <a:rPr lang="en-US" sz="1100" dirty="0">
                  <a:latin typeface="Abadi Extra Light"/>
                  <a:cs typeface="Arial"/>
                </a:rPr>
                <a:t> : angle mort de la conception</a:t>
              </a:r>
            </a:p>
          </p:txBody>
        </p:sp>
        <p:grpSp>
          <p:nvGrpSpPr>
            <p:cNvPr id="20" name="Groupe 19">
              <a:extLst>
                <a:ext uri="{FF2B5EF4-FFF2-40B4-BE49-F238E27FC236}">
                  <a16:creationId xmlns:a16="http://schemas.microsoft.com/office/drawing/2014/main" id="{CDE2B18C-30C0-5A02-867C-6BD516E59489}"/>
                </a:ext>
              </a:extLst>
            </p:cNvPr>
            <p:cNvGrpSpPr/>
            <p:nvPr/>
          </p:nvGrpSpPr>
          <p:grpSpPr>
            <a:xfrm>
              <a:off x="5520798" y="1762906"/>
              <a:ext cx="1044642" cy="400110"/>
              <a:chOff x="5733732" y="1334975"/>
              <a:chExt cx="1044642" cy="400110"/>
            </a:xfrm>
          </p:grpSpPr>
          <p:sp>
            <p:nvSpPr>
              <p:cNvPr id="2" name="ZoneTexte 1">
                <a:extLst>
                  <a:ext uri="{FF2B5EF4-FFF2-40B4-BE49-F238E27FC236}">
                    <a16:creationId xmlns:a16="http://schemas.microsoft.com/office/drawing/2014/main" id="{DD83DB7E-B47F-3DE0-7578-067AAEDDEE88}"/>
                  </a:ext>
                </a:extLst>
              </p:cNvPr>
              <p:cNvSpPr txBox="1"/>
              <p:nvPr/>
            </p:nvSpPr>
            <p:spPr>
              <a:xfrm>
                <a:off x="5733732" y="1334975"/>
                <a:ext cx="1044642" cy="400110"/>
              </a:xfrm>
              <a:prstGeom prst="rect">
                <a:avLst/>
              </a:prstGeom>
              <a:noFill/>
            </p:spPr>
            <p:txBody>
              <a:bodyPr wrap="square" rtlCol="0">
                <a:spAutoFit/>
              </a:bodyPr>
              <a:lstStyle/>
              <a:p>
                <a:pPr algn="ctr"/>
                <a:r>
                  <a:rPr lang="fr-FR" sz="1000" dirty="0">
                    <a:latin typeface="Abadi Extra Light" panose="020B0204020104020204" pitchFamily="34" charset="0"/>
                  </a:rPr>
                  <a:t>Réponse à la problématique</a:t>
                </a:r>
              </a:p>
            </p:txBody>
          </p:sp>
          <p:cxnSp>
            <p:nvCxnSpPr>
              <p:cNvPr id="5" name="Connecteur droit avec flèche 4">
                <a:extLst>
                  <a:ext uri="{FF2B5EF4-FFF2-40B4-BE49-F238E27FC236}">
                    <a16:creationId xmlns:a16="http://schemas.microsoft.com/office/drawing/2014/main" id="{9BC7B781-7ABA-0DEB-E852-6A2168F2D26B}"/>
                  </a:ext>
                </a:extLst>
              </p:cNvPr>
              <p:cNvCxnSpPr>
                <a:cxnSpLocks/>
              </p:cNvCxnSpPr>
              <p:nvPr/>
            </p:nvCxnSpPr>
            <p:spPr>
              <a:xfrm>
                <a:off x="5836814" y="1535030"/>
                <a:ext cx="94156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6" name="ZoneTexte 5">
              <a:extLst>
                <a:ext uri="{FF2B5EF4-FFF2-40B4-BE49-F238E27FC236}">
                  <a16:creationId xmlns:a16="http://schemas.microsoft.com/office/drawing/2014/main" id="{441D6993-7CBA-A0D9-3B11-8CF9145D10AA}"/>
                </a:ext>
              </a:extLst>
            </p:cNvPr>
            <p:cNvSpPr txBox="1"/>
            <p:nvPr/>
          </p:nvSpPr>
          <p:spPr>
            <a:xfrm>
              <a:off x="816251" y="1469950"/>
              <a:ext cx="4380437" cy="307777"/>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pPr algn="ctr"/>
              <a:r>
                <a:rPr lang="fr-FR" sz="1400">
                  <a:solidFill>
                    <a:schemeClr val="accent2">
                      <a:lumMod val="50000"/>
                    </a:schemeClr>
                  </a:solidFill>
                  <a:latin typeface="Abadi Extra Light" panose="020B0204020104020204" pitchFamily="34" charset="0"/>
                </a:rPr>
                <a:t>UN OUTIL DE SENSIBILISATION</a:t>
              </a:r>
            </a:p>
          </p:txBody>
        </p:sp>
        <p:sp>
          <p:nvSpPr>
            <p:cNvPr id="13" name="Rectangle 12">
              <a:extLst>
                <a:ext uri="{FF2B5EF4-FFF2-40B4-BE49-F238E27FC236}">
                  <a16:creationId xmlns:a16="http://schemas.microsoft.com/office/drawing/2014/main" id="{9F4CA212-BAFB-85BA-0669-E3BE738C5E15}"/>
                </a:ext>
              </a:extLst>
            </p:cNvPr>
            <p:cNvSpPr/>
            <p:nvPr/>
          </p:nvSpPr>
          <p:spPr>
            <a:xfrm>
              <a:off x="816251" y="1779644"/>
              <a:ext cx="4380437" cy="84726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lnSpc>
                  <a:spcPct val="150000"/>
                </a:lnSpc>
              </a:pPr>
              <a:r>
                <a:rPr lang="fr-FR" sz="1050" dirty="0">
                  <a:solidFill>
                    <a:schemeClr val="tx1"/>
                  </a:solidFill>
                  <a:latin typeface="Abadi Extra Light" panose="020B0204020104020204" pitchFamily="34" charset="0"/>
                </a:rPr>
                <a:t>    Une </a:t>
              </a:r>
              <a:r>
                <a:rPr lang="fr-FR" sz="1050" b="1" dirty="0">
                  <a:solidFill>
                    <a:schemeClr val="tx1"/>
                  </a:solidFill>
                  <a:latin typeface="Abadi Extra Light" panose="020B0204020104020204" pitchFamily="34" charset="0"/>
                </a:rPr>
                <a:t>prise de conscience</a:t>
              </a:r>
              <a:r>
                <a:rPr lang="fr-FR" sz="1050" dirty="0">
                  <a:solidFill>
                    <a:schemeClr val="tx1"/>
                  </a:solidFill>
                  <a:latin typeface="Abadi Extra Light" panose="020B0204020104020204" pitchFamily="34" charset="0"/>
                </a:rPr>
                <a:t> des consommations aux différentes phases projet</a:t>
              </a:r>
            </a:p>
            <a:p>
              <a:pPr algn="just">
                <a:lnSpc>
                  <a:spcPct val="150000"/>
                </a:lnSpc>
              </a:pPr>
              <a:r>
                <a:rPr lang="fr-FR" sz="1050" dirty="0">
                  <a:solidFill>
                    <a:schemeClr val="tx1"/>
                  </a:solidFill>
                  <a:latin typeface="Abadi Extra Light" panose="020B0204020104020204" pitchFamily="34" charset="0"/>
                </a:rPr>
                <a:t>    Une </a:t>
              </a:r>
              <a:r>
                <a:rPr lang="fr-FR" sz="1050" b="1" dirty="0">
                  <a:solidFill>
                    <a:schemeClr val="tx1"/>
                  </a:solidFill>
                  <a:latin typeface="Abadi Extra Light" panose="020B0204020104020204" pitchFamily="34" charset="0"/>
                </a:rPr>
                <a:t>identification</a:t>
              </a:r>
              <a:r>
                <a:rPr lang="fr-FR" sz="1050" dirty="0">
                  <a:solidFill>
                    <a:schemeClr val="tx1"/>
                  </a:solidFill>
                  <a:latin typeface="Abadi Extra Light" panose="020B0204020104020204" pitchFamily="34" charset="0"/>
                </a:rPr>
                <a:t> des postes de consommation importants</a:t>
              </a:r>
            </a:p>
            <a:p>
              <a:pPr algn="just">
                <a:lnSpc>
                  <a:spcPct val="150000"/>
                </a:lnSpc>
              </a:pPr>
              <a:r>
                <a:rPr lang="fr-FR" sz="1050" dirty="0">
                  <a:solidFill>
                    <a:schemeClr val="tx1"/>
                  </a:solidFill>
                  <a:latin typeface="Abadi Extra Light" panose="020B0204020104020204" pitchFamily="34" charset="0"/>
                </a:rPr>
                <a:t>    Une </a:t>
              </a:r>
              <a:r>
                <a:rPr lang="fr-FR" sz="1050" b="1" dirty="0">
                  <a:solidFill>
                    <a:schemeClr val="tx1"/>
                  </a:solidFill>
                  <a:latin typeface="Abadi Extra Light" panose="020B0204020104020204" pitchFamily="34" charset="0"/>
                </a:rPr>
                <a:t>montée en compétence </a:t>
              </a:r>
              <a:r>
                <a:rPr lang="fr-FR" sz="1050" dirty="0">
                  <a:solidFill>
                    <a:schemeClr val="tx1"/>
                  </a:solidFill>
                  <a:latin typeface="Abadi Extra Light" panose="020B0204020104020204" pitchFamily="34" charset="0"/>
                </a:rPr>
                <a:t>des différents corps de métiers</a:t>
              </a:r>
            </a:p>
            <a:p>
              <a:pPr algn="just"/>
              <a:endParaRPr lang="fr-FR" dirty="0">
                <a:latin typeface="Abadi Extra Light" panose="020B0204020104020204" pitchFamily="34" charset="0"/>
              </a:endParaRPr>
            </a:p>
          </p:txBody>
        </p:sp>
        <p:pic>
          <p:nvPicPr>
            <p:cNvPr id="57" name="Graphique 56" descr="Médaille avec un remplissage uni">
              <a:extLst>
                <a:ext uri="{FF2B5EF4-FFF2-40B4-BE49-F238E27FC236}">
                  <a16:creationId xmlns:a16="http://schemas.microsoft.com/office/drawing/2014/main" id="{E8A2C660-49DD-C960-D84F-8452456DFA9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6930" y="1391956"/>
              <a:ext cx="783355" cy="783355"/>
            </a:xfrm>
            <a:prstGeom prst="rect">
              <a:avLst/>
            </a:prstGeom>
            <a:effectLst>
              <a:outerShdw blurRad="50800" dist="38100" dir="2700000" algn="tl" rotWithShape="0">
                <a:prstClr val="black">
                  <a:alpha val="40000"/>
                </a:prstClr>
              </a:outerShdw>
            </a:effectLst>
          </p:spPr>
        </p:pic>
        <p:sp>
          <p:nvSpPr>
            <p:cNvPr id="12" name="ZoneTexte 11">
              <a:extLst>
                <a:ext uri="{FF2B5EF4-FFF2-40B4-BE49-F238E27FC236}">
                  <a16:creationId xmlns:a16="http://schemas.microsoft.com/office/drawing/2014/main" id="{B57030A9-88B4-14A6-D531-C11AEA7482F1}"/>
                </a:ext>
              </a:extLst>
            </p:cNvPr>
            <p:cNvSpPr txBox="1"/>
            <p:nvPr/>
          </p:nvSpPr>
          <p:spPr>
            <a:xfrm>
              <a:off x="542833" y="1783633"/>
              <a:ext cx="284052" cy="307777"/>
            </a:xfrm>
            <a:prstGeom prst="rect">
              <a:avLst/>
            </a:prstGeom>
            <a:noFill/>
          </p:spPr>
          <p:txBody>
            <a:bodyPr wrap="none" rtlCol="0">
              <a:spAutoFit/>
            </a:bodyPr>
            <a:lstStyle/>
            <a:p>
              <a:r>
                <a:rPr lang="fr-FR" sz="1400">
                  <a:solidFill>
                    <a:srgbClr val="EDE7DB"/>
                  </a:solidFill>
                </a:rPr>
                <a:t>3</a:t>
              </a:r>
            </a:p>
          </p:txBody>
        </p:sp>
      </p:grpSp>
    </p:spTree>
    <p:extLst>
      <p:ext uri="{BB962C8B-B14F-4D97-AF65-F5344CB8AC3E}">
        <p14:creationId xmlns:p14="http://schemas.microsoft.com/office/powerpoint/2010/main" val="2332700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72901-F5C2-2A37-CA0F-5362C538541C}"/>
            </a:ext>
          </a:extLst>
        </p:cNvPr>
        <p:cNvGrpSpPr/>
        <p:nvPr/>
      </p:nvGrpSpPr>
      <p:grpSpPr>
        <a:xfrm>
          <a:off x="0" y="0"/>
          <a:ext cx="0" cy="0"/>
          <a:chOff x="0" y="0"/>
          <a:chExt cx="0" cy="0"/>
        </a:xfrm>
      </p:grpSpPr>
      <p:sp>
        <p:nvSpPr>
          <p:cNvPr id="15" name="Espace réservé du texte 8">
            <a:extLst>
              <a:ext uri="{FF2B5EF4-FFF2-40B4-BE49-F238E27FC236}">
                <a16:creationId xmlns:a16="http://schemas.microsoft.com/office/drawing/2014/main" id="{C71D3DAA-BCDD-0678-6494-0D7D0F1321C5}"/>
              </a:ext>
            </a:extLst>
          </p:cNvPr>
          <p:cNvSpPr txBox="1">
            <a:spLocks/>
          </p:cNvSpPr>
          <p:nvPr/>
        </p:nvSpPr>
        <p:spPr>
          <a:xfrm>
            <a:off x="1151230" y="279272"/>
            <a:ext cx="9961270" cy="715962"/>
          </a:xfrm>
          <a:prstGeom prst="rect">
            <a:avLst/>
          </a:prstGeom>
        </p:spPr>
        <p:txBody>
          <a:bodyPr lIns="91440" tIns="45720" rIns="91440" bIns="45720" anchor="t">
            <a:normAutofit/>
          </a:bodyPr>
          <a:lstStyle>
            <a:defPPr>
              <a:defRPr lang="fr-FR"/>
            </a:defPPr>
            <a:lvl1pPr marL="0" indent="-180975" algn="l" defTabSz="829452" rtl="0" eaLnBrk="1" latinLnBrk="0" hangingPunct="1">
              <a:lnSpc>
                <a:spcPct val="100000"/>
              </a:lnSpc>
              <a:spcBef>
                <a:spcPts val="0"/>
              </a:spcBef>
              <a:spcAft>
                <a:spcPts val="400"/>
              </a:spcAft>
              <a:buFont typeface="Arial" panose="020B0604020202020204" pitchFamily="34" charset="0"/>
              <a:buChar char="•"/>
              <a:defRPr sz="1633" kern="1200">
                <a:solidFill>
                  <a:schemeClr val="tx1"/>
                </a:solidFill>
                <a:latin typeface="+mn-lt"/>
                <a:ea typeface="+mn-ea"/>
                <a:cs typeface="+mn-cs"/>
              </a:defRPr>
            </a:lvl1pPr>
            <a:lvl2pPr marL="414726" indent="-316746" algn="l" defTabSz="829452" rtl="0" eaLnBrk="1" latinLnBrk="0" hangingPunct="1">
              <a:lnSpc>
                <a:spcPct val="100000"/>
              </a:lnSpc>
              <a:spcBef>
                <a:spcPts val="400"/>
              </a:spcBef>
              <a:spcAft>
                <a:spcPts val="400"/>
              </a:spcAft>
              <a:buFont typeface="Courier New" panose="02070309020205020404" pitchFamily="49" charset="0"/>
              <a:buChar char="o"/>
              <a:defRPr sz="1633" kern="1200">
                <a:solidFill>
                  <a:schemeClr val="tx1"/>
                </a:solidFill>
                <a:latin typeface="+mn-lt"/>
                <a:ea typeface="+mn-ea"/>
                <a:cs typeface="+mn-cs"/>
              </a:defRPr>
            </a:lvl2pPr>
            <a:lvl3pPr marL="829452" indent="-316746" algn="l" defTabSz="829452" rtl="0" eaLnBrk="1" latinLnBrk="0" hangingPunct="1">
              <a:lnSpc>
                <a:spcPct val="100000"/>
              </a:lnSpc>
              <a:spcBef>
                <a:spcPts val="0"/>
              </a:spcBef>
              <a:spcAft>
                <a:spcPts val="400"/>
              </a:spcAft>
              <a:buFont typeface="Calibri" panose="020F0502020204030204" pitchFamily="34" charset="0"/>
              <a:buChar char="-"/>
              <a:defRPr sz="1633" kern="1200">
                <a:solidFill>
                  <a:schemeClr val="tx1"/>
                </a:solidFill>
                <a:latin typeface="+mn-lt"/>
                <a:ea typeface="+mn-ea"/>
                <a:cs typeface="+mn-cs"/>
              </a:defRPr>
            </a:lvl3pPr>
            <a:lvl4pPr marL="1244178"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4pPr>
            <a:lvl5pPr marL="1658904" indent="-316746" algn="l" defTabSz="829452" rtl="0" eaLnBrk="1" latinLnBrk="0" hangingPunct="1">
              <a:lnSpc>
                <a:spcPct val="100000"/>
              </a:lnSpc>
              <a:spcBef>
                <a:spcPts val="693"/>
              </a:spcBef>
              <a:spcAft>
                <a:spcPts val="400"/>
              </a:spcAft>
              <a:buFont typeface="Arial" panose="020B0604020202020204" pitchFamily="34" charset="0"/>
              <a:buChar char="•"/>
              <a:defRPr sz="1633" kern="1200">
                <a:solidFill>
                  <a:schemeClr val="tx1"/>
                </a:solidFill>
                <a:latin typeface="+mn-lt"/>
                <a:ea typeface="+mn-ea"/>
                <a:cs typeface="+mn-cs"/>
              </a:defRPr>
            </a:lvl5pPr>
            <a:lvl6pPr marL="2073631"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6pPr>
            <a:lvl7pPr marL="2488357"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7pPr>
            <a:lvl8pPr marL="2903083"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8pPr>
            <a:lvl9pPr marL="3317809" indent="-316746" algn="l" defTabSz="829452" rtl="0" eaLnBrk="1" latinLnBrk="0" hangingPunct="1">
              <a:lnSpc>
                <a:spcPct val="90000"/>
              </a:lnSpc>
              <a:spcBef>
                <a:spcPts val="693"/>
              </a:spcBef>
              <a:buFont typeface="Arial" panose="020B0604020202020204" pitchFamily="34" charset="0"/>
              <a:buChar char="•"/>
              <a:defRPr sz="1633" kern="1200">
                <a:solidFill>
                  <a:schemeClr val="tx1"/>
                </a:solidFill>
                <a:latin typeface="+mn-lt"/>
                <a:ea typeface="+mn-ea"/>
                <a:cs typeface="+mn-cs"/>
              </a:defRPr>
            </a:lvl9pPr>
          </a:lstStyle>
          <a:p>
            <a:pPr indent="0">
              <a:spcAft>
                <a:spcPts val="0"/>
              </a:spcAft>
              <a:buNone/>
            </a:pPr>
            <a:r>
              <a:rPr lang="fr-FR" sz="2000" b="1">
                <a:latin typeface="Abadi Extra Light" panose="020B0204020104020204" pitchFamily="34" charset="0"/>
              </a:rPr>
              <a:t>Des pistes de valorisation avérées</a:t>
            </a:r>
          </a:p>
          <a:p>
            <a:pPr indent="0">
              <a:buNone/>
            </a:pPr>
            <a:r>
              <a:rPr lang="fr-FR" sz="1600" b="0" i="0" u="none" strike="noStrike">
                <a:solidFill>
                  <a:srgbClr val="404040"/>
                </a:solidFill>
                <a:effectLst/>
                <a:latin typeface="Abadi Extra Light" panose="020B0204020104020204" pitchFamily="34" charset="0"/>
              </a:rPr>
              <a:t>Un outil au profit de l’ensemble de la chaîne de valeur de la conception, construction, aménagement </a:t>
            </a:r>
            <a:endParaRPr lang="fr-FR" sz="1600">
              <a:highlight>
                <a:srgbClr val="00FF00"/>
              </a:highlight>
              <a:latin typeface="Abadi Extra Light" panose="020B0204020104020204" pitchFamily="34" charset="0"/>
            </a:endParaRPr>
          </a:p>
        </p:txBody>
      </p:sp>
      <p:grpSp>
        <p:nvGrpSpPr>
          <p:cNvPr id="41" name="Groupe 40">
            <a:extLst>
              <a:ext uri="{FF2B5EF4-FFF2-40B4-BE49-F238E27FC236}">
                <a16:creationId xmlns:a16="http://schemas.microsoft.com/office/drawing/2014/main" id="{0EE6BE65-2F46-9AC6-A999-4468531AF4D9}"/>
              </a:ext>
            </a:extLst>
          </p:cNvPr>
          <p:cNvGrpSpPr/>
          <p:nvPr/>
        </p:nvGrpSpPr>
        <p:grpSpPr>
          <a:xfrm>
            <a:off x="1151230" y="1320092"/>
            <a:ext cx="5061476" cy="3217650"/>
            <a:chOff x="1151230" y="1320092"/>
            <a:chExt cx="5061476" cy="3217650"/>
          </a:xfrm>
        </p:grpSpPr>
        <p:sp>
          <p:nvSpPr>
            <p:cNvPr id="10" name="ZoneTexte 9">
              <a:extLst>
                <a:ext uri="{FF2B5EF4-FFF2-40B4-BE49-F238E27FC236}">
                  <a16:creationId xmlns:a16="http://schemas.microsoft.com/office/drawing/2014/main" id="{BEDD726B-0542-0582-46AB-34B47FFB37C9}"/>
                </a:ext>
              </a:extLst>
            </p:cNvPr>
            <p:cNvSpPr txBox="1"/>
            <p:nvPr/>
          </p:nvSpPr>
          <p:spPr>
            <a:xfrm>
              <a:off x="1151230" y="1320092"/>
              <a:ext cx="1441420" cy="338554"/>
            </a:xfrm>
            <a:prstGeom prst="rect">
              <a:avLst/>
            </a:prstGeom>
            <a:noFill/>
          </p:spPr>
          <p:txBody>
            <a:bodyPr wrap="none" rtlCol="0">
              <a:spAutoFit/>
            </a:bodyPr>
            <a:lstStyle/>
            <a:p>
              <a:r>
                <a:rPr lang="fr-FR" sz="1600" b="1">
                  <a:latin typeface="Abadi Extra Light" panose="020B0204020104020204" pitchFamily="34" charset="0"/>
                </a:rPr>
                <a:t>BÉNÉFICIAIRES</a:t>
              </a:r>
            </a:p>
          </p:txBody>
        </p:sp>
        <p:pic>
          <p:nvPicPr>
            <p:cNvPr id="17" name="Graphique 16" descr="Réunion avec un remplissage uni">
              <a:extLst>
                <a:ext uri="{FF2B5EF4-FFF2-40B4-BE49-F238E27FC236}">
                  <a16:creationId xmlns:a16="http://schemas.microsoft.com/office/drawing/2014/main" id="{D2A77AF7-A13D-9978-615E-2AE91A6E1D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29555" y="2723183"/>
              <a:ext cx="914400" cy="914400"/>
            </a:xfrm>
            <a:prstGeom prst="rect">
              <a:avLst/>
            </a:prstGeom>
          </p:spPr>
        </p:pic>
        <p:sp>
          <p:nvSpPr>
            <p:cNvPr id="20" name="ZoneTexte 19">
              <a:extLst>
                <a:ext uri="{FF2B5EF4-FFF2-40B4-BE49-F238E27FC236}">
                  <a16:creationId xmlns:a16="http://schemas.microsoft.com/office/drawing/2014/main" id="{8D15F1AA-2A21-40E7-55C4-24AEFEF5120C}"/>
                </a:ext>
              </a:extLst>
            </p:cNvPr>
            <p:cNvSpPr txBox="1"/>
            <p:nvPr/>
          </p:nvSpPr>
          <p:spPr>
            <a:xfrm>
              <a:off x="1448517" y="2285226"/>
              <a:ext cx="1002775" cy="307777"/>
            </a:xfrm>
            <a:prstGeom prst="rect">
              <a:avLst/>
            </a:prstGeom>
            <a:noFill/>
          </p:spPr>
          <p:txBody>
            <a:bodyPr wrap="none" rtlCol="0">
              <a:spAutoFit/>
            </a:bodyPr>
            <a:lstStyle/>
            <a:p>
              <a:r>
                <a:rPr lang="fr-FR" sz="1400">
                  <a:latin typeface="Abadi Extra Light" panose="020B0204020104020204" pitchFamily="34" charset="0"/>
                </a:rPr>
                <a:t>Collectivités</a:t>
              </a:r>
            </a:p>
          </p:txBody>
        </p:sp>
        <p:sp>
          <p:nvSpPr>
            <p:cNvPr id="21" name="ZoneTexte 20">
              <a:extLst>
                <a:ext uri="{FF2B5EF4-FFF2-40B4-BE49-F238E27FC236}">
                  <a16:creationId xmlns:a16="http://schemas.microsoft.com/office/drawing/2014/main" id="{76ECEFC9-1986-B0B8-D552-7F4A584AE3A7}"/>
                </a:ext>
              </a:extLst>
            </p:cNvPr>
            <p:cNvSpPr txBox="1"/>
            <p:nvPr/>
          </p:nvSpPr>
          <p:spPr>
            <a:xfrm>
              <a:off x="2946549" y="1938972"/>
              <a:ext cx="1057084" cy="307777"/>
            </a:xfrm>
            <a:prstGeom prst="rect">
              <a:avLst/>
            </a:prstGeom>
            <a:noFill/>
          </p:spPr>
          <p:txBody>
            <a:bodyPr wrap="none" rtlCol="0">
              <a:spAutoFit/>
            </a:bodyPr>
            <a:lstStyle/>
            <a:p>
              <a:r>
                <a:rPr lang="fr-FR" sz="1400">
                  <a:latin typeface="Abadi Extra Light" panose="020B0204020104020204" pitchFamily="34" charset="0"/>
                </a:rPr>
                <a:t>Aménageurs</a:t>
              </a:r>
            </a:p>
          </p:txBody>
        </p:sp>
        <p:sp>
          <p:nvSpPr>
            <p:cNvPr id="23" name="ZoneTexte 22">
              <a:extLst>
                <a:ext uri="{FF2B5EF4-FFF2-40B4-BE49-F238E27FC236}">
                  <a16:creationId xmlns:a16="http://schemas.microsoft.com/office/drawing/2014/main" id="{CCA3052B-5023-59C4-4E97-5F637C17EF96}"/>
                </a:ext>
              </a:extLst>
            </p:cNvPr>
            <p:cNvSpPr txBox="1"/>
            <p:nvPr/>
          </p:nvSpPr>
          <p:spPr>
            <a:xfrm>
              <a:off x="4205618" y="2319844"/>
              <a:ext cx="2007088" cy="307777"/>
            </a:xfrm>
            <a:prstGeom prst="rect">
              <a:avLst/>
            </a:prstGeom>
            <a:noFill/>
          </p:spPr>
          <p:txBody>
            <a:bodyPr wrap="none" rtlCol="0">
              <a:spAutoFit/>
            </a:bodyPr>
            <a:lstStyle/>
            <a:p>
              <a:r>
                <a:rPr lang="fr-FR" sz="1400">
                  <a:latin typeface="Abadi Extra Light" panose="020B0204020104020204" pitchFamily="34" charset="0"/>
                </a:rPr>
                <a:t>Maitrises d’ouvrage bâties</a:t>
              </a:r>
            </a:p>
          </p:txBody>
        </p:sp>
        <p:sp>
          <p:nvSpPr>
            <p:cNvPr id="24" name="ZoneTexte 23">
              <a:extLst>
                <a:ext uri="{FF2B5EF4-FFF2-40B4-BE49-F238E27FC236}">
                  <a16:creationId xmlns:a16="http://schemas.microsoft.com/office/drawing/2014/main" id="{54B9922F-3AFD-E3B8-67C0-D99BAB732CE3}"/>
                </a:ext>
              </a:extLst>
            </p:cNvPr>
            <p:cNvSpPr txBox="1"/>
            <p:nvPr/>
          </p:nvSpPr>
          <p:spPr>
            <a:xfrm>
              <a:off x="4506771" y="2961374"/>
              <a:ext cx="939681" cy="307777"/>
            </a:xfrm>
            <a:prstGeom prst="rect">
              <a:avLst/>
            </a:prstGeom>
            <a:noFill/>
          </p:spPr>
          <p:txBody>
            <a:bodyPr wrap="none" rtlCol="0">
              <a:spAutoFit/>
            </a:bodyPr>
            <a:lstStyle/>
            <a:p>
              <a:r>
                <a:rPr lang="fr-FR" sz="1400">
                  <a:latin typeface="Abadi Extra Light" panose="020B0204020104020204" pitchFamily="34" charset="0"/>
                </a:rPr>
                <a:t>Ingénieries</a:t>
              </a:r>
            </a:p>
          </p:txBody>
        </p:sp>
        <p:sp>
          <p:nvSpPr>
            <p:cNvPr id="28" name="ZoneTexte 27">
              <a:extLst>
                <a:ext uri="{FF2B5EF4-FFF2-40B4-BE49-F238E27FC236}">
                  <a16:creationId xmlns:a16="http://schemas.microsoft.com/office/drawing/2014/main" id="{1DFCAC8E-D6D7-EA60-98A8-45588BFA2B8D}"/>
                </a:ext>
              </a:extLst>
            </p:cNvPr>
            <p:cNvSpPr txBox="1"/>
            <p:nvPr/>
          </p:nvSpPr>
          <p:spPr>
            <a:xfrm>
              <a:off x="4474795" y="3583521"/>
              <a:ext cx="955967" cy="307777"/>
            </a:xfrm>
            <a:prstGeom prst="rect">
              <a:avLst/>
            </a:prstGeom>
            <a:noFill/>
          </p:spPr>
          <p:txBody>
            <a:bodyPr wrap="none" rtlCol="0">
              <a:spAutoFit/>
            </a:bodyPr>
            <a:lstStyle/>
            <a:p>
              <a:r>
                <a:rPr lang="fr-FR" sz="1400">
                  <a:latin typeface="Abadi Extra Light" panose="020B0204020104020204" pitchFamily="34" charset="0"/>
                </a:rPr>
                <a:t>Architectes</a:t>
              </a:r>
            </a:p>
          </p:txBody>
        </p:sp>
        <p:sp>
          <p:nvSpPr>
            <p:cNvPr id="29" name="ZoneTexte 28">
              <a:extLst>
                <a:ext uri="{FF2B5EF4-FFF2-40B4-BE49-F238E27FC236}">
                  <a16:creationId xmlns:a16="http://schemas.microsoft.com/office/drawing/2014/main" id="{1B59C1C5-95B8-FDB7-D733-85FE0FB036DE}"/>
                </a:ext>
              </a:extLst>
            </p:cNvPr>
            <p:cNvSpPr txBox="1"/>
            <p:nvPr/>
          </p:nvSpPr>
          <p:spPr>
            <a:xfrm>
              <a:off x="2826413" y="4014522"/>
              <a:ext cx="1291316" cy="523220"/>
            </a:xfrm>
            <a:prstGeom prst="rect">
              <a:avLst/>
            </a:prstGeom>
            <a:noFill/>
          </p:spPr>
          <p:txBody>
            <a:bodyPr wrap="none" rtlCol="0">
              <a:spAutoFit/>
            </a:bodyPr>
            <a:lstStyle/>
            <a:p>
              <a:pPr algn="ctr"/>
              <a:r>
                <a:rPr lang="fr-FR" sz="1400">
                  <a:latin typeface="Abadi Extra Light" panose="020B0204020104020204" pitchFamily="34" charset="0"/>
                </a:rPr>
                <a:t>Entreprises</a:t>
              </a:r>
            </a:p>
            <a:p>
              <a:pPr algn="ctr"/>
              <a:r>
                <a:rPr lang="fr-FR" sz="1400">
                  <a:latin typeface="Abadi Extra Light" panose="020B0204020104020204" pitchFamily="34" charset="0"/>
                </a:rPr>
                <a:t>de construction</a:t>
              </a:r>
            </a:p>
          </p:txBody>
        </p:sp>
        <p:sp>
          <p:nvSpPr>
            <p:cNvPr id="30" name="ZoneTexte 29">
              <a:extLst>
                <a:ext uri="{FF2B5EF4-FFF2-40B4-BE49-F238E27FC236}">
                  <a16:creationId xmlns:a16="http://schemas.microsoft.com/office/drawing/2014/main" id="{24E760EF-8059-F86E-6332-97093DC8A13C}"/>
                </a:ext>
              </a:extLst>
            </p:cNvPr>
            <p:cNvSpPr txBox="1"/>
            <p:nvPr/>
          </p:nvSpPr>
          <p:spPr>
            <a:xfrm>
              <a:off x="1528796" y="3581273"/>
              <a:ext cx="893194" cy="307777"/>
            </a:xfrm>
            <a:prstGeom prst="rect">
              <a:avLst/>
            </a:prstGeom>
            <a:noFill/>
          </p:spPr>
          <p:txBody>
            <a:bodyPr wrap="none" rtlCol="0">
              <a:spAutoFit/>
            </a:bodyPr>
            <a:lstStyle/>
            <a:p>
              <a:pPr algn="ctr"/>
              <a:r>
                <a:rPr lang="fr-FR" sz="1400">
                  <a:latin typeface="Abadi Extra Light" panose="020B0204020104020204" pitchFamily="34" charset="0"/>
                </a:rPr>
                <a:t>Industriels</a:t>
              </a:r>
            </a:p>
          </p:txBody>
        </p:sp>
        <p:sp>
          <p:nvSpPr>
            <p:cNvPr id="31" name="ZoneTexte 30">
              <a:extLst>
                <a:ext uri="{FF2B5EF4-FFF2-40B4-BE49-F238E27FC236}">
                  <a16:creationId xmlns:a16="http://schemas.microsoft.com/office/drawing/2014/main" id="{9804754C-0596-A043-233C-79E2F5CD6CF7}"/>
                </a:ext>
              </a:extLst>
            </p:cNvPr>
            <p:cNvSpPr txBox="1"/>
            <p:nvPr/>
          </p:nvSpPr>
          <p:spPr>
            <a:xfrm>
              <a:off x="1476857" y="2903896"/>
              <a:ext cx="955711" cy="523220"/>
            </a:xfrm>
            <a:prstGeom prst="rect">
              <a:avLst/>
            </a:prstGeom>
            <a:noFill/>
          </p:spPr>
          <p:txBody>
            <a:bodyPr wrap="none" rtlCol="0">
              <a:spAutoFit/>
            </a:bodyPr>
            <a:lstStyle/>
            <a:p>
              <a:pPr algn="r"/>
              <a:r>
                <a:rPr lang="fr-FR" sz="1400">
                  <a:latin typeface="Abadi Extra Light" panose="020B0204020104020204" pitchFamily="34" charset="0"/>
                </a:rPr>
                <a:t>Editeurs </a:t>
              </a:r>
            </a:p>
            <a:p>
              <a:pPr algn="r"/>
              <a:r>
                <a:rPr lang="fr-FR" sz="1400">
                  <a:latin typeface="Abadi Extra Light" panose="020B0204020104020204" pitchFamily="34" charset="0"/>
                </a:rPr>
                <a:t>de logiciels</a:t>
              </a:r>
            </a:p>
          </p:txBody>
        </p:sp>
        <p:cxnSp>
          <p:nvCxnSpPr>
            <p:cNvPr id="33" name="Connecteur droit 32">
              <a:extLst>
                <a:ext uri="{FF2B5EF4-FFF2-40B4-BE49-F238E27FC236}">
                  <a16:creationId xmlns:a16="http://schemas.microsoft.com/office/drawing/2014/main" id="{82C85D1A-F81B-241C-5EEB-43F8D4BCBE9C}"/>
                </a:ext>
              </a:extLst>
            </p:cNvPr>
            <p:cNvCxnSpPr>
              <a:cxnSpLocks/>
            </p:cNvCxnSpPr>
            <p:nvPr/>
          </p:nvCxnSpPr>
          <p:spPr>
            <a:xfrm flipH="1">
              <a:off x="3435290" y="3552988"/>
              <a:ext cx="0" cy="411972"/>
            </a:xfrm>
            <a:prstGeom prst="line">
              <a:avLst/>
            </a:prstGeom>
          </p:spPr>
          <p:style>
            <a:lnRef idx="1">
              <a:schemeClr val="accent5"/>
            </a:lnRef>
            <a:fillRef idx="0">
              <a:schemeClr val="accent5"/>
            </a:fillRef>
            <a:effectRef idx="0">
              <a:schemeClr val="accent5"/>
            </a:effectRef>
            <a:fontRef idx="minor">
              <a:schemeClr val="tx1"/>
            </a:fontRef>
          </p:style>
        </p:cxnSp>
        <p:cxnSp>
          <p:nvCxnSpPr>
            <p:cNvPr id="37" name="Connecteur droit 36">
              <a:extLst>
                <a:ext uri="{FF2B5EF4-FFF2-40B4-BE49-F238E27FC236}">
                  <a16:creationId xmlns:a16="http://schemas.microsoft.com/office/drawing/2014/main" id="{911C1DAA-DEDB-D502-AA39-9E5B5C863AEA}"/>
                </a:ext>
              </a:extLst>
            </p:cNvPr>
            <p:cNvCxnSpPr>
              <a:cxnSpLocks/>
            </p:cNvCxnSpPr>
            <p:nvPr/>
          </p:nvCxnSpPr>
          <p:spPr>
            <a:xfrm flipH="1">
              <a:off x="2539978" y="3401842"/>
              <a:ext cx="403090" cy="226863"/>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Connecteur droit 38">
              <a:extLst>
                <a:ext uri="{FF2B5EF4-FFF2-40B4-BE49-F238E27FC236}">
                  <a16:creationId xmlns:a16="http://schemas.microsoft.com/office/drawing/2014/main" id="{977E02FF-2490-015B-36F0-8413FB0EA5B6}"/>
                </a:ext>
              </a:extLst>
            </p:cNvPr>
            <p:cNvCxnSpPr>
              <a:cxnSpLocks/>
            </p:cNvCxnSpPr>
            <p:nvPr/>
          </p:nvCxnSpPr>
          <p:spPr>
            <a:xfrm>
              <a:off x="4030442" y="3401842"/>
              <a:ext cx="388788" cy="235741"/>
            </a:xfrm>
            <a:prstGeom prst="line">
              <a:avLst/>
            </a:prstGeom>
          </p:spPr>
          <p:style>
            <a:lnRef idx="1">
              <a:schemeClr val="accent4"/>
            </a:lnRef>
            <a:fillRef idx="0">
              <a:schemeClr val="accent4"/>
            </a:fillRef>
            <a:effectRef idx="0">
              <a:schemeClr val="accent4"/>
            </a:effectRef>
            <a:fontRef idx="minor">
              <a:schemeClr val="tx1"/>
            </a:fontRef>
          </p:style>
        </p:cxnSp>
        <p:cxnSp>
          <p:nvCxnSpPr>
            <p:cNvPr id="43" name="Connecteur droit 42">
              <a:extLst>
                <a:ext uri="{FF2B5EF4-FFF2-40B4-BE49-F238E27FC236}">
                  <a16:creationId xmlns:a16="http://schemas.microsoft.com/office/drawing/2014/main" id="{7958BC97-E17E-4C76-B14E-7DDE2C89D682}"/>
                </a:ext>
              </a:extLst>
            </p:cNvPr>
            <p:cNvCxnSpPr>
              <a:cxnSpLocks/>
            </p:cNvCxnSpPr>
            <p:nvPr/>
          </p:nvCxnSpPr>
          <p:spPr>
            <a:xfrm>
              <a:off x="4046723" y="3136777"/>
              <a:ext cx="372507"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46" name="Connecteur droit 45">
              <a:extLst>
                <a:ext uri="{FF2B5EF4-FFF2-40B4-BE49-F238E27FC236}">
                  <a16:creationId xmlns:a16="http://schemas.microsoft.com/office/drawing/2014/main" id="{813BFE06-A150-F4F6-6CA5-287027D3503F}"/>
                </a:ext>
              </a:extLst>
            </p:cNvPr>
            <p:cNvCxnSpPr>
              <a:cxnSpLocks/>
            </p:cNvCxnSpPr>
            <p:nvPr/>
          </p:nvCxnSpPr>
          <p:spPr>
            <a:xfrm>
              <a:off x="2522898" y="3150922"/>
              <a:ext cx="372507" cy="0"/>
            </a:xfrm>
            <a:prstGeom prst="line">
              <a:avLst/>
            </a:prstGeom>
            <a:ln>
              <a:solidFill>
                <a:srgbClr val="0070C0"/>
              </a:solidFill>
            </a:ln>
          </p:spPr>
          <p:style>
            <a:lnRef idx="1">
              <a:schemeClr val="dk1"/>
            </a:lnRef>
            <a:fillRef idx="0">
              <a:schemeClr val="dk1"/>
            </a:fillRef>
            <a:effectRef idx="0">
              <a:schemeClr val="dk1"/>
            </a:effectRef>
            <a:fontRef idx="minor">
              <a:schemeClr val="tx1"/>
            </a:fontRef>
          </p:style>
        </p:cxnSp>
        <p:cxnSp>
          <p:nvCxnSpPr>
            <p:cNvPr id="47" name="Connecteur droit 46">
              <a:extLst>
                <a:ext uri="{FF2B5EF4-FFF2-40B4-BE49-F238E27FC236}">
                  <a16:creationId xmlns:a16="http://schemas.microsoft.com/office/drawing/2014/main" id="{6DEF69BA-0F79-4A14-4AE1-67C27D94E240}"/>
                </a:ext>
              </a:extLst>
            </p:cNvPr>
            <p:cNvCxnSpPr>
              <a:cxnSpLocks/>
            </p:cNvCxnSpPr>
            <p:nvPr/>
          </p:nvCxnSpPr>
          <p:spPr>
            <a:xfrm>
              <a:off x="2661920" y="2473732"/>
              <a:ext cx="367635" cy="332773"/>
            </a:xfrm>
            <a:prstGeom prst="line">
              <a:avLst/>
            </a:prstGeom>
            <a:ln>
              <a:solidFill>
                <a:srgbClr val="FF0000">
                  <a:alpha val="69804"/>
                </a:srgbClr>
              </a:solidFill>
            </a:ln>
          </p:spPr>
          <p:style>
            <a:lnRef idx="1">
              <a:schemeClr val="accent1"/>
            </a:lnRef>
            <a:fillRef idx="0">
              <a:schemeClr val="accent1"/>
            </a:fillRef>
            <a:effectRef idx="0">
              <a:schemeClr val="accent1"/>
            </a:effectRef>
            <a:fontRef idx="minor">
              <a:schemeClr val="tx1"/>
            </a:fontRef>
          </p:style>
        </p:cxnSp>
        <p:cxnSp>
          <p:nvCxnSpPr>
            <p:cNvPr id="50" name="Connecteur droit 49">
              <a:extLst>
                <a:ext uri="{FF2B5EF4-FFF2-40B4-BE49-F238E27FC236}">
                  <a16:creationId xmlns:a16="http://schemas.microsoft.com/office/drawing/2014/main" id="{1980F0EC-C140-864B-84BB-D59947671DEA}"/>
                </a:ext>
              </a:extLst>
            </p:cNvPr>
            <p:cNvCxnSpPr>
              <a:cxnSpLocks/>
              <a:endCxn id="23" idx="1"/>
            </p:cNvCxnSpPr>
            <p:nvPr/>
          </p:nvCxnSpPr>
          <p:spPr>
            <a:xfrm flipV="1">
              <a:off x="3911502" y="2473733"/>
              <a:ext cx="294116" cy="368432"/>
            </a:xfrm>
            <a:prstGeom prst="line">
              <a:avLst/>
            </a:prstGeom>
          </p:spPr>
          <p:style>
            <a:lnRef idx="1">
              <a:schemeClr val="accent3"/>
            </a:lnRef>
            <a:fillRef idx="0">
              <a:schemeClr val="accent3"/>
            </a:fillRef>
            <a:effectRef idx="0">
              <a:schemeClr val="accent3"/>
            </a:effectRef>
            <a:fontRef idx="minor">
              <a:schemeClr val="tx1"/>
            </a:fontRef>
          </p:style>
        </p:cxnSp>
        <p:cxnSp>
          <p:nvCxnSpPr>
            <p:cNvPr id="53" name="Connecteur droit 52">
              <a:extLst>
                <a:ext uri="{FF2B5EF4-FFF2-40B4-BE49-F238E27FC236}">
                  <a16:creationId xmlns:a16="http://schemas.microsoft.com/office/drawing/2014/main" id="{C90CCE09-C160-E486-9383-D84BBE828C43}"/>
                </a:ext>
              </a:extLst>
            </p:cNvPr>
            <p:cNvCxnSpPr>
              <a:cxnSpLocks/>
            </p:cNvCxnSpPr>
            <p:nvPr/>
          </p:nvCxnSpPr>
          <p:spPr>
            <a:xfrm>
              <a:off x="3450330" y="2285226"/>
              <a:ext cx="0" cy="441041"/>
            </a:xfrm>
            <a:prstGeom prst="line">
              <a:avLst/>
            </a:prstGeom>
          </p:spPr>
          <p:style>
            <a:lnRef idx="1">
              <a:schemeClr val="accent2"/>
            </a:lnRef>
            <a:fillRef idx="0">
              <a:schemeClr val="accent2"/>
            </a:fillRef>
            <a:effectRef idx="0">
              <a:schemeClr val="accent2"/>
            </a:effectRef>
            <a:fontRef idx="minor">
              <a:schemeClr val="tx1"/>
            </a:fontRef>
          </p:style>
        </p:cxnSp>
      </p:grpSp>
      <p:grpSp>
        <p:nvGrpSpPr>
          <p:cNvPr id="56" name="Groupe 55">
            <a:extLst>
              <a:ext uri="{FF2B5EF4-FFF2-40B4-BE49-F238E27FC236}">
                <a16:creationId xmlns:a16="http://schemas.microsoft.com/office/drawing/2014/main" id="{47AB566D-3E2D-3415-2CD7-35A93BE2EFA0}"/>
              </a:ext>
            </a:extLst>
          </p:cNvPr>
          <p:cNvGrpSpPr/>
          <p:nvPr/>
        </p:nvGrpSpPr>
        <p:grpSpPr>
          <a:xfrm>
            <a:off x="6980932" y="1308072"/>
            <a:ext cx="3801473" cy="3516173"/>
            <a:chOff x="6980933" y="1308072"/>
            <a:chExt cx="3452586" cy="3516173"/>
          </a:xfrm>
        </p:grpSpPr>
        <p:sp>
          <p:nvSpPr>
            <p:cNvPr id="3" name="ZoneTexte 2">
              <a:extLst>
                <a:ext uri="{FF2B5EF4-FFF2-40B4-BE49-F238E27FC236}">
                  <a16:creationId xmlns:a16="http://schemas.microsoft.com/office/drawing/2014/main" id="{D78B423D-4BF5-3184-7DEF-A0F68D2FF6A6}"/>
                </a:ext>
              </a:extLst>
            </p:cNvPr>
            <p:cNvSpPr txBox="1"/>
            <p:nvPr/>
          </p:nvSpPr>
          <p:spPr>
            <a:xfrm>
              <a:off x="6980933" y="1308072"/>
              <a:ext cx="3452586" cy="338554"/>
            </a:xfrm>
            <a:prstGeom prst="rect">
              <a:avLst/>
            </a:prstGeom>
            <a:noFill/>
          </p:spPr>
          <p:txBody>
            <a:bodyPr wrap="square" rtlCol="0">
              <a:spAutoFit/>
            </a:bodyPr>
            <a:lstStyle/>
            <a:p>
              <a:r>
                <a:rPr lang="fr-FR" sz="1600">
                  <a:latin typeface="Abadi" panose="020B0604020104020204" pitchFamily="34" charset="0"/>
                </a:rPr>
                <a:t>TYPOLOGIES DE PRESTATIONS: </a:t>
              </a:r>
            </a:p>
          </p:txBody>
        </p:sp>
        <p:pic>
          <p:nvPicPr>
            <p:cNvPr id="4" name="Graphique 3" descr="Idée contour">
              <a:extLst>
                <a:ext uri="{FF2B5EF4-FFF2-40B4-BE49-F238E27FC236}">
                  <a16:creationId xmlns:a16="http://schemas.microsoft.com/office/drawing/2014/main" id="{4948A672-6F97-AC29-4F22-1258844BA5E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7019147" y="2561172"/>
              <a:ext cx="474029" cy="481293"/>
            </a:xfrm>
            <a:prstGeom prst="rect">
              <a:avLst/>
            </a:prstGeom>
          </p:spPr>
        </p:pic>
        <p:pic>
          <p:nvPicPr>
            <p:cNvPr id="6" name="Graphique 5" descr="Présentation avec camembert contour">
              <a:extLst>
                <a:ext uri="{FF2B5EF4-FFF2-40B4-BE49-F238E27FC236}">
                  <a16:creationId xmlns:a16="http://schemas.microsoft.com/office/drawing/2014/main" id="{1CCC5643-29D5-0660-B4FF-630A6A6118F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7019147" y="3815535"/>
              <a:ext cx="474029" cy="481293"/>
            </a:xfrm>
            <a:prstGeom prst="rect">
              <a:avLst/>
            </a:prstGeom>
          </p:spPr>
        </p:pic>
        <p:pic>
          <p:nvPicPr>
            <p:cNvPr id="11" name="Graphique 10" descr="Boulier contour">
              <a:extLst>
                <a:ext uri="{FF2B5EF4-FFF2-40B4-BE49-F238E27FC236}">
                  <a16:creationId xmlns:a16="http://schemas.microsoft.com/office/drawing/2014/main" id="{7E411E2F-5863-3528-7BFD-B66624AAC7EB}"/>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flipH="1">
              <a:off x="7063001" y="4342952"/>
              <a:ext cx="437121" cy="481293"/>
            </a:xfrm>
            <a:prstGeom prst="rect">
              <a:avLst/>
            </a:prstGeom>
          </p:spPr>
        </p:pic>
        <p:pic>
          <p:nvPicPr>
            <p:cNvPr id="18" name="Graphique 17" descr="Classe contour">
              <a:extLst>
                <a:ext uri="{FF2B5EF4-FFF2-40B4-BE49-F238E27FC236}">
                  <a16:creationId xmlns:a16="http://schemas.microsoft.com/office/drawing/2014/main" id="{A78F73E5-94AF-4A34-408F-352526A3530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flipH="1">
              <a:off x="7044548" y="1846038"/>
              <a:ext cx="474029" cy="467300"/>
            </a:xfrm>
            <a:prstGeom prst="rect">
              <a:avLst/>
            </a:prstGeom>
          </p:spPr>
        </p:pic>
        <p:sp>
          <p:nvSpPr>
            <p:cNvPr id="19" name="Rectangle 18">
              <a:extLst>
                <a:ext uri="{FF2B5EF4-FFF2-40B4-BE49-F238E27FC236}">
                  <a16:creationId xmlns:a16="http://schemas.microsoft.com/office/drawing/2014/main" id="{08E1DDA5-1363-E3DF-14E5-B1459ACD5CB1}"/>
                </a:ext>
              </a:extLst>
            </p:cNvPr>
            <p:cNvSpPr/>
            <p:nvPr/>
          </p:nvSpPr>
          <p:spPr>
            <a:xfrm rot="10800000" flipV="1">
              <a:off x="7691987" y="1930604"/>
              <a:ext cx="2503638" cy="253025"/>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Formations empreinte eau</a:t>
              </a:r>
            </a:p>
          </p:txBody>
        </p:sp>
        <p:sp>
          <p:nvSpPr>
            <p:cNvPr id="22" name="Rectangle 21">
              <a:extLst>
                <a:ext uri="{FF2B5EF4-FFF2-40B4-BE49-F238E27FC236}">
                  <a16:creationId xmlns:a16="http://schemas.microsoft.com/office/drawing/2014/main" id="{DB3FBA29-44CF-8F0B-B31F-55F30C96F60D}"/>
                </a:ext>
              </a:extLst>
            </p:cNvPr>
            <p:cNvSpPr/>
            <p:nvPr/>
          </p:nvSpPr>
          <p:spPr>
            <a:xfrm rot="10800000" flipV="1">
              <a:off x="7691986" y="2448810"/>
              <a:ext cx="2503639" cy="312523"/>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Etudes et conseil - Echelle bâti </a:t>
              </a:r>
            </a:p>
          </p:txBody>
        </p:sp>
        <p:sp>
          <p:nvSpPr>
            <p:cNvPr id="25" name="Rectangle 24">
              <a:extLst>
                <a:ext uri="{FF2B5EF4-FFF2-40B4-BE49-F238E27FC236}">
                  <a16:creationId xmlns:a16="http://schemas.microsoft.com/office/drawing/2014/main" id="{DEC3250C-3513-E888-595B-6617B077CAA0}"/>
                </a:ext>
              </a:extLst>
            </p:cNvPr>
            <p:cNvSpPr/>
            <p:nvPr/>
          </p:nvSpPr>
          <p:spPr>
            <a:xfrm rot="10800000" flipV="1">
              <a:off x="7691983" y="3426475"/>
              <a:ext cx="2503642" cy="253025"/>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Intégration / évaluation des systèmes innovants</a:t>
              </a:r>
            </a:p>
          </p:txBody>
        </p:sp>
        <p:sp>
          <p:nvSpPr>
            <p:cNvPr id="26" name="Rectangle 25">
              <a:extLst>
                <a:ext uri="{FF2B5EF4-FFF2-40B4-BE49-F238E27FC236}">
                  <a16:creationId xmlns:a16="http://schemas.microsoft.com/office/drawing/2014/main" id="{300977C6-15CE-A99D-D9F9-5E008950C56A}"/>
                </a:ext>
              </a:extLst>
            </p:cNvPr>
            <p:cNvSpPr/>
            <p:nvPr/>
          </p:nvSpPr>
          <p:spPr>
            <a:xfrm rot="10800000" flipV="1">
              <a:off x="7691982" y="2822120"/>
              <a:ext cx="2503643" cy="312524"/>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Etudes et conseils - Echelle urbaine</a:t>
              </a:r>
            </a:p>
          </p:txBody>
        </p:sp>
        <p:sp>
          <p:nvSpPr>
            <p:cNvPr id="27" name="Rectangle 26">
              <a:extLst>
                <a:ext uri="{FF2B5EF4-FFF2-40B4-BE49-F238E27FC236}">
                  <a16:creationId xmlns:a16="http://schemas.microsoft.com/office/drawing/2014/main" id="{B0E34D0D-D253-3DA8-3044-91187425E303}"/>
                </a:ext>
              </a:extLst>
            </p:cNvPr>
            <p:cNvSpPr/>
            <p:nvPr/>
          </p:nvSpPr>
          <p:spPr>
            <a:xfrm rot="10800000" flipV="1">
              <a:off x="7691981" y="3944091"/>
              <a:ext cx="2503643" cy="253026"/>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Licence d’utilisation – version détaillée Genius</a:t>
              </a:r>
            </a:p>
          </p:txBody>
        </p:sp>
        <p:sp>
          <p:nvSpPr>
            <p:cNvPr id="12" name="Rectangle 11">
              <a:extLst>
                <a:ext uri="{FF2B5EF4-FFF2-40B4-BE49-F238E27FC236}">
                  <a16:creationId xmlns:a16="http://schemas.microsoft.com/office/drawing/2014/main" id="{CD81AE1A-6BEE-0C92-7FA6-5FD3043A421E}"/>
                </a:ext>
              </a:extLst>
            </p:cNvPr>
            <p:cNvSpPr/>
            <p:nvPr/>
          </p:nvSpPr>
          <p:spPr>
            <a:xfrm rot="10800000" flipV="1">
              <a:off x="7691986" y="4461707"/>
              <a:ext cx="2503638" cy="253025"/>
            </a:xfrm>
            <a:prstGeom prst="rect">
              <a:avLst/>
            </a:prstGeom>
            <a:solidFill>
              <a:schemeClr val="bg1">
                <a:lumMod val="85000"/>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spcAft>
                  <a:spcPts val="600"/>
                </a:spcAft>
              </a:pPr>
              <a:r>
                <a:rPr lang="fr-FR" sz="1050">
                  <a:latin typeface="Abadi Extra Light" panose="020B0204020104020204" pitchFamily="34" charset="0"/>
                </a:rPr>
                <a:t>Mise à disposition des données et de la méthode</a:t>
              </a:r>
            </a:p>
          </p:txBody>
        </p:sp>
        <p:pic>
          <p:nvPicPr>
            <p:cNvPr id="55" name="Graphique 54" descr="Schéma de réseau contour">
              <a:extLst>
                <a:ext uri="{FF2B5EF4-FFF2-40B4-BE49-F238E27FC236}">
                  <a16:creationId xmlns:a16="http://schemas.microsoft.com/office/drawing/2014/main" id="{1CDCAEBC-FC6B-C721-EDD1-DC8E668B09D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062031" y="3299659"/>
              <a:ext cx="474029" cy="474029"/>
            </a:xfrm>
            <a:prstGeom prst="rect">
              <a:avLst/>
            </a:prstGeom>
          </p:spPr>
        </p:pic>
      </p:grpSp>
      <p:sp>
        <p:nvSpPr>
          <p:cNvPr id="16" name="Rectangle 15">
            <a:extLst>
              <a:ext uri="{FF2B5EF4-FFF2-40B4-BE49-F238E27FC236}">
                <a16:creationId xmlns:a16="http://schemas.microsoft.com/office/drawing/2014/main" id="{648C0943-7E6A-6E4C-F951-899611C0B9AB}"/>
              </a:ext>
            </a:extLst>
          </p:cNvPr>
          <p:cNvSpPr/>
          <p:nvPr/>
        </p:nvSpPr>
        <p:spPr>
          <a:xfrm>
            <a:off x="4367570" y="6255551"/>
            <a:ext cx="2925328" cy="46150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9" name="Groupe 48">
            <a:extLst>
              <a:ext uri="{FF2B5EF4-FFF2-40B4-BE49-F238E27FC236}">
                <a16:creationId xmlns:a16="http://schemas.microsoft.com/office/drawing/2014/main" id="{66DE97FB-8C83-2C06-39C2-EFF906448378}"/>
              </a:ext>
            </a:extLst>
          </p:cNvPr>
          <p:cNvGrpSpPr/>
          <p:nvPr/>
        </p:nvGrpSpPr>
        <p:grpSpPr>
          <a:xfrm>
            <a:off x="1107430" y="4880341"/>
            <a:ext cx="5487499" cy="1681576"/>
            <a:chOff x="1107430" y="4880341"/>
            <a:chExt cx="5487499" cy="1681576"/>
          </a:xfrm>
        </p:grpSpPr>
        <p:grpSp>
          <p:nvGrpSpPr>
            <p:cNvPr id="57" name="Groupe 56">
              <a:extLst>
                <a:ext uri="{FF2B5EF4-FFF2-40B4-BE49-F238E27FC236}">
                  <a16:creationId xmlns:a16="http://schemas.microsoft.com/office/drawing/2014/main" id="{1AD62A91-E648-7C81-5BEF-DF0C72A12FCF}"/>
                </a:ext>
              </a:extLst>
            </p:cNvPr>
            <p:cNvGrpSpPr/>
            <p:nvPr/>
          </p:nvGrpSpPr>
          <p:grpSpPr>
            <a:xfrm>
              <a:off x="1151230" y="4880341"/>
              <a:ext cx="5345263" cy="1281780"/>
              <a:chOff x="1151230" y="5116082"/>
              <a:chExt cx="5345263" cy="1281780"/>
            </a:xfrm>
          </p:grpSpPr>
          <p:sp>
            <p:nvSpPr>
              <p:cNvPr id="14" name="ZoneTexte 13">
                <a:extLst>
                  <a:ext uri="{FF2B5EF4-FFF2-40B4-BE49-F238E27FC236}">
                    <a16:creationId xmlns:a16="http://schemas.microsoft.com/office/drawing/2014/main" id="{F563A89A-7BA2-4ACA-C571-F4DFA9C2BC1D}"/>
                  </a:ext>
                </a:extLst>
              </p:cNvPr>
              <p:cNvSpPr txBox="1"/>
              <p:nvPr/>
            </p:nvSpPr>
            <p:spPr>
              <a:xfrm>
                <a:off x="1151230" y="5116082"/>
                <a:ext cx="4224233" cy="307777"/>
              </a:xfrm>
              <a:prstGeom prst="rect">
                <a:avLst/>
              </a:prstGeom>
              <a:noFill/>
            </p:spPr>
            <p:txBody>
              <a:bodyPr wrap="none" rtlCol="0">
                <a:spAutoFit/>
              </a:bodyPr>
              <a:lstStyle/>
              <a:p>
                <a:r>
                  <a:rPr lang="fr-FR" sz="1400">
                    <a:solidFill>
                      <a:schemeClr val="tx1">
                        <a:lumMod val="85000"/>
                        <a:lumOff val="15000"/>
                      </a:schemeClr>
                    </a:solidFill>
                    <a:latin typeface="Abadi" panose="020B0604020104020204" pitchFamily="34" charset="0"/>
                  </a:rPr>
                  <a:t>DES OPPORTUNITÉS DE MARCHÉ DÉJÀ EXISTANTES </a:t>
                </a:r>
              </a:p>
            </p:txBody>
          </p:sp>
          <p:pic>
            <p:nvPicPr>
              <p:cNvPr id="1026" name="Picture 2" descr="Action Logement - Faciliter le logement pour favoriser l'emploi">
                <a:extLst>
                  <a:ext uri="{FF2B5EF4-FFF2-40B4-BE49-F238E27FC236}">
                    <a16:creationId xmlns:a16="http://schemas.microsoft.com/office/drawing/2014/main" id="{37D61A28-8B26-5ACD-6714-86DFB64D3F30}"/>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3877" t="33249" r="3482" b="29456"/>
              <a:stretch/>
            </p:blipFill>
            <p:spPr bwMode="auto">
              <a:xfrm>
                <a:off x="3141222" y="6007267"/>
                <a:ext cx="1124385" cy="23764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7873A19-5D77-354C-1B4D-50774F41E0D5}"/>
                  </a:ext>
                </a:extLst>
              </p:cNvPr>
              <p:cNvSpPr/>
              <p:nvPr/>
            </p:nvSpPr>
            <p:spPr>
              <a:xfrm rot="10800000" flipV="1">
                <a:off x="1231788" y="5463616"/>
                <a:ext cx="1881335" cy="390593"/>
              </a:xfrm>
              <a:prstGeom prst="rect">
                <a:avLst/>
              </a:prstGeom>
              <a:ln>
                <a:solidFill>
                  <a:srgbClr val="FF0000">
                    <a:alpha val="69020"/>
                  </a:srgb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r-FR" sz="1050">
                    <a:latin typeface="Abadi Extra Light" panose="020B0204020104020204" pitchFamily="34" charset="0"/>
                  </a:rPr>
                  <a:t>Collectivités territoriales </a:t>
                </a:r>
              </a:p>
              <a:p>
                <a:pPr algn="ctr"/>
                <a:r>
                  <a:rPr lang="fr-FR" sz="1050">
                    <a:latin typeface="Abadi Extra Light" panose="020B0204020104020204" pitchFamily="34" charset="0"/>
                  </a:rPr>
                  <a:t>Analyses empreinte eau</a:t>
                </a:r>
              </a:p>
            </p:txBody>
          </p:sp>
          <p:sp>
            <p:nvSpPr>
              <p:cNvPr id="5" name="Rectangle 4">
                <a:extLst>
                  <a:ext uri="{FF2B5EF4-FFF2-40B4-BE49-F238E27FC236}">
                    <a16:creationId xmlns:a16="http://schemas.microsoft.com/office/drawing/2014/main" id="{BBCA5A5B-7764-DCA5-11C8-802291A3C482}"/>
                  </a:ext>
                </a:extLst>
              </p:cNvPr>
              <p:cNvSpPr/>
              <p:nvPr/>
            </p:nvSpPr>
            <p:spPr>
              <a:xfrm rot="10800000" flipV="1">
                <a:off x="3180798" y="5469478"/>
                <a:ext cx="1881335" cy="390592"/>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1050">
                    <a:latin typeface="Abadi Extra Light" panose="020B0204020104020204" pitchFamily="34" charset="0"/>
                  </a:rPr>
                  <a:t>Maitres d’ouvrage</a:t>
                </a:r>
              </a:p>
              <a:p>
                <a:pPr algn="ctr"/>
                <a:r>
                  <a:rPr lang="fr-FR" sz="1050">
                    <a:latin typeface="Abadi Extra Light" panose="020B0204020104020204" pitchFamily="34" charset="0"/>
                  </a:rPr>
                  <a:t>Maîtrise des consommations </a:t>
                </a:r>
              </a:p>
            </p:txBody>
          </p:sp>
          <p:sp>
            <p:nvSpPr>
              <p:cNvPr id="8" name="Rectangle 7">
                <a:extLst>
                  <a:ext uri="{FF2B5EF4-FFF2-40B4-BE49-F238E27FC236}">
                    <a16:creationId xmlns:a16="http://schemas.microsoft.com/office/drawing/2014/main" id="{EB9DC509-F4A3-F9A6-41E9-0956B1558AFE}"/>
                  </a:ext>
                </a:extLst>
              </p:cNvPr>
              <p:cNvSpPr/>
              <p:nvPr/>
            </p:nvSpPr>
            <p:spPr>
              <a:xfrm rot="10800000" flipV="1">
                <a:off x="5129807" y="5463615"/>
                <a:ext cx="1366686" cy="390593"/>
              </a:xfrm>
              <a:prstGeom prst="rect">
                <a:avLst/>
              </a:prstGeom>
              <a:ln>
                <a:solidFill>
                  <a:schemeClr val="tx2">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sz="1050">
                    <a:latin typeface="Abadi Extra Light" panose="020B0204020104020204" pitchFamily="34" charset="0"/>
                  </a:rPr>
                  <a:t>Industriels</a:t>
                </a:r>
              </a:p>
              <a:p>
                <a:pPr algn="ctr"/>
                <a:r>
                  <a:rPr lang="fr-FR" sz="1050">
                    <a:latin typeface="Abadi Extra Light" panose="020B0204020104020204" pitchFamily="34" charset="0"/>
                  </a:rPr>
                  <a:t>Systèmes innovants</a:t>
                </a:r>
              </a:p>
            </p:txBody>
          </p:sp>
          <p:pic>
            <p:nvPicPr>
              <p:cNvPr id="9" name="Picture 2">
                <a:extLst>
                  <a:ext uri="{FF2B5EF4-FFF2-40B4-BE49-F238E27FC236}">
                    <a16:creationId xmlns:a16="http://schemas.microsoft.com/office/drawing/2014/main" id="{646C9FB6-855A-B98E-FD45-0AA3A32269B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23537" y="6007267"/>
                <a:ext cx="302892" cy="390595"/>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Image 6">
              <a:extLst>
                <a:ext uri="{FF2B5EF4-FFF2-40B4-BE49-F238E27FC236}">
                  <a16:creationId xmlns:a16="http://schemas.microsoft.com/office/drawing/2014/main" id="{3535A0EF-20DC-A49B-BAF8-78AF353F720C}"/>
                </a:ext>
              </a:extLst>
            </p:cNvPr>
            <p:cNvPicPr>
              <a:picLocks noChangeAspect="1"/>
            </p:cNvPicPr>
            <p:nvPr/>
          </p:nvPicPr>
          <p:blipFill>
            <a:blip r:embed="rId17"/>
            <a:stretch>
              <a:fillRect/>
            </a:stretch>
          </p:blipFill>
          <p:spPr>
            <a:xfrm>
              <a:off x="1297673" y="5738368"/>
              <a:ext cx="505275" cy="270801"/>
            </a:xfrm>
            <a:prstGeom prst="rect">
              <a:avLst/>
            </a:prstGeom>
          </p:spPr>
        </p:pic>
        <p:pic>
          <p:nvPicPr>
            <p:cNvPr id="13" name="Image 12">
              <a:extLst>
                <a:ext uri="{FF2B5EF4-FFF2-40B4-BE49-F238E27FC236}">
                  <a16:creationId xmlns:a16="http://schemas.microsoft.com/office/drawing/2014/main" id="{473E766B-A67C-577E-B99A-C88FABD29625}"/>
                </a:ext>
              </a:extLst>
            </p:cNvPr>
            <p:cNvPicPr>
              <a:picLocks noChangeAspect="1"/>
            </p:cNvPicPr>
            <p:nvPr/>
          </p:nvPicPr>
          <p:blipFill>
            <a:blip r:embed="rId18"/>
            <a:stretch>
              <a:fillRect/>
            </a:stretch>
          </p:blipFill>
          <p:spPr>
            <a:xfrm>
              <a:off x="1871940" y="5668639"/>
              <a:ext cx="474030" cy="474030"/>
            </a:xfrm>
            <a:prstGeom prst="rect">
              <a:avLst/>
            </a:prstGeom>
          </p:spPr>
        </p:pic>
        <p:pic>
          <p:nvPicPr>
            <p:cNvPr id="32" name="Image 31">
              <a:extLst>
                <a:ext uri="{FF2B5EF4-FFF2-40B4-BE49-F238E27FC236}">
                  <a16:creationId xmlns:a16="http://schemas.microsoft.com/office/drawing/2014/main" id="{CA9D2A97-1857-CC9C-D1F4-08BD9DD4A4C8}"/>
                </a:ext>
              </a:extLst>
            </p:cNvPr>
            <p:cNvPicPr>
              <a:picLocks noChangeAspect="1"/>
            </p:cNvPicPr>
            <p:nvPr/>
          </p:nvPicPr>
          <p:blipFill>
            <a:blip r:embed="rId19"/>
            <a:stretch>
              <a:fillRect/>
            </a:stretch>
          </p:blipFill>
          <p:spPr>
            <a:xfrm>
              <a:off x="2398320" y="5738857"/>
              <a:ext cx="388659" cy="388659"/>
            </a:xfrm>
            <a:prstGeom prst="rect">
              <a:avLst/>
            </a:prstGeom>
          </p:spPr>
        </p:pic>
        <p:pic>
          <p:nvPicPr>
            <p:cNvPr id="34" name="Image 33">
              <a:extLst>
                <a:ext uri="{FF2B5EF4-FFF2-40B4-BE49-F238E27FC236}">
                  <a16:creationId xmlns:a16="http://schemas.microsoft.com/office/drawing/2014/main" id="{002FE874-600C-2070-09CC-971902C76B57}"/>
                </a:ext>
              </a:extLst>
            </p:cNvPr>
            <p:cNvPicPr>
              <a:picLocks noChangeAspect="1"/>
            </p:cNvPicPr>
            <p:nvPr/>
          </p:nvPicPr>
          <p:blipFill>
            <a:blip r:embed="rId20"/>
            <a:srcRect l="19945" t="1" b="43742"/>
            <a:stretch/>
          </p:blipFill>
          <p:spPr>
            <a:xfrm>
              <a:off x="3210283" y="6079216"/>
              <a:ext cx="877067" cy="166926"/>
            </a:xfrm>
            <a:prstGeom prst="rect">
              <a:avLst/>
            </a:prstGeom>
          </p:spPr>
        </p:pic>
        <p:pic>
          <p:nvPicPr>
            <p:cNvPr id="35" name="Image 34">
              <a:extLst>
                <a:ext uri="{FF2B5EF4-FFF2-40B4-BE49-F238E27FC236}">
                  <a16:creationId xmlns:a16="http://schemas.microsoft.com/office/drawing/2014/main" id="{2DF3786C-4DE9-4E42-82DD-E49EFDFD39F8}"/>
                </a:ext>
              </a:extLst>
            </p:cNvPr>
            <p:cNvPicPr>
              <a:picLocks noChangeAspect="1"/>
            </p:cNvPicPr>
            <p:nvPr/>
          </p:nvPicPr>
          <p:blipFill>
            <a:blip r:embed="rId21"/>
            <a:srcRect t="29293" r="2667"/>
            <a:stretch/>
          </p:blipFill>
          <p:spPr>
            <a:xfrm>
              <a:off x="4401907" y="5771526"/>
              <a:ext cx="550872" cy="400176"/>
            </a:xfrm>
            <a:prstGeom prst="rect">
              <a:avLst/>
            </a:prstGeom>
          </p:spPr>
        </p:pic>
        <p:pic>
          <p:nvPicPr>
            <p:cNvPr id="36" name="Image 35">
              <a:extLst>
                <a:ext uri="{FF2B5EF4-FFF2-40B4-BE49-F238E27FC236}">
                  <a16:creationId xmlns:a16="http://schemas.microsoft.com/office/drawing/2014/main" id="{39BDE4A9-4C13-E5FC-167C-226463D19B85}"/>
                </a:ext>
              </a:extLst>
            </p:cNvPr>
            <p:cNvPicPr>
              <a:picLocks noChangeAspect="1"/>
            </p:cNvPicPr>
            <p:nvPr/>
          </p:nvPicPr>
          <p:blipFill>
            <a:blip r:embed="rId22"/>
            <a:stretch>
              <a:fillRect/>
            </a:stretch>
          </p:blipFill>
          <p:spPr>
            <a:xfrm>
              <a:off x="4156347" y="6018467"/>
              <a:ext cx="300431" cy="300431"/>
            </a:xfrm>
            <a:prstGeom prst="rect">
              <a:avLst/>
            </a:prstGeom>
          </p:spPr>
        </p:pic>
        <p:pic>
          <p:nvPicPr>
            <p:cNvPr id="38" name="Image 37">
              <a:extLst>
                <a:ext uri="{FF2B5EF4-FFF2-40B4-BE49-F238E27FC236}">
                  <a16:creationId xmlns:a16="http://schemas.microsoft.com/office/drawing/2014/main" id="{58FE98AC-CD29-5102-7B01-05EA1933428D}"/>
                </a:ext>
              </a:extLst>
            </p:cNvPr>
            <p:cNvPicPr>
              <a:picLocks noChangeAspect="1"/>
            </p:cNvPicPr>
            <p:nvPr/>
          </p:nvPicPr>
          <p:blipFill>
            <a:blip r:embed="rId23"/>
            <a:stretch>
              <a:fillRect/>
            </a:stretch>
          </p:blipFill>
          <p:spPr>
            <a:xfrm>
              <a:off x="4536332" y="5968780"/>
              <a:ext cx="555412" cy="311031"/>
            </a:xfrm>
            <a:prstGeom prst="rect">
              <a:avLst/>
            </a:prstGeom>
          </p:spPr>
        </p:pic>
        <p:pic>
          <p:nvPicPr>
            <p:cNvPr id="40" name="Image 39">
              <a:extLst>
                <a:ext uri="{FF2B5EF4-FFF2-40B4-BE49-F238E27FC236}">
                  <a16:creationId xmlns:a16="http://schemas.microsoft.com/office/drawing/2014/main" id="{41C9387A-3BF1-3B5D-8E09-CFA7E8A93855}"/>
                </a:ext>
              </a:extLst>
            </p:cNvPr>
            <p:cNvPicPr>
              <a:picLocks noChangeAspect="1"/>
            </p:cNvPicPr>
            <p:nvPr/>
          </p:nvPicPr>
          <p:blipFill>
            <a:blip r:embed="rId24"/>
            <a:stretch>
              <a:fillRect/>
            </a:stretch>
          </p:blipFill>
          <p:spPr>
            <a:xfrm>
              <a:off x="1107430" y="6124295"/>
              <a:ext cx="829861" cy="437622"/>
            </a:xfrm>
            <a:prstGeom prst="rect">
              <a:avLst/>
            </a:prstGeom>
          </p:spPr>
        </p:pic>
        <p:pic>
          <p:nvPicPr>
            <p:cNvPr id="44" name="Image 43">
              <a:extLst>
                <a:ext uri="{FF2B5EF4-FFF2-40B4-BE49-F238E27FC236}">
                  <a16:creationId xmlns:a16="http://schemas.microsoft.com/office/drawing/2014/main" id="{7F721900-5A01-70C2-E5DF-46C9A18CA90A}"/>
                </a:ext>
              </a:extLst>
            </p:cNvPr>
            <p:cNvPicPr>
              <a:picLocks noChangeAspect="1"/>
            </p:cNvPicPr>
            <p:nvPr/>
          </p:nvPicPr>
          <p:blipFill>
            <a:blip r:embed="rId25"/>
            <a:stretch>
              <a:fillRect/>
            </a:stretch>
          </p:blipFill>
          <p:spPr>
            <a:xfrm>
              <a:off x="5760102" y="5813925"/>
              <a:ext cx="834827" cy="238522"/>
            </a:xfrm>
            <a:prstGeom prst="rect">
              <a:avLst/>
            </a:prstGeom>
          </p:spPr>
        </p:pic>
        <p:pic>
          <p:nvPicPr>
            <p:cNvPr id="45" name="Image 44">
              <a:extLst>
                <a:ext uri="{FF2B5EF4-FFF2-40B4-BE49-F238E27FC236}">
                  <a16:creationId xmlns:a16="http://schemas.microsoft.com/office/drawing/2014/main" id="{959E2B09-F6F1-D3C1-829C-1246EC07463F}"/>
                </a:ext>
              </a:extLst>
            </p:cNvPr>
            <p:cNvPicPr>
              <a:picLocks noChangeAspect="1"/>
            </p:cNvPicPr>
            <p:nvPr/>
          </p:nvPicPr>
          <p:blipFill>
            <a:blip r:embed="rId26"/>
            <a:stretch>
              <a:fillRect/>
            </a:stretch>
          </p:blipFill>
          <p:spPr>
            <a:xfrm>
              <a:off x="6069943" y="6128144"/>
              <a:ext cx="472926" cy="390595"/>
            </a:xfrm>
            <a:prstGeom prst="rect">
              <a:avLst/>
            </a:prstGeom>
          </p:spPr>
        </p:pic>
        <p:pic>
          <p:nvPicPr>
            <p:cNvPr id="48" name="Image 47">
              <a:extLst>
                <a:ext uri="{FF2B5EF4-FFF2-40B4-BE49-F238E27FC236}">
                  <a16:creationId xmlns:a16="http://schemas.microsoft.com/office/drawing/2014/main" id="{1D8DC97E-2F28-918A-3DF4-C5FEE4285997}"/>
                </a:ext>
              </a:extLst>
            </p:cNvPr>
            <p:cNvPicPr>
              <a:picLocks noChangeAspect="1"/>
            </p:cNvPicPr>
            <p:nvPr/>
          </p:nvPicPr>
          <p:blipFill>
            <a:blip r:embed="rId27"/>
            <a:stretch>
              <a:fillRect/>
            </a:stretch>
          </p:blipFill>
          <p:spPr>
            <a:xfrm>
              <a:off x="5302967" y="6274508"/>
              <a:ext cx="576446" cy="287409"/>
            </a:xfrm>
            <a:prstGeom prst="rect">
              <a:avLst/>
            </a:prstGeom>
          </p:spPr>
        </p:pic>
      </p:grpSp>
    </p:spTree>
    <p:extLst>
      <p:ext uri="{BB962C8B-B14F-4D97-AF65-F5344CB8AC3E}">
        <p14:creationId xmlns:p14="http://schemas.microsoft.com/office/powerpoint/2010/main" val="1571263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asque PPt_AIA Life Designers_OCT 2021">
  <a:themeElements>
    <a:clrScheme name="Papi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el PPT_AIA Ingénierie_2021" id="{23EB9FEE-17DA-4CD5-A2A3-00447BA35DEE}" vid="{139065A3-9E8A-4B25-A541-48DB0ADC79D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3668476-4d9d-4002-b2c2-7a2c08d92ee9">
      <Terms xmlns="http://schemas.microsoft.com/office/infopath/2007/PartnerControls"/>
    </lcf76f155ced4ddcb4097134ff3c332f>
    <TaxCatchAll xmlns="d8748b2f-9f1c-4d12-9d4d-83318e17ae1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88ED81A7C183C44A120BDD26BCA8B02" ma:contentTypeVersion="12" ma:contentTypeDescription="Crée un document." ma:contentTypeScope="" ma:versionID="f7106910ba8134cf2e1ae096ecd59a56">
  <xsd:schema xmlns:xsd="http://www.w3.org/2001/XMLSchema" xmlns:xs="http://www.w3.org/2001/XMLSchema" xmlns:p="http://schemas.microsoft.com/office/2006/metadata/properties" xmlns:ns2="d3668476-4d9d-4002-b2c2-7a2c08d92ee9" xmlns:ns3="d8748b2f-9f1c-4d12-9d4d-83318e17ae13" targetNamespace="http://schemas.microsoft.com/office/2006/metadata/properties" ma:root="true" ma:fieldsID="2c92a37891edeccc8ea35d38ffcc292b" ns2:_="" ns3:_="">
    <xsd:import namespace="d3668476-4d9d-4002-b2c2-7a2c08d92ee9"/>
    <xsd:import namespace="d8748b2f-9f1c-4d12-9d4d-83318e17ae1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68476-4d9d-4002-b2c2-7a2c08d92e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c57e6cad-29be-4b80-b370-ab697c10b46d"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8748b2f-9f1c-4d12-9d4d-83318e17ae1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fcdf674d-b01d-4b1d-b9ca-11ec5ef08760}" ma:internalName="TaxCatchAll" ma:showField="CatchAllData" ma:web="d8748b2f-9f1c-4d12-9d4d-83318e17ae1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66FCD43-0961-4F7A-B8BF-ADC85F292E19}">
  <ds:schemaRefs>
    <ds:schemaRef ds:uri="http://schemas.microsoft.com/office/2006/documentManagement/types"/>
    <ds:schemaRef ds:uri="http://www.w3.org/XML/1998/namespace"/>
    <ds:schemaRef ds:uri="d3668476-4d9d-4002-b2c2-7a2c08d92ee9"/>
    <ds:schemaRef ds:uri="http://purl.org/dc/elements/1.1/"/>
    <ds:schemaRef ds:uri="http://purl.org/dc/dcmitype/"/>
    <ds:schemaRef ds:uri="http://schemas.microsoft.com/office/infopath/2007/PartnerControls"/>
    <ds:schemaRef ds:uri="d8748b2f-9f1c-4d12-9d4d-83318e17ae13"/>
    <ds:schemaRef ds:uri="http://schemas.microsoft.com/office/2006/metadata/propertie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36BB4FFD-A577-4C54-A3C4-0C238219F51F}">
  <ds:schemaRefs>
    <ds:schemaRef ds:uri="http://schemas.microsoft.com/sharepoint/v3/contenttype/forms"/>
  </ds:schemaRefs>
</ds:datastoreItem>
</file>

<file path=customXml/itemProps3.xml><?xml version="1.0" encoding="utf-8"?>
<ds:datastoreItem xmlns:ds="http://schemas.openxmlformats.org/officeDocument/2006/customXml" ds:itemID="{F4B25971-AE3B-452C-B161-567F629811A9}"/>
</file>

<file path=docProps/app.xml><?xml version="1.0" encoding="utf-8"?>
<Properties xmlns="http://schemas.openxmlformats.org/officeDocument/2006/extended-properties" xmlns:vt="http://schemas.openxmlformats.org/officeDocument/2006/docPropsVTypes">
  <TotalTime>153</TotalTime>
  <Words>6885</Words>
  <Application>Microsoft Office PowerPoint</Application>
  <PresentationFormat>Grand écran</PresentationFormat>
  <Paragraphs>667</Paragraphs>
  <Slides>43</Slides>
  <Notes>15</Notes>
  <HiddenSlides>6</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43</vt:i4>
      </vt:variant>
    </vt:vector>
  </HeadingPairs>
  <TitlesOfParts>
    <vt:vector size="53" baseType="lpstr">
      <vt:lpstr>Abadi</vt:lpstr>
      <vt:lpstr>Abadi Extra Light</vt:lpstr>
      <vt:lpstr>Aptos</vt:lpstr>
      <vt:lpstr>Arial</vt:lpstr>
      <vt:lpstr>Arial,Sans-Serif</vt:lpstr>
      <vt:lpstr>Calibri</vt:lpstr>
      <vt:lpstr>Courier New</vt:lpstr>
      <vt:lpstr>Swis721 Lt BT</vt:lpstr>
      <vt:lpstr>Wingdings</vt:lpstr>
      <vt:lpstr>Masque PPt_AIA Life Designers_OCT 2021</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Annexes   Questions sur la maîtrise des données et les verrous techniques</vt:lpstr>
      <vt:lpstr>Présentation PowerPoint</vt:lpstr>
      <vt:lpstr>Présentation PowerPoint</vt:lpstr>
      <vt:lpstr>Présentation PowerPoint</vt:lpstr>
      <vt:lpstr>Tâche 1.3 : Analyse critique et utilisation des fiches FDES</vt:lpstr>
      <vt:lpstr>Présentation PowerPoint</vt:lpstr>
      <vt:lpstr>Données sur la localisation et la temporalité</vt:lpstr>
      <vt:lpstr>Annexes   Questions sur l’organisation du consortium</vt:lpstr>
      <vt:lpstr>Complémentarité et expériences antérieures </vt:lpstr>
      <vt:lpstr>Présentation PowerPoint</vt:lpstr>
      <vt:lpstr>Maintenance des données et risques d’obsolescence</vt:lpstr>
      <vt:lpstr>Annexes   Questions sur la propriété industrielle</vt:lpstr>
      <vt:lpstr>Propriété industrielle– Plan de gestion des données</vt:lpstr>
      <vt:lpstr>Propriété industrielle– Plan de gestion des données</vt:lpstr>
      <vt:lpstr>Annexes   Questions sur l’analyse environnementale</vt:lpstr>
      <vt:lpstr>Hypothèse de réduction des prélèvements d’eau potable</vt:lpstr>
      <vt:lpstr>Empreinte Projet</vt:lpstr>
      <vt:lpstr>Annexes   Questions sur les cibles et bénéficiaires du projet</vt:lpstr>
      <vt:lpstr>Adoption par les clients potentiels et les bureaux d’étude</vt:lpstr>
      <vt:lpstr>Stratégie de communication et de commercialisation</vt:lpstr>
      <vt:lpstr>Stratégie de communication et de commercialisation</vt:lpstr>
      <vt:lpstr>Prestations supplémentaires proposées sur la version genius détaillée</vt:lpstr>
      <vt:lpstr>Prestations supplémentaires proposées sur la version genius détaillée</vt:lpstr>
      <vt:lpstr>Présentation PowerPoint</vt:lpstr>
      <vt:lpstr>Annexes   Questions sur les aspects financiers </vt:lpstr>
      <vt:lpstr>Présentation PowerPoint</vt:lpstr>
      <vt:lpstr>Présentation PowerPoint</vt:lpstr>
      <vt:lpstr>Listes de questions non-illustrées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LEYRIT Laura</dc:creator>
  <cp:lastModifiedBy>LEYRIT Laura</cp:lastModifiedBy>
  <cp:revision>2</cp:revision>
  <cp:lastPrinted>2025-06-02T08:15:22Z</cp:lastPrinted>
  <dcterms:created xsi:type="dcterms:W3CDTF">2025-05-16T14:32:36Z</dcterms:created>
  <dcterms:modified xsi:type="dcterms:W3CDTF">2025-12-16T09:41:10Z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0x010100688ED81A7C183C44A120BDD26BCA8B02</vt:lpwstr>
  </property>
  <property fmtid="{D5CDD505-2E9C-101B-9397-08002B2CF9AE}" pid="3" name="MediaServiceImageTags">
    <vt:lpwstr/>
  </property>
  <property fmtid="{D5CDD505-2E9C-101B-9397-08002B2CF9AE}" pid="4" name="Membres">
    <vt:lpwstr/>
  </property>
</Properties>
</file>