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omments/modernComment_158_805468E0.xml" ContentType="application/vnd.ms-powerpoint.comment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8" r:id="rId4"/>
  </p:sldMasterIdLst>
  <p:notesMasterIdLst>
    <p:notesMasterId r:id="rId17"/>
  </p:notesMasterIdLst>
  <p:handoutMasterIdLst>
    <p:handoutMasterId r:id="rId18"/>
  </p:handoutMasterIdLst>
  <p:sldIdLst>
    <p:sldId id="256" r:id="rId5"/>
    <p:sldId id="258" r:id="rId6"/>
    <p:sldId id="262" r:id="rId7"/>
    <p:sldId id="362" r:id="rId8"/>
    <p:sldId id="353" r:id="rId9"/>
    <p:sldId id="7234" r:id="rId10"/>
    <p:sldId id="363" r:id="rId11"/>
    <p:sldId id="7233" r:id="rId12"/>
    <p:sldId id="6568" r:id="rId13"/>
    <p:sldId id="344" r:id="rId14"/>
    <p:sldId id="371" r:id="rId15"/>
    <p:sldId id="351" r:id="rId16"/>
  </p:sldIdLst>
  <p:sldSz cx="18288000" cy="10287000"/>
  <p:notesSz cx="6858000" cy="9144000"/>
  <p:embeddedFontLst>
    <p:embeddedFont>
      <p:font typeface="Abadi" panose="020B0604020104020204" pitchFamily="34" charset="0"/>
      <p:regular r:id="rId19"/>
      <p:bold r:id="rId20"/>
      <p:italic r:id="rId21"/>
      <p:boldItalic r:id="rId22"/>
    </p:embeddedFont>
    <p:embeddedFont>
      <p:font typeface="Amatic SC" panose="00000500000000000000" pitchFamily="2" charset="-79"/>
      <p:regular r:id="rId23"/>
      <p:bold r:id="rId24"/>
    </p:embeddedFont>
    <p:embeddedFont>
      <p:font typeface="Century Gothic" panose="020B0502020202020204" pitchFamily="34" charset="0"/>
      <p:regular r:id="rId25"/>
      <p:bold r:id="rId26"/>
      <p:italic r:id="rId27"/>
      <p:boldItalic r:id="rId28"/>
    </p:embeddedFont>
    <p:embeddedFont>
      <p:font typeface="Open Sans Light" panose="020B0306030504020204" pitchFamily="34" charset="0"/>
      <p:regular r:id="rId29"/>
      <p:italic r:id="rId30"/>
    </p:embeddedFont>
    <p:embeddedFont>
      <p:font typeface="Poppins" panose="00000500000000000000" pitchFamily="2" charset="0"/>
      <p:regular r:id="rId31"/>
      <p:bold r:id="rId32"/>
      <p:italic r:id="rId33"/>
      <p:boldItalic r:id="rId34"/>
    </p:embeddedFont>
    <p:embeddedFont>
      <p:font typeface="Poppins Bold" panose="00000800000000000000" charset="0"/>
      <p:regular r:id="rId35"/>
      <p:bold r:id="rId36"/>
    </p:embeddedFont>
    <p:embeddedFont>
      <p:font typeface="Poppins Light" panose="00000400000000000000" pitchFamily="2" charset="0"/>
      <p:regular r:id="rId37"/>
      <p:italic r:id="rId38"/>
    </p:embeddedFont>
    <p:embeddedFont>
      <p:font typeface="Poppins Medium" panose="00000600000000000000" pitchFamily="2" charset="0"/>
      <p:regular r:id="rId39"/>
      <p: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1967A7D-0F35-F950-5920-978B7E58C896}" name="gleseach@hqegbc.org" initials="gl" userId="S::urn:spo:guest#gleseach@hqegbc.org::" providerId="AD"/>
  <p188:author id="{1CB6C67D-1134-468C-5CEE-A99CB98C9A2B}" name="LEYRIT Laura" initials="LL" userId="S::l.leyrit@a-i-a.fr::30545a97-639b-44b0-8957-cb92244bcc2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8888"/>
    <a:srgbClr val="94C11C"/>
    <a:srgbClr val="259AD6"/>
    <a:srgbClr val="006A8A"/>
    <a:srgbClr val="F8B884"/>
    <a:srgbClr val="789BF0"/>
    <a:srgbClr val="FCD5B5"/>
    <a:srgbClr val="FFFFFF"/>
    <a:srgbClr val="583052"/>
    <a:srgbClr val="E4E5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7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YRIT Laura" userId="30545a97-639b-44b0-8957-cb92244bcc26" providerId="ADAL" clId="{23D34CA8-D4D8-4DA5-867A-D92B3A0E9D05}"/>
    <pc:docChg chg="undo redo custSel addSld delSld modSld sldOrd">
      <pc:chgData name="LEYRIT Laura" userId="30545a97-639b-44b0-8957-cb92244bcc26" providerId="ADAL" clId="{23D34CA8-D4D8-4DA5-867A-D92B3A0E9D05}" dt="2026-05-26T15:01:32.781" v="3983" actId="14100"/>
      <pc:docMkLst>
        <pc:docMk/>
      </pc:docMkLst>
      <pc:sldChg chg="addSp delSp modSp add mod ord delAnim modAnim">
        <pc:chgData name="LEYRIT Laura" userId="30545a97-639b-44b0-8957-cb92244bcc26" providerId="ADAL" clId="{23D34CA8-D4D8-4DA5-867A-D92B3A0E9D05}" dt="2026-05-26T15:01:32.781" v="3983" actId="14100"/>
        <pc:sldMkLst>
          <pc:docMk/>
          <pc:sldMk cId="2810365595" sldId="371"/>
        </pc:sldMkLst>
        <pc:spChg chg="add mod">
          <ac:chgData name="LEYRIT Laura" userId="30545a97-639b-44b0-8957-cb92244bcc26" providerId="ADAL" clId="{23D34CA8-D4D8-4DA5-867A-D92B3A0E9D05}" dt="2026-05-26T14:26:36.122" v="3967" actId="1076"/>
          <ac:spMkLst>
            <pc:docMk/>
            <pc:sldMk cId="2810365595" sldId="371"/>
            <ac:spMk id="41" creationId="{60AF9042-D46D-FC69-A0A7-68C81AD0E7E4}"/>
          </ac:spMkLst>
        </pc:spChg>
        <pc:spChg chg="add mod">
          <ac:chgData name="LEYRIT Laura" userId="30545a97-639b-44b0-8957-cb92244bcc26" providerId="ADAL" clId="{23D34CA8-D4D8-4DA5-867A-D92B3A0E9D05}" dt="2026-05-26T15:01:32.781" v="3983" actId="14100"/>
          <ac:spMkLst>
            <pc:docMk/>
            <pc:sldMk cId="2810365595" sldId="371"/>
            <ac:spMk id="46" creationId="{57FD4492-2A56-9C1F-5B85-CE39817CF42C}"/>
          </ac:spMkLst>
        </pc:spChg>
        <pc:spChg chg="add mod">
          <ac:chgData name="LEYRIT Laura" userId="30545a97-639b-44b0-8957-cb92244bcc26" providerId="ADAL" clId="{23D34CA8-D4D8-4DA5-867A-D92B3A0E9D05}" dt="2026-05-26T14:26:51.610" v="3973" actId="1076"/>
          <ac:spMkLst>
            <pc:docMk/>
            <pc:sldMk cId="2810365595" sldId="371"/>
            <ac:spMk id="52" creationId="{CEC0C285-4AF4-A5F9-331E-735C78B5416E}"/>
          </ac:spMkLst>
        </pc:spChg>
        <pc:spChg chg="add mod ord">
          <ac:chgData name="LEYRIT Laura" userId="30545a97-639b-44b0-8957-cb92244bcc26" providerId="ADAL" clId="{23D34CA8-D4D8-4DA5-867A-D92B3A0E9D05}" dt="2026-05-26T14:26:38.419" v="3968" actId="1076"/>
          <ac:spMkLst>
            <pc:docMk/>
            <pc:sldMk cId="2810365595" sldId="371"/>
            <ac:spMk id="60" creationId="{DAB8F3D2-FBFF-8868-1FB2-EA1B0D5A05DE}"/>
          </ac:spMkLst>
        </pc:spChg>
        <pc:grpChg chg="mod topLvl">
          <ac:chgData name="LEYRIT Laura" userId="30545a97-639b-44b0-8957-cb92244bcc26" providerId="ADAL" clId="{23D34CA8-D4D8-4DA5-867A-D92B3A0E9D05}" dt="2026-05-26T14:26:47.465" v="3972" actId="14100"/>
          <ac:grpSpMkLst>
            <pc:docMk/>
            <pc:sldMk cId="2810365595" sldId="371"/>
            <ac:grpSpMk id="15" creationId="{0311F201-27ED-BC6E-96C5-61CDCA47247B}"/>
          </ac:grpSpMkLst>
        </pc:grpChg>
        <pc:picChg chg="mod modCrop">
          <ac:chgData name="LEYRIT Laura" userId="30545a97-639b-44b0-8957-cb92244bcc26" providerId="ADAL" clId="{23D34CA8-D4D8-4DA5-867A-D92B3A0E9D05}" dt="2026-05-26T14:26:33.981" v="3966" actId="14100"/>
          <ac:picMkLst>
            <pc:docMk/>
            <pc:sldMk cId="2810365595" sldId="371"/>
            <ac:picMk id="14" creationId="{18BE9A9D-9C7D-D32C-9C54-7B0671B31F92}"/>
          </ac:picMkLst>
        </pc:picChg>
        <pc:picChg chg="add mod modCrop">
          <ac:chgData name="LEYRIT Laura" userId="30545a97-639b-44b0-8957-cb92244bcc26" providerId="ADAL" clId="{23D34CA8-D4D8-4DA5-867A-D92B3A0E9D05}" dt="2026-05-26T14:26:44.022" v="3970" actId="14100"/>
          <ac:picMkLst>
            <pc:docMk/>
            <pc:sldMk cId="2810365595" sldId="371"/>
            <ac:picMk id="36" creationId="{45F28878-4A53-2042-24EA-340ABFC819A4}"/>
          </ac:picMkLst>
        </pc:picChg>
        <pc:cxnChg chg="add mod">
          <ac:chgData name="LEYRIT Laura" userId="30545a97-639b-44b0-8957-cb92244bcc26" providerId="ADAL" clId="{23D34CA8-D4D8-4DA5-867A-D92B3A0E9D05}" dt="2026-05-26T14:26:41.074" v="3969" actId="1076"/>
          <ac:cxnSpMkLst>
            <pc:docMk/>
            <pc:sldMk cId="2810365595" sldId="371"/>
            <ac:cxnSpMk id="43" creationId="{497086E1-CA25-2E0C-9162-D498307CB14A}"/>
          </ac:cxnSpMkLst>
        </pc:cxnChg>
      </pc:sldChg>
    </pc:docChg>
  </pc:docChgLst>
  <pc:docChgLst>
    <pc:chgData name="COUZINET Anthony" userId="b4870349-e274-41f4-8300-f0d7a6c45a8c" providerId="ADAL" clId="{64A1B385-0EDD-4D16-80D0-FF6C7CD2A038}"/>
    <pc:docChg chg="modSld">
      <pc:chgData name="COUZINET Anthony" userId="b4870349-e274-41f4-8300-f0d7a6c45a8c" providerId="ADAL" clId="{64A1B385-0EDD-4D16-80D0-FF6C7CD2A038}" dt="2026-06-24T07:57:02.896" v="3" actId="20577"/>
      <pc:docMkLst>
        <pc:docMk/>
      </pc:docMkLst>
      <pc:sldChg chg="modSp mod">
        <pc:chgData name="COUZINET Anthony" userId="b4870349-e274-41f4-8300-f0d7a6c45a8c" providerId="ADAL" clId="{64A1B385-0EDD-4D16-80D0-FF6C7CD2A038}" dt="2026-06-24T07:57:02.896" v="3" actId="20577"/>
        <pc:sldMkLst>
          <pc:docMk/>
          <pc:sldMk cId="1663505751" sldId="353"/>
        </pc:sldMkLst>
        <pc:spChg chg="mod">
          <ac:chgData name="COUZINET Anthony" userId="b4870349-e274-41f4-8300-f0d7a6c45a8c" providerId="ADAL" clId="{64A1B385-0EDD-4D16-80D0-FF6C7CD2A038}" dt="2026-06-24T07:57:02.896" v="3" actId="20577"/>
          <ac:spMkLst>
            <pc:docMk/>
            <pc:sldMk cId="1663505751" sldId="353"/>
            <ac:spMk id="9" creationId="{3FF9A4C6-72D5-E690-2F70-7521BF40B689}"/>
          </ac:spMkLst>
        </pc:spChg>
        <pc:spChg chg="mod">
          <ac:chgData name="COUZINET Anthony" userId="b4870349-e274-41f4-8300-f0d7a6c45a8c" providerId="ADAL" clId="{64A1B385-0EDD-4D16-80D0-FF6C7CD2A038}" dt="2026-06-24T07:57:00.556" v="1" actId="790"/>
          <ac:spMkLst>
            <pc:docMk/>
            <pc:sldMk cId="1663505751" sldId="353"/>
            <ac:spMk id="26" creationId="{C1F8DFC0-5E54-047B-1972-D993450F2C10}"/>
          </ac:spMkLst>
        </pc:spChg>
      </pc:sldChg>
    </pc:docChg>
  </pc:docChgLst>
</pc:chgInfo>
</file>

<file path=ppt/comments/modernComment_158_805468E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D9116A3-D96A-4F33-8754-1903035E061F}" authorId="{1CB6C67D-1134-468C-5CEE-A99CB98C9A2B}" created="2025-12-11T09:31:33.881">
    <pc:sldMkLst xmlns:pc="http://schemas.microsoft.com/office/powerpoint/2013/main/command">
      <pc:docMk/>
      <pc:sldMk cId="2153015520" sldId="344"/>
    </pc:sldMkLst>
    <p188:txBody>
      <a:bodyPr/>
      <a:lstStyle/>
      <a:p>
        <a:r>
          <a:rPr lang="fr-FR"/>
          <a:t>Quel ordre ? : 
Option 1 / Quelle réponse proposons nous ? 
Réponse : un outil 
- présentation de la forme de l’outil
- présentation du contenu de l’outil
Option 2 / Comment voulons-nous répondre à ces problématiques précitées : 
Réponse : 
- via une étape 1
- puis une étape 2
- et enfin une étape 3
=&gt; le tout, retranscrit dans un outil simplifié, disponible pour tout utilisateur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5F415B6-7F35-B05B-1D0E-DBF97E7214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78A1831-633B-942E-997D-E4EFBF6A89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119702-8DA7-4D35-B658-41195CC24830}" type="datetimeFigureOut">
              <a:rPr lang="fr-FR" smtClean="0"/>
              <a:t>24/06/2026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D64227-3A44-48CF-BEC9-67DC87A16FC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4575F8A-42E2-C97F-3100-8FEBE0B3C0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C9055-C190-4703-B271-A8EBD24B11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52710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7DCD19-EB34-4CBD-B392-204D9E69054B}" type="datetimeFigureOut">
              <a:rPr lang="fr-FR" smtClean="0"/>
              <a:t>24/06/2026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9A6CA-02B4-4805-B1C6-1EB9DF5176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60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59010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8DB36-AF48-3C79-0DA8-E5D59580C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10E768F-1AEF-0E0D-9B16-8CB9E6281D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8FA0392-8BEA-4BB2-1946-953043C07E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PRESENTE PAR : AIA (Laura complété éventuellement par </a:t>
            </a:r>
            <a:r>
              <a:rPr lang="fr-FR" err="1"/>
              <a:t>Simous</a:t>
            </a:r>
            <a:r>
              <a:rPr lang="fr-FR"/>
              <a:t>)</a:t>
            </a:r>
          </a:p>
          <a:p>
            <a:endParaRPr lang="fr-FR"/>
          </a:p>
          <a:p>
            <a:r>
              <a:rPr lang="fr-FR"/>
              <a:t>Idées contenu 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/>
              <a:t>La plupart des choix structurants pour aboutir à une construction plus durable sont réalisées dès l’amont du projet (ex : forme des bâtiments, orientation, modes constructifs (bois, béton, métal...), leur usage). À la vue de ce constat, l’objectif principal de ce projet est d’élargir la réflexion de l’indicateur Carbone à une analyse multicritère intégrant les prélèvements/rejets/consommations d’eau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fr-FR">
                <a:solidFill>
                  <a:srgbClr val="404040"/>
                </a:solidFill>
                <a:latin typeface="Calibri" panose="020F0502020204030204" pitchFamily="34" charset="0"/>
              </a:rPr>
              <a:t>Questionner les consommations directes et indirectes d’eau sur l’intégralité du cycle de vie du projet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fr-FR" b="1">
                <a:solidFill>
                  <a:srgbClr val="404040"/>
                </a:solidFill>
                <a:latin typeface="Calibri" panose="020F0502020204030204" pitchFamily="34" charset="0"/>
              </a:rPr>
              <a:t>Outil d’aide à la décision amont </a:t>
            </a:r>
            <a:r>
              <a:rPr lang="fr-FR">
                <a:solidFill>
                  <a:srgbClr val="404040"/>
                </a:solidFill>
                <a:latin typeface="Calibri" panose="020F0502020204030204" pitchFamily="34" charset="0"/>
              </a:rPr>
              <a:t>qui permet une visualisation de l’empreinte EAU et de la stratégie pour la réduire</a:t>
            </a:r>
            <a:r>
              <a:rPr lang="fr-FR"/>
              <a:t>.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A6EC4D4-03C4-0FB5-0795-E4CEEB3572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11386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5DDC3-765F-F4CA-67DE-CC3EA19A57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47F05C7-A44E-5EFE-C21B-2BD941AC0E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91428FF-F475-FE2E-5F45-716435E054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PRESENTE PAR : AIA (Laura)</a:t>
            </a:r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66C8A07-4BDA-C41F-5295-AB1C4955EE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49623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B7F17-6F5D-5466-64E9-259D35153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9C9F13F-88BE-0AA2-9238-92B146FE13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322606A-EA28-1B10-D39A-54C1D1FC2B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61CF9C0-8A08-277F-A9DA-3921FE209E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7607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Présentation @HQE (Rachel)</a:t>
            </a:r>
          </a:p>
          <a:p>
            <a:endParaRPr lang="fr-FR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>
                <a:latin typeface="Abadi" panose="020B0604020104020204" pitchFamily="34" charset="0"/>
              </a:rPr>
              <a:t>L’implication d’Alliance HQE, en tant qu’acteur référent en matière de qualité environnementale, garantit la compatibilité avec les référentiels actuels et émergents. En particulier, le </a:t>
            </a:r>
            <a:r>
              <a:rPr lang="fr-FR" b="1">
                <a:latin typeface="Abadi" panose="020B0604020104020204" pitchFamily="34" charset="0"/>
              </a:rPr>
              <a:t>GT indicateur </a:t>
            </a:r>
            <a:r>
              <a:rPr lang="fr-FR">
                <a:latin typeface="Abadi" panose="020B0604020104020204" pitchFamily="34" charset="0"/>
              </a:rPr>
              <a:t>de l'Alliance HQE est un groupe de travail dédié aux indicateurs  qui </a:t>
            </a:r>
            <a:r>
              <a:rPr lang="fr-FR" b="1">
                <a:latin typeface="Abadi" panose="020B0604020104020204" pitchFamily="34" charset="0"/>
              </a:rPr>
              <a:t>sera mobilisé </a:t>
            </a:r>
            <a:r>
              <a:rPr lang="fr-FR">
                <a:latin typeface="Abadi" panose="020B0604020104020204" pitchFamily="34" charset="0"/>
              </a:rPr>
              <a:t>pour organiser </a:t>
            </a:r>
            <a:r>
              <a:rPr lang="fr-FR" b="1">
                <a:latin typeface="Abadi" panose="020B0604020104020204" pitchFamily="34" charset="0"/>
              </a:rPr>
              <a:t>une revue critique</a:t>
            </a:r>
            <a:r>
              <a:rPr lang="fr-FR">
                <a:latin typeface="Abadi" panose="020B0604020104020204" pitchFamily="34" charset="0"/>
              </a:rPr>
              <a:t> des méthodologies et  choix techniques intégrés dans l’outil (+ travaux sur impact chantier et GIEP)</a:t>
            </a:r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08269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Présenté par : HQE (Rachel)</a:t>
            </a:r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0075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59897-20C3-6131-DD8A-8A4EF442E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C8D1489-15AF-1F89-2E3F-2CE0F25AC8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9E1C958-FDC3-842B-DE14-53C0FC6082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Présentation par : HQE (Rachel)</a:t>
            </a:r>
          </a:p>
          <a:p>
            <a:endParaRPr lang="fr-FR"/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2A9143B-7A7D-850C-AF71-9190BBE4EE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2704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C80BA-A2A8-6BB0-1F54-412EC2BEC0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64609DB-D73B-6DE6-455A-D5A1BC583A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5E70858-8140-DBE9-8A0D-6F6938EF15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Présentation AIA (</a:t>
            </a:r>
            <a:r>
              <a:rPr lang="fr-FR" err="1"/>
              <a:t>Simous</a:t>
            </a:r>
            <a:r>
              <a:rPr lang="fr-FR"/>
              <a:t>)</a:t>
            </a:r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ABDF93-26AD-F024-F989-85A1C0AC6F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04483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52178A-BE68-9FBD-28F1-0952AEC5F6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3F8B94E-C633-E4ED-4A91-1143B29E0E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62756E7-EBDF-CE4B-FC33-39D6CDFE06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Présentation AIA (</a:t>
            </a:r>
            <a:r>
              <a:rPr lang="fr-FR" err="1"/>
              <a:t>Simous</a:t>
            </a:r>
            <a:r>
              <a:rPr lang="fr-FR"/>
              <a:t>)</a:t>
            </a:r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93D6A06-13DB-3817-4E9A-ED2DBB2BEC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1994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C5403-5D18-8BD0-DD6B-80C793379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B994560-ACD3-ADBD-FE1C-9523754089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8FE6926-45EE-790C-7E38-E96AE10C25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Présenté par : AIA (</a:t>
            </a:r>
            <a:r>
              <a:rPr lang="fr-FR" err="1"/>
              <a:t>Simous</a:t>
            </a:r>
            <a:r>
              <a:rPr lang="fr-FR"/>
              <a:t>)</a:t>
            </a:r>
          </a:p>
          <a:p>
            <a:endParaRPr lang="fr-FR"/>
          </a:p>
          <a:p>
            <a:endParaRPr lang="fr-FR"/>
          </a:p>
          <a:p>
            <a:r>
              <a:rPr lang="fr-FR"/>
              <a:t>Idée : </a:t>
            </a:r>
          </a:p>
          <a:p>
            <a:r>
              <a:rPr lang="fr-FR"/>
              <a:t>Conclusion sur la pertinence des 3 entités aux expertises complémentaires</a:t>
            </a:r>
          </a:p>
          <a:p>
            <a:r>
              <a:rPr lang="fr-FR"/>
              <a:t>Un projet déposé début 2025, sur lequel on travaille déjà depuis 2024.</a:t>
            </a:r>
          </a:p>
          <a:p>
            <a:r>
              <a:rPr lang="fr-FR"/>
              <a:t>Entrée en phase opérationnelle </a:t>
            </a:r>
            <a:r>
              <a:rPr lang="fr-FR" err="1"/>
              <a:t>ojd</a:t>
            </a:r>
            <a:r>
              <a:rPr lang="fr-FR"/>
              <a:t>, avec un travail de fond enclenché depuis 1 année environ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256F5D-719A-E878-3D20-1F798E1D87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2125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31D9B0-0608-2D83-69BE-ECB51275D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FBEEAE6-BE8F-6C9B-F265-4FF1D316BB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753433D-543C-6BE9-FA9A-711797B8FA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DF1C7D-81D1-A803-235A-9343F3F123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3BA4FC-5AE2-4A3C-99FB-ED2EC82DA15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78699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9D2C4-05BC-15D0-C45A-B0A555D61E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2FE7082-8C48-088C-FEAF-C9FE2AF96F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0A6008B-8EE6-C9DB-E6A0-4C73008B4F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9DDD22B-37A9-9DFF-3FE0-80278A0F60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3BA4FC-5AE2-4A3C-99FB-ED2EC82DA15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1477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05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600" y="8504237"/>
            <a:ext cx="2133600" cy="365125"/>
          </a:xfrm>
          <a:prstGeom prst="rect">
            <a:avLst/>
          </a:prstGeom>
        </p:spPr>
        <p:txBody>
          <a:bodyPr/>
          <a:lstStyle/>
          <a:p>
            <a:fld id="{C1E52221-BF79-4DA0-A1B2-BC90ED04FACE}" type="datetime1">
              <a:rPr lang="en-US" smtClean="0"/>
              <a:t>6/24/2026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00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6888" y="65151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54188" y="21717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6888" y="7200900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0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53599" y="1871662"/>
            <a:ext cx="7962901" cy="701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5883BA89-DC5B-F1F5-39AE-691D7BA979D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95299" y="1871662"/>
            <a:ext cx="7962901" cy="701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32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9829798"/>
            <a:ext cx="2133600" cy="365125"/>
          </a:xfrm>
          <a:prstGeom prst="rect">
            <a:avLst/>
          </a:prstGeom>
        </p:spPr>
        <p:txBody>
          <a:bodyPr/>
          <a:lstStyle/>
          <a:p>
            <a:fld id="{E62DD468-60BB-406F-8D0D-1359DE808700}" type="datetime1">
              <a:rPr lang="en-US" smtClean="0"/>
              <a:t>6/24/2026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60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53599" y="1871662"/>
            <a:ext cx="7962901" cy="701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5883BA89-DC5B-F1F5-39AE-691D7BA979D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95299" y="1871662"/>
            <a:ext cx="7962901" cy="701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sposition_2/3-1/3_do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>
            <a:extLst>
              <a:ext uri="{FF2B5EF4-FFF2-40B4-BE49-F238E27FC236}">
                <a16:creationId xmlns:a16="http://schemas.microsoft.com/office/drawing/2014/main" id="{5EA0A76E-52B9-4512-9992-6FAF1993C49B}"/>
              </a:ext>
            </a:extLst>
          </p:cNvPr>
          <p:cNvSpPr/>
          <p:nvPr/>
        </p:nvSpPr>
        <p:spPr>
          <a:xfrm>
            <a:off x="852490" y="514653"/>
            <a:ext cx="730805" cy="7308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49"/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E784E8A1-DA5F-4519-94C8-C73FB0C259D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2784934" y="1971675"/>
            <a:ext cx="4650581" cy="69270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pPr lvl="0"/>
            <a:r>
              <a:rPr lang="fr-FR"/>
              <a:t>Insérez du texte ou une image</a:t>
            </a:r>
          </a:p>
        </p:txBody>
      </p:sp>
      <p:sp>
        <p:nvSpPr>
          <p:cNvPr id="6" name="Espace réservé pour une image  5">
            <a:extLst>
              <a:ext uri="{FF2B5EF4-FFF2-40B4-BE49-F238E27FC236}">
                <a16:creationId xmlns:a16="http://schemas.microsoft.com/office/drawing/2014/main" id="{D8267871-1B88-420E-B2EE-F248B0A4FB0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52489" y="1971675"/>
            <a:ext cx="11589543" cy="69270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dirty="0"/>
            </a:lvl1pPr>
          </a:lstStyle>
          <a:p>
            <a:r>
              <a:rPr lang="fr-FR"/>
              <a:t>Insérez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BE9BE97-BE08-4985-B3FA-32189C3B32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1721" y="532602"/>
            <a:ext cx="15773400" cy="694929"/>
          </a:xfrm>
          <a:prstGeom prst="rect">
            <a:avLst/>
          </a:prstGeom>
        </p:spPr>
        <p:txBody>
          <a:bodyPr anchor="ctr"/>
          <a:lstStyle>
            <a:lvl1pPr>
              <a:defRPr lang="fr-FR" dirty="0"/>
            </a:lvl1pPr>
          </a:lstStyle>
          <a:p>
            <a:r>
              <a:rPr lang="fr-FR"/>
              <a:t>AJOUTEZ UN TITRE / Ajoutez un sous-titre</a:t>
            </a:r>
          </a:p>
        </p:txBody>
      </p:sp>
    </p:spTree>
    <p:extLst>
      <p:ext uri="{BB962C8B-B14F-4D97-AF65-F5344CB8AC3E}">
        <p14:creationId xmlns:p14="http://schemas.microsoft.com/office/powerpoint/2010/main" val="1478959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4097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4500" y="1866900"/>
            <a:ext cx="17221200" cy="777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96200" y="982979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078200" y="98488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941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52" r:id="rId6"/>
    <p:sldLayoutId id="2147483664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44.svg"/><Relationship Id="rId18" Type="http://schemas.openxmlformats.org/officeDocument/2006/relationships/image" Target="../media/image51.svg"/><Relationship Id="rId3" Type="http://schemas.microsoft.com/office/2018/10/relationships/comments" Target="../comments/modernComment_158_805468E0.xml"/><Relationship Id="rId21" Type="http://schemas.openxmlformats.org/officeDocument/2006/relationships/image" Target="../media/image8.png"/><Relationship Id="rId7" Type="http://schemas.openxmlformats.org/officeDocument/2006/relationships/image" Target="../media/image2.png"/><Relationship Id="rId12" Type="http://schemas.openxmlformats.org/officeDocument/2006/relationships/image" Target="../media/image43.svg"/><Relationship Id="rId17" Type="http://schemas.openxmlformats.org/officeDocument/2006/relationships/image" Target="../media/image50.sv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9.sv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11" Type="http://schemas.openxmlformats.org/officeDocument/2006/relationships/image" Target="../media/image42.svg"/><Relationship Id="rId5" Type="http://schemas.openxmlformats.org/officeDocument/2006/relationships/image" Target="../media/image47.png"/><Relationship Id="rId15" Type="http://schemas.openxmlformats.org/officeDocument/2006/relationships/image" Target="../media/image46.svg"/><Relationship Id="rId10" Type="http://schemas.openxmlformats.org/officeDocument/2006/relationships/image" Target="../media/image41.svg"/><Relationship Id="rId19" Type="http://schemas.openxmlformats.org/officeDocument/2006/relationships/image" Target="../media/image52.svg"/><Relationship Id="rId4" Type="http://schemas.openxmlformats.org/officeDocument/2006/relationships/image" Target="../media/image7.png"/><Relationship Id="rId9" Type="http://schemas.openxmlformats.org/officeDocument/2006/relationships/image" Target="../media/image10.jpeg"/><Relationship Id="rId14" Type="http://schemas.openxmlformats.org/officeDocument/2006/relationships/image" Target="../media/image45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7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7.png"/><Relationship Id="rId5" Type="http://schemas.openxmlformats.org/officeDocument/2006/relationships/image" Target="../media/image10.jpeg"/><Relationship Id="rId10" Type="http://schemas.openxmlformats.org/officeDocument/2006/relationships/image" Target="../media/image15.sv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12" Type="http://schemas.openxmlformats.org/officeDocument/2006/relationships/image" Target="../media/image21.jpe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11" Type="http://schemas.openxmlformats.org/officeDocument/2006/relationships/image" Target="../media/image20.jpeg"/><Relationship Id="rId5" Type="http://schemas.openxmlformats.org/officeDocument/2006/relationships/image" Target="../media/image10.jpe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9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3.png"/><Relationship Id="rId7" Type="http://schemas.openxmlformats.org/officeDocument/2006/relationships/image" Target="../media/image27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10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image" Target="../media/image29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2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38.svg"/><Relationship Id="rId3" Type="http://schemas.openxmlformats.org/officeDocument/2006/relationships/image" Target="../media/image7.pn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11" Type="http://schemas.openxmlformats.org/officeDocument/2006/relationships/image" Target="../media/image36.png"/><Relationship Id="rId5" Type="http://schemas.openxmlformats.org/officeDocument/2006/relationships/image" Target="../media/image9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4" Type="http://schemas.openxmlformats.org/officeDocument/2006/relationships/image" Target="../media/image2.png"/><Relationship Id="rId9" Type="http://schemas.openxmlformats.org/officeDocument/2006/relationships/image" Target="../media/image34.png"/><Relationship Id="rId14" Type="http://schemas.openxmlformats.org/officeDocument/2006/relationships/image" Target="../media/image39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13" Type="http://schemas.openxmlformats.org/officeDocument/2006/relationships/image" Target="../media/image44.svg"/><Relationship Id="rId3" Type="http://schemas.openxmlformats.org/officeDocument/2006/relationships/image" Target="../media/image35.png"/><Relationship Id="rId7" Type="http://schemas.openxmlformats.org/officeDocument/2006/relationships/image" Target="../media/image38.svg"/><Relationship Id="rId12" Type="http://schemas.openxmlformats.org/officeDocument/2006/relationships/image" Target="../media/image43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image" Target="../media/image36.png"/><Relationship Id="rId15" Type="http://schemas.openxmlformats.org/officeDocument/2006/relationships/image" Target="../media/image46.svg"/><Relationship Id="rId10" Type="http://schemas.openxmlformats.org/officeDocument/2006/relationships/image" Target="../media/image41.svg"/><Relationship Id="rId4" Type="http://schemas.openxmlformats.org/officeDocument/2006/relationships/image" Target="../media/image40.png"/><Relationship Id="rId9" Type="http://schemas.openxmlformats.org/officeDocument/2006/relationships/image" Target="../media/image7.png"/><Relationship Id="rId14" Type="http://schemas.openxmlformats.org/officeDocument/2006/relationships/image" Target="../media/image4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45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art, conception&#10;&#10;Le contenu généré par l’IA peut être incorrect.">
            <a:extLst>
              <a:ext uri="{FF2B5EF4-FFF2-40B4-BE49-F238E27FC236}">
                <a16:creationId xmlns:a16="http://schemas.microsoft.com/office/drawing/2014/main" id="{FA9A2486-978F-3ABD-3459-54FFA7E18E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427" y="553919"/>
            <a:ext cx="6918971" cy="7028600"/>
          </a:xfrm>
          <a:prstGeom prst="rect">
            <a:avLst/>
          </a:prstGeom>
        </p:spPr>
      </p:pic>
      <p:pic>
        <p:nvPicPr>
          <p:cNvPr id="15" name="Image 14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B48FD78D-D860-3BEA-6CF2-9AF6B0B408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649" y="9485966"/>
            <a:ext cx="1530092" cy="594704"/>
          </a:xfrm>
          <a:prstGeom prst="rect">
            <a:avLst/>
          </a:prstGeom>
        </p:spPr>
      </p:pic>
      <p:pic>
        <p:nvPicPr>
          <p:cNvPr id="19" name="Image 18" descr="Une image contenant texte, Police, Graphique, logo&#10;&#10;Le contenu généré par l’IA peut être incorrect.">
            <a:extLst>
              <a:ext uri="{FF2B5EF4-FFF2-40B4-BE49-F238E27FC236}">
                <a16:creationId xmlns:a16="http://schemas.microsoft.com/office/drawing/2014/main" id="{04025617-7D9E-60E6-47C4-250F9A0E74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4764" y="9339109"/>
            <a:ext cx="1069844" cy="813742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33BA3EB-0FD7-0FDC-E332-558BE11FBEB7}"/>
              </a:ext>
            </a:extLst>
          </p:cNvPr>
          <p:cNvSpPr txBox="1"/>
          <p:nvPr/>
        </p:nvSpPr>
        <p:spPr>
          <a:xfrm>
            <a:off x="4561538" y="5492126"/>
            <a:ext cx="916924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  <a:p>
            <a:pPr algn="ctr"/>
            <a:r>
              <a:rPr lang="fr-FR" sz="5400" b="1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CONCEVOIR L’EMPREINTE EAU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F403B0D5-1C21-C86D-82F7-739646070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53743" y="8268006"/>
            <a:ext cx="7155655" cy="22285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800">
                <a:solidFill>
                  <a:schemeClr val="bg1"/>
                </a:solidFill>
                <a:latin typeface="Poppins"/>
                <a:cs typeface="Poppins"/>
              </a:rPr>
              <a:t>PRESENTATION A DESTINATION DE </a:t>
            </a:r>
            <a:br>
              <a:rPr lang="en-US" sz="1800">
                <a:solidFill>
                  <a:schemeClr val="bg1"/>
                </a:solidFill>
                <a:latin typeface="Poppins"/>
                <a:cs typeface="Poppins"/>
              </a:rPr>
            </a:br>
            <a:r>
              <a:rPr lang="en-US" sz="1800">
                <a:solidFill>
                  <a:schemeClr val="bg1"/>
                </a:solidFill>
                <a:latin typeface="Poppins"/>
                <a:cs typeface="Poppins"/>
              </a:rPr>
              <a:t>LA COMMISSION CAP 2030 / INDICATEURS ENVIRONNEMENTAUX</a:t>
            </a:r>
          </a:p>
          <a:p>
            <a:pPr>
              <a:lnSpc>
                <a:spcPct val="150000"/>
              </a:lnSpc>
            </a:pPr>
            <a:r>
              <a:rPr lang="en-US" sz="1600">
                <a:solidFill>
                  <a:schemeClr val="bg1"/>
                </a:solidFill>
                <a:latin typeface="Poppins"/>
                <a:cs typeface="Poppins"/>
              </a:rPr>
              <a:t>20 </a:t>
            </a:r>
            <a:r>
              <a:rPr lang="en-US" sz="1600" err="1">
                <a:solidFill>
                  <a:schemeClr val="bg1"/>
                </a:solidFill>
                <a:latin typeface="Poppins"/>
                <a:cs typeface="Poppins"/>
              </a:rPr>
              <a:t>mai</a:t>
            </a:r>
            <a:r>
              <a:rPr lang="en-US" sz="1600">
                <a:solidFill>
                  <a:schemeClr val="bg1"/>
                </a:solidFill>
                <a:latin typeface="Poppins"/>
                <a:cs typeface="Poppins"/>
              </a:rPr>
              <a:t> 2026</a:t>
            </a:r>
            <a:endParaRPr lang="en-US" sz="1600">
              <a:solidFill>
                <a:schemeClr val="bg1"/>
              </a:solidFill>
              <a:latin typeface="Poppins"/>
              <a:ea typeface="Calibri"/>
              <a:cs typeface="Poppins"/>
            </a:endParaRPr>
          </a:p>
        </p:txBody>
      </p:sp>
      <p:pic>
        <p:nvPicPr>
          <p:cNvPr id="4" name="Image 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0501DC2A-E8A1-1702-E311-8A00294D59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19" y="9410700"/>
            <a:ext cx="2246381" cy="670561"/>
          </a:xfrm>
          <a:prstGeom prst="rect">
            <a:avLst/>
          </a:prstGeom>
        </p:spPr>
      </p:pic>
      <p:pic>
        <p:nvPicPr>
          <p:cNvPr id="3" name="Picture 11">
            <a:extLst>
              <a:ext uri="{FF2B5EF4-FFF2-40B4-BE49-F238E27FC236}">
                <a16:creationId xmlns:a16="http://schemas.microsoft.com/office/drawing/2014/main" id="{7F5EE018-A054-ECCD-89F4-E672B84093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/>
        </p:blipFill>
        <p:spPr>
          <a:xfrm>
            <a:off x="192019" y="123803"/>
            <a:ext cx="1743713" cy="8602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2A62C3-6A7B-4471-0D79-E836796D3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AutoShape 2">
            <a:extLst>
              <a:ext uri="{FF2B5EF4-FFF2-40B4-BE49-F238E27FC236}">
                <a16:creationId xmlns:a16="http://schemas.microsoft.com/office/drawing/2014/main" id="{B9F9BF8E-E7DA-14A4-1BE0-5138D7661A6F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91" name="Image 90">
            <a:extLst>
              <a:ext uri="{FF2B5EF4-FFF2-40B4-BE49-F238E27FC236}">
                <a16:creationId xmlns:a16="http://schemas.microsoft.com/office/drawing/2014/main" id="{E93562D9-6A79-C128-9CD1-DD9AAEC30DF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92" name="ZoneTexte 91">
            <a:extLst>
              <a:ext uri="{FF2B5EF4-FFF2-40B4-BE49-F238E27FC236}">
                <a16:creationId xmlns:a16="http://schemas.microsoft.com/office/drawing/2014/main" id="{DAA8C1CA-E1D2-B304-B8D9-AFED64B4933E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987FCD1D-4636-C5F0-0320-22E65DD63D80}"/>
              </a:ext>
            </a:extLst>
          </p:cNvPr>
          <p:cNvSpPr txBox="1"/>
          <p:nvPr/>
        </p:nvSpPr>
        <p:spPr>
          <a:xfrm>
            <a:off x="547458" y="320814"/>
            <a:ext cx="147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20B0604020202020204" charset="0"/>
                <a:cs typeface="Poppins Bold" panose="020B0604020202020204" charset="0"/>
              </a:rPr>
              <a:t>Un outil d’aide à la décision dynamique</a:t>
            </a:r>
            <a:endParaRPr lang="fr-FR" sz="3600" b="1">
              <a:solidFill>
                <a:schemeClr val="bg1"/>
              </a:solidFill>
              <a:latin typeface="Poppins Bold" panose="020B0604020202020204" charset="0"/>
              <a:cs typeface="Poppins Bold" panose="020B0604020202020204" charset="0"/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B39F7901-CA22-B40F-5F05-87A241961BE5}"/>
              </a:ext>
            </a:extLst>
          </p:cNvPr>
          <p:cNvGrpSpPr/>
          <p:nvPr/>
        </p:nvGrpSpPr>
        <p:grpSpPr>
          <a:xfrm>
            <a:off x="5909661" y="2848029"/>
            <a:ext cx="7065296" cy="5896239"/>
            <a:chOff x="408849" y="2461229"/>
            <a:chExt cx="5080550" cy="4241556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C982FB2-1223-3F82-7A54-01BA933041DC}"/>
                </a:ext>
              </a:extLst>
            </p:cNvPr>
            <p:cNvSpPr/>
            <p:nvPr/>
          </p:nvSpPr>
          <p:spPr>
            <a:xfrm>
              <a:off x="2426202" y="3422209"/>
              <a:ext cx="3063197" cy="3067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FE139814-76F1-1E76-1E6F-8EFBCCAFC7A1}"/>
                </a:ext>
              </a:extLst>
            </p:cNvPr>
            <p:cNvGrpSpPr/>
            <p:nvPr/>
          </p:nvGrpSpPr>
          <p:grpSpPr>
            <a:xfrm>
              <a:off x="408849" y="2461229"/>
              <a:ext cx="4628202" cy="4241556"/>
              <a:chOff x="408849" y="2461229"/>
              <a:chExt cx="4628202" cy="4241556"/>
            </a:xfrm>
          </p:grpSpPr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C7A65D84-30F3-55C7-57CF-78ECD3D66490}"/>
                  </a:ext>
                </a:extLst>
              </p:cNvPr>
              <p:cNvGrpSpPr/>
              <p:nvPr/>
            </p:nvGrpSpPr>
            <p:grpSpPr>
              <a:xfrm>
                <a:off x="408849" y="2461229"/>
                <a:ext cx="4628202" cy="4241556"/>
                <a:chOff x="9169073" y="4457701"/>
                <a:chExt cx="4628202" cy="4241556"/>
              </a:xfrm>
            </p:grpSpPr>
            <p:pic>
              <p:nvPicPr>
                <p:cNvPr id="2" name="Image 1">
                  <a:extLst>
                    <a:ext uri="{FF2B5EF4-FFF2-40B4-BE49-F238E27FC236}">
                      <a16:creationId xmlns:a16="http://schemas.microsoft.com/office/drawing/2014/main" id="{7A3D24C5-3A50-05DD-877B-89BAEBF461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rcRect l="8112" r="49115" b="33501"/>
                <a:stretch>
                  <a:fillRect/>
                </a:stretch>
              </p:blipFill>
              <p:spPr>
                <a:xfrm>
                  <a:off x="9169073" y="4457701"/>
                  <a:ext cx="4628202" cy="4241556"/>
                </a:xfrm>
                <a:prstGeom prst="rect">
                  <a:avLst/>
                </a:prstGeom>
              </p:spPr>
            </p:pic>
            <p:sp>
              <p:nvSpPr>
                <p:cNvPr id="4" name="Rectangle 3">
                  <a:extLst>
                    <a:ext uri="{FF2B5EF4-FFF2-40B4-BE49-F238E27FC236}">
                      <a16:creationId xmlns:a16="http://schemas.microsoft.com/office/drawing/2014/main" id="{BC29AA33-DE6B-30A8-6EA0-D626FEABB094}"/>
                    </a:ext>
                  </a:extLst>
                </p:cNvPr>
                <p:cNvSpPr/>
                <p:nvPr/>
              </p:nvSpPr>
              <p:spPr>
                <a:xfrm>
                  <a:off x="12310371" y="5448301"/>
                  <a:ext cx="914400" cy="762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pic>
            <p:nvPicPr>
              <p:cNvPr id="8" name="Image 7" descr="Une image contenant art, conception&#10;&#10;Le contenu généré par l’IA peut être incorrect.">
                <a:extLst>
                  <a:ext uri="{FF2B5EF4-FFF2-40B4-BE49-F238E27FC236}">
                    <a16:creationId xmlns:a16="http://schemas.microsoft.com/office/drawing/2014/main" id="{461BB831-BA84-5773-28D2-B5DC6AAF12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13360" y="3465887"/>
                <a:ext cx="713957" cy="725269"/>
              </a:xfrm>
              <a:prstGeom prst="rect">
                <a:avLst/>
              </a:prstGeom>
            </p:spPr>
          </p:pic>
        </p:grp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C1F03512-BB4B-CF12-1D37-506E471A24A5}"/>
              </a:ext>
            </a:extLst>
          </p:cNvPr>
          <p:cNvSpPr txBox="1"/>
          <p:nvPr/>
        </p:nvSpPr>
        <p:spPr>
          <a:xfrm>
            <a:off x="562198" y="933390"/>
            <a:ext cx="15705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>
                <a:solidFill>
                  <a:schemeClr val="bg1"/>
                </a:solidFill>
                <a:latin typeface="Poppins Light"/>
                <a:cs typeface="Poppins Light"/>
              </a:rPr>
              <a:t>Ce, tout au long du cycle de vie</a:t>
            </a:r>
            <a:endParaRPr lang="fr-FR" sz="2800">
              <a:solidFill>
                <a:schemeClr val="bg1"/>
              </a:solidFill>
              <a:latin typeface="Poppins Light"/>
              <a:cs typeface="Poppins Light"/>
            </a:endParaRP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E0C441A7-1B44-B3C9-5222-2682B5278F77}"/>
              </a:ext>
            </a:extLst>
          </p:cNvPr>
          <p:cNvSpPr txBox="1"/>
          <p:nvPr/>
        </p:nvSpPr>
        <p:spPr>
          <a:xfrm>
            <a:off x="2974802" y="2214457"/>
            <a:ext cx="126364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>
                <a:solidFill>
                  <a:srgbClr val="404040"/>
                </a:solidFill>
                <a:latin typeface="Poppins Light"/>
                <a:ea typeface="Open Sans Light" panose="020B0306030504020204" pitchFamily="34" charset="0"/>
                <a:cs typeface="Poppins Light"/>
              </a:rPr>
              <a:t>Elargir la réflexion de l’ACV Carbone à une analyse multicritère intégrant l’EAU </a:t>
            </a:r>
            <a:endParaRPr lang="fr-FR" sz="2400" b="1" i="1">
              <a:solidFill>
                <a:schemeClr val="tx1">
                  <a:lumMod val="65000"/>
                  <a:lumOff val="35000"/>
                </a:schemeClr>
              </a:solidFill>
              <a:latin typeface="Poppins Light"/>
              <a:ea typeface="Open Sans Light" panose="020B0306030504020204" pitchFamily="34" charset="0"/>
              <a:cs typeface="Poppins Light"/>
            </a:endParaRPr>
          </a:p>
        </p:txBody>
      </p:sp>
      <p:pic>
        <p:nvPicPr>
          <p:cNvPr id="9" name="Image 8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ADE568B0-63DB-4DA1-D541-756431D51C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10" name="Image 9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36C0647D-E131-02EC-E1FD-3957AD238C7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11" name="Image 10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F3FB2F2D-A579-F8B5-005E-FF019D45D22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12B4C577-8FE2-A29A-82FE-02EEABF5E0B7}"/>
              </a:ext>
            </a:extLst>
          </p:cNvPr>
          <p:cNvSpPr/>
          <p:nvPr/>
        </p:nvSpPr>
        <p:spPr>
          <a:xfrm>
            <a:off x="14361992" y="5718799"/>
            <a:ext cx="3113613" cy="756000"/>
          </a:xfrm>
          <a:prstGeom prst="roundRect">
            <a:avLst/>
          </a:prstGeom>
          <a:solidFill>
            <a:srgbClr val="789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500">
                <a:latin typeface="Poppins"/>
                <a:cs typeface="Poppins"/>
              </a:rPr>
              <a:t>Analyses multicritères, financières, effort-gain</a:t>
            </a: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2C7C1E36-27EA-901B-AB89-824C270A0CF3}"/>
              </a:ext>
            </a:extLst>
          </p:cNvPr>
          <p:cNvSpPr/>
          <p:nvPr/>
        </p:nvSpPr>
        <p:spPr>
          <a:xfrm>
            <a:off x="14361992" y="4725465"/>
            <a:ext cx="3113613" cy="756000"/>
          </a:xfrm>
          <a:prstGeom prst="roundRect">
            <a:avLst/>
          </a:prstGeom>
          <a:solidFill>
            <a:srgbClr val="789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600">
                <a:latin typeface="Poppins"/>
                <a:cs typeface="Poppins"/>
              </a:rPr>
              <a:t>Score eau, comparaison à une référence, référentiels</a:t>
            </a:r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023A5DB8-8236-C8DE-65C8-396584364DFA}"/>
              </a:ext>
            </a:extLst>
          </p:cNvPr>
          <p:cNvSpPr/>
          <p:nvPr/>
        </p:nvSpPr>
        <p:spPr>
          <a:xfrm>
            <a:off x="14361991" y="3725989"/>
            <a:ext cx="3113613" cy="756000"/>
          </a:xfrm>
          <a:prstGeom prst="roundRect">
            <a:avLst/>
          </a:prstGeom>
          <a:solidFill>
            <a:srgbClr val="789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500">
                <a:latin typeface="Poppins"/>
                <a:cs typeface="Poppins"/>
              </a:rPr>
              <a:t>Bilan hydrique, bilan des consommations</a:t>
            </a:r>
          </a:p>
        </p:txBody>
      </p:sp>
      <p:sp>
        <p:nvSpPr>
          <p:cNvPr id="18" name="Hexagone 16">
            <a:extLst>
              <a:ext uri="{FF2B5EF4-FFF2-40B4-BE49-F238E27FC236}">
                <a16:creationId xmlns:a16="http://schemas.microsoft.com/office/drawing/2014/main" id="{D6718983-4195-CBDB-18F5-C01FB9769D73}"/>
              </a:ext>
            </a:extLst>
          </p:cNvPr>
          <p:cNvSpPr/>
          <p:nvPr/>
        </p:nvSpPr>
        <p:spPr>
          <a:xfrm rot="16200000">
            <a:off x="13309402" y="3707377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rgbClr val="DDE4FB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Hexagone 16">
            <a:extLst>
              <a:ext uri="{FF2B5EF4-FFF2-40B4-BE49-F238E27FC236}">
                <a16:creationId xmlns:a16="http://schemas.microsoft.com/office/drawing/2014/main" id="{00C28EFB-30A2-7D08-142E-0E481D15595C}"/>
              </a:ext>
            </a:extLst>
          </p:cNvPr>
          <p:cNvSpPr/>
          <p:nvPr/>
        </p:nvSpPr>
        <p:spPr>
          <a:xfrm rot="16200000">
            <a:off x="13309403" y="4672836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rgbClr val="DDE4FB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Hexagone 16">
            <a:extLst>
              <a:ext uri="{FF2B5EF4-FFF2-40B4-BE49-F238E27FC236}">
                <a16:creationId xmlns:a16="http://schemas.microsoft.com/office/drawing/2014/main" id="{D8705782-3715-D60A-AC27-A038CEBE2994}"/>
              </a:ext>
            </a:extLst>
          </p:cNvPr>
          <p:cNvSpPr/>
          <p:nvPr/>
        </p:nvSpPr>
        <p:spPr>
          <a:xfrm rot="16200000">
            <a:off x="13309401" y="5730851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rgbClr val="DDE4FB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Graphique 20" descr="Jauge contour">
            <a:extLst>
              <a:ext uri="{FF2B5EF4-FFF2-40B4-BE49-F238E27FC236}">
                <a16:creationId xmlns:a16="http://schemas.microsoft.com/office/drawing/2014/main" id="{9060B0C3-3152-9645-514B-0DA809B0636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412031" y="4624085"/>
            <a:ext cx="676277" cy="676277"/>
          </a:xfrm>
          <a:prstGeom prst="rect">
            <a:avLst/>
          </a:prstGeom>
        </p:spPr>
      </p:pic>
      <p:pic>
        <p:nvPicPr>
          <p:cNvPr id="22" name="Graphique 21" descr="Graphique en secteurs avec un remplissage uni">
            <a:extLst>
              <a:ext uri="{FF2B5EF4-FFF2-40B4-BE49-F238E27FC236}">
                <a16:creationId xmlns:a16="http://schemas.microsoft.com/office/drawing/2014/main" id="{48637A20-6445-FAE6-C259-568123A9427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467818" y="3811656"/>
            <a:ext cx="555181" cy="555181"/>
          </a:xfrm>
          <a:prstGeom prst="rect">
            <a:avLst/>
          </a:prstGeom>
        </p:spPr>
      </p:pic>
      <p:pic>
        <p:nvPicPr>
          <p:cNvPr id="23" name="Graphique 22" descr="Graphique en radar contour">
            <a:extLst>
              <a:ext uri="{FF2B5EF4-FFF2-40B4-BE49-F238E27FC236}">
                <a16:creationId xmlns:a16="http://schemas.microsoft.com/office/drawing/2014/main" id="{3053DA5A-6F2A-6B88-B65E-84649260778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3386703" y="5737453"/>
            <a:ext cx="728050" cy="728050"/>
          </a:xfrm>
          <a:prstGeom prst="rect">
            <a:avLst/>
          </a:prstGeom>
        </p:spPr>
      </p:pic>
      <p:pic>
        <p:nvPicPr>
          <p:cNvPr id="24" name="Graphique 23" descr="Euro avec un remplissage uni">
            <a:extLst>
              <a:ext uri="{FF2B5EF4-FFF2-40B4-BE49-F238E27FC236}">
                <a16:creationId xmlns:a16="http://schemas.microsoft.com/office/drawing/2014/main" id="{F770A76B-F0DD-36EA-9527-2161D4B4E1F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747031" y="5725430"/>
            <a:ext cx="201931" cy="201931"/>
          </a:xfrm>
          <a:prstGeom prst="rect">
            <a:avLst/>
          </a:prstGeom>
        </p:spPr>
      </p:pic>
      <p:pic>
        <p:nvPicPr>
          <p:cNvPr id="25" name="Graphique 24" descr="Feuille avec un remplissage uni">
            <a:extLst>
              <a:ext uri="{FF2B5EF4-FFF2-40B4-BE49-F238E27FC236}">
                <a16:creationId xmlns:a16="http://schemas.microsoft.com/office/drawing/2014/main" id="{AFA6ED66-0282-0985-03B7-5AE38D9B544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3398289" y="5839043"/>
            <a:ext cx="180000" cy="180000"/>
          </a:xfrm>
          <a:prstGeom prst="rect">
            <a:avLst/>
          </a:prstGeom>
        </p:spPr>
      </p:pic>
      <p:pic>
        <p:nvPicPr>
          <p:cNvPr id="26" name="Graphique 25" descr="Eau avec un remplissage uni">
            <a:extLst>
              <a:ext uri="{FF2B5EF4-FFF2-40B4-BE49-F238E27FC236}">
                <a16:creationId xmlns:a16="http://schemas.microsoft.com/office/drawing/2014/main" id="{C0D90513-83A8-C396-CA48-C9DFD88694C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3963649" y="6073465"/>
            <a:ext cx="144000" cy="144000"/>
          </a:xfrm>
          <a:prstGeom prst="rect">
            <a:avLst/>
          </a:prstGeom>
        </p:spPr>
      </p:pic>
      <p:sp>
        <p:nvSpPr>
          <p:cNvPr id="28" name="Rectangle : coins arrondis 27">
            <a:extLst>
              <a:ext uri="{FF2B5EF4-FFF2-40B4-BE49-F238E27FC236}">
                <a16:creationId xmlns:a16="http://schemas.microsoft.com/office/drawing/2014/main" id="{5E0ACCE4-ECC9-A3B8-1AD3-B8C56C26CD25}"/>
              </a:ext>
            </a:extLst>
          </p:cNvPr>
          <p:cNvSpPr/>
          <p:nvPr/>
        </p:nvSpPr>
        <p:spPr>
          <a:xfrm>
            <a:off x="1824046" y="3762355"/>
            <a:ext cx="3113613" cy="75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500">
                <a:solidFill>
                  <a:schemeClr val="tx1"/>
                </a:solidFill>
                <a:latin typeface="Poppins"/>
                <a:cs typeface="Poppins"/>
              </a:rPr>
              <a:t>Site &amp; programme</a:t>
            </a:r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66B13DA0-77DF-3466-DD93-02271AFF9394}"/>
              </a:ext>
            </a:extLst>
          </p:cNvPr>
          <p:cNvSpPr/>
          <p:nvPr/>
        </p:nvSpPr>
        <p:spPr>
          <a:xfrm>
            <a:off x="1824046" y="4694556"/>
            <a:ext cx="3113613" cy="75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500">
                <a:solidFill>
                  <a:schemeClr val="tx1"/>
                </a:solidFill>
                <a:latin typeface="Poppins"/>
                <a:cs typeface="Poppins"/>
              </a:rPr>
              <a:t>Caractéristique du bâti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80047185-D11D-DDAD-F40F-A444A94C9223}"/>
              </a:ext>
            </a:extLst>
          </p:cNvPr>
          <p:cNvSpPr/>
          <p:nvPr/>
        </p:nvSpPr>
        <p:spPr>
          <a:xfrm>
            <a:off x="1824046" y="5626757"/>
            <a:ext cx="3113613" cy="75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500">
                <a:solidFill>
                  <a:schemeClr val="tx1"/>
                </a:solidFill>
                <a:latin typeface="Poppins"/>
                <a:cs typeface="Poppins"/>
              </a:rPr>
              <a:t>Ambition du maître d’ouvrage ?</a:t>
            </a: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B1E48FA3-CA1B-E2CB-2DFD-6AA757A904F2}"/>
              </a:ext>
            </a:extLst>
          </p:cNvPr>
          <p:cNvSpPr/>
          <p:nvPr/>
        </p:nvSpPr>
        <p:spPr>
          <a:xfrm>
            <a:off x="1824046" y="6619225"/>
            <a:ext cx="3113613" cy="75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F31974A8-C37F-AF2A-B185-62A8C1B9D267}"/>
              </a:ext>
            </a:extLst>
          </p:cNvPr>
          <p:cNvSpPr/>
          <p:nvPr/>
        </p:nvSpPr>
        <p:spPr>
          <a:xfrm>
            <a:off x="14361992" y="6712133"/>
            <a:ext cx="3113613" cy="756000"/>
          </a:xfrm>
          <a:prstGeom prst="roundRect">
            <a:avLst/>
          </a:prstGeom>
          <a:solidFill>
            <a:srgbClr val="789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…</a:t>
            </a:r>
          </a:p>
        </p:txBody>
      </p:sp>
      <p:sp>
        <p:nvSpPr>
          <p:cNvPr id="15" name="Hexagone 16">
            <a:extLst>
              <a:ext uri="{FF2B5EF4-FFF2-40B4-BE49-F238E27FC236}">
                <a16:creationId xmlns:a16="http://schemas.microsoft.com/office/drawing/2014/main" id="{DEEFBC17-47BC-E824-63B6-507A7A1284D4}"/>
              </a:ext>
            </a:extLst>
          </p:cNvPr>
          <p:cNvSpPr/>
          <p:nvPr/>
        </p:nvSpPr>
        <p:spPr>
          <a:xfrm rot="16200000">
            <a:off x="747725" y="3758885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Hexagone 16">
            <a:extLst>
              <a:ext uri="{FF2B5EF4-FFF2-40B4-BE49-F238E27FC236}">
                <a16:creationId xmlns:a16="http://schemas.microsoft.com/office/drawing/2014/main" id="{249A0B25-4AE0-DC92-21D0-F9F638C72FDA}"/>
              </a:ext>
            </a:extLst>
          </p:cNvPr>
          <p:cNvSpPr/>
          <p:nvPr/>
        </p:nvSpPr>
        <p:spPr>
          <a:xfrm rot="16200000">
            <a:off x="747725" y="4695803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Hexagone 16">
            <a:extLst>
              <a:ext uri="{FF2B5EF4-FFF2-40B4-BE49-F238E27FC236}">
                <a16:creationId xmlns:a16="http://schemas.microsoft.com/office/drawing/2014/main" id="{CA981A4C-5A89-552F-978B-5C2139A14132}"/>
              </a:ext>
            </a:extLst>
          </p:cNvPr>
          <p:cNvSpPr/>
          <p:nvPr/>
        </p:nvSpPr>
        <p:spPr>
          <a:xfrm rot="16200000">
            <a:off x="765183" y="5629787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4" name="Graphique 33" descr="Contrat contour">
            <a:extLst>
              <a:ext uri="{FF2B5EF4-FFF2-40B4-BE49-F238E27FC236}">
                <a16:creationId xmlns:a16="http://schemas.microsoft.com/office/drawing/2014/main" id="{CC979436-6A39-1952-B567-60BA78FC0C7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847838" y="3807579"/>
            <a:ext cx="676207" cy="676207"/>
          </a:xfrm>
          <a:prstGeom prst="rect">
            <a:avLst/>
          </a:prstGeom>
        </p:spPr>
      </p:pic>
      <p:pic>
        <p:nvPicPr>
          <p:cNvPr id="36" name="Graphique 35" descr="Compas de dessin contour">
            <a:extLst>
              <a:ext uri="{FF2B5EF4-FFF2-40B4-BE49-F238E27FC236}">
                <a16:creationId xmlns:a16="http://schemas.microsoft.com/office/drawing/2014/main" id="{F08F310E-0990-C107-DCA3-17041BD1761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574462" flipH="1">
            <a:off x="859038" y="4738214"/>
            <a:ext cx="659770" cy="659770"/>
          </a:xfrm>
          <a:prstGeom prst="rect">
            <a:avLst/>
          </a:prstGeom>
        </p:spPr>
      </p:pic>
      <p:pic>
        <p:nvPicPr>
          <p:cNvPr id="38" name="Graphique 37" descr="Feuille contour">
            <a:extLst>
              <a:ext uri="{FF2B5EF4-FFF2-40B4-BE49-F238E27FC236}">
                <a16:creationId xmlns:a16="http://schemas.microsoft.com/office/drawing/2014/main" id="{BF8DB6F9-C0A9-CD4A-E011-5284A82DD4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404945" flipH="1">
            <a:off x="793330" y="5738679"/>
            <a:ext cx="411665" cy="411665"/>
          </a:xfrm>
          <a:prstGeom prst="rect">
            <a:avLst/>
          </a:prstGeom>
        </p:spPr>
      </p:pic>
      <p:pic>
        <p:nvPicPr>
          <p:cNvPr id="46" name="Graphique 45" descr="Homme professeur contour">
            <a:extLst>
              <a:ext uri="{FF2B5EF4-FFF2-40B4-BE49-F238E27FC236}">
                <a16:creationId xmlns:a16="http://schemas.microsoft.com/office/drawing/2014/main" id="{A4D9D7EC-7CF2-022F-A6AB-3A197E3D4B5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flipH="1">
            <a:off x="990562" y="5711958"/>
            <a:ext cx="585598" cy="585598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46194B41-10D0-6548-BC44-FDB2B203DF7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324694" y="3994314"/>
            <a:ext cx="5705293" cy="3107023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B48ED84-17DC-4420-9AC3-E0582C731C5F}"/>
              </a:ext>
            </a:extLst>
          </p:cNvPr>
          <p:cNvSpPr/>
          <p:nvPr/>
        </p:nvSpPr>
        <p:spPr>
          <a:xfrm>
            <a:off x="435429" y="3106057"/>
            <a:ext cx="5078747" cy="51816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34E2C71-8959-6D77-7157-3EB279A140F9}"/>
              </a:ext>
            </a:extLst>
          </p:cNvPr>
          <p:cNvSpPr/>
          <p:nvPr/>
        </p:nvSpPr>
        <p:spPr>
          <a:xfrm>
            <a:off x="12922868" y="3205348"/>
            <a:ext cx="5078747" cy="51816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0" name="Picture 11">
            <a:extLst>
              <a:ext uri="{FF2B5EF4-FFF2-40B4-BE49-F238E27FC236}">
                <a16:creationId xmlns:a16="http://schemas.microsoft.com/office/drawing/2014/main" id="{AF3B0A85-53B6-1E30-A4B1-8E4A5D8C51B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6468087" y="9343727"/>
            <a:ext cx="1743713" cy="86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1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9" grpId="0" animBg="1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16E576-F71B-60A0-5B11-9B94A5358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AutoShape 2">
            <a:extLst>
              <a:ext uri="{FF2B5EF4-FFF2-40B4-BE49-F238E27FC236}">
                <a16:creationId xmlns:a16="http://schemas.microsoft.com/office/drawing/2014/main" id="{AE696CD9-61EC-9D64-D054-B2F6B11545E3}"/>
              </a:ext>
            </a:extLst>
          </p:cNvPr>
          <p:cNvSpPr/>
          <p:nvPr/>
        </p:nvSpPr>
        <p:spPr>
          <a:xfrm>
            <a:off x="0" y="-38100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F3F25909-7923-80D1-A38F-D457FB045AA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48" name="ZoneTexte 47">
            <a:extLst>
              <a:ext uri="{FF2B5EF4-FFF2-40B4-BE49-F238E27FC236}">
                <a16:creationId xmlns:a16="http://schemas.microsoft.com/office/drawing/2014/main" id="{B6AEE6C6-B4AA-3295-4AE4-73D625830BD0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pic>
        <p:nvPicPr>
          <p:cNvPr id="2" name="Image 1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7798F489-B9DC-3D2C-00CA-B331A494E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3" name="Image 2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20E2632B-FEEE-E1F9-727E-ED80D99B0E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1138A004-91C5-9CE5-574E-9EF80B24B5F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072AC417-B9E6-9CB3-0532-315C6D7D8E35}"/>
              </a:ext>
            </a:extLst>
          </p:cNvPr>
          <p:cNvSpPr/>
          <p:nvPr/>
        </p:nvSpPr>
        <p:spPr>
          <a:xfrm>
            <a:off x="4212772" y="1999177"/>
            <a:ext cx="6613071" cy="38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D4DD53-B415-114B-E7DD-354D5175A58E}"/>
              </a:ext>
            </a:extLst>
          </p:cNvPr>
          <p:cNvSpPr/>
          <p:nvPr/>
        </p:nvSpPr>
        <p:spPr>
          <a:xfrm>
            <a:off x="4764908" y="2071919"/>
            <a:ext cx="6613071" cy="38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8BE9A9D-9C7D-D32C-9C54-7B0671B31F9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2434" t="7683" r="34604" b="16188"/>
          <a:stretch>
            <a:fillRect/>
          </a:stretch>
        </p:blipFill>
        <p:spPr>
          <a:xfrm>
            <a:off x="3995790" y="3215116"/>
            <a:ext cx="5009381" cy="586306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B3D38854-2A8E-61F6-7E30-1EB846945B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5950" y="1836628"/>
            <a:ext cx="10416603" cy="54319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DAA7E28-F113-CD25-1161-ABD59B3B7411}"/>
              </a:ext>
            </a:extLst>
          </p:cNvPr>
          <p:cNvSpPr/>
          <p:nvPr/>
        </p:nvSpPr>
        <p:spPr>
          <a:xfrm>
            <a:off x="5715000" y="1872893"/>
            <a:ext cx="6792686" cy="543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5152C8F-9FF8-4549-2BC9-2D3768672D57}"/>
              </a:ext>
            </a:extLst>
          </p:cNvPr>
          <p:cNvSpPr txBox="1"/>
          <p:nvPr/>
        </p:nvSpPr>
        <p:spPr>
          <a:xfrm>
            <a:off x="6155870" y="1979690"/>
            <a:ext cx="3367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>
                <a:highlight>
                  <a:srgbClr val="FFFFFF"/>
                </a:highlight>
              </a:rPr>
              <a:t>Afficher mes résultats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A95ACEDA-8D83-C263-6495-EB2A96CD5EF4}"/>
              </a:ext>
            </a:extLst>
          </p:cNvPr>
          <p:cNvSpPr/>
          <p:nvPr/>
        </p:nvSpPr>
        <p:spPr>
          <a:xfrm>
            <a:off x="5545409" y="1984938"/>
            <a:ext cx="4394200" cy="3333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E4E5E7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>
                <a:solidFill>
                  <a:srgbClr val="583052"/>
                </a:solidFill>
              </a:rPr>
              <a:t>Afficher mes résultats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0311F201-27ED-BC6E-96C5-61CDCA47247B}"/>
              </a:ext>
            </a:extLst>
          </p:cNvPr>
          <p:cNvGrpSpPr/>
          <p:nvPr/>
        </p:nvGrpSpPr>
        <p:grpSpPr>
          <a:xfrm>
            <a:off x="14061287" y="4515090"/>
            <a:ext cx="3549304" cy="1416088"/>
            <a:chOff x="1082438" y="3098800"/>
            <a:chExt cx="4048362" cy="1590645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9F91A048-E5B9-F642-7CB8-82466E597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t="14136" b="36945"/>
            <a:stretch>
              <a:fillRect/>
            </a:stretch>
          </p:blipFill>
          <p:spPr>
            <a:xfrm>
              <a:off x="1082438" y="3314700"/>
              <a:ext cx="4048362" cy="1374745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06FE6CE-A018-232E-8AB4-8BBEAAC73AF2}"/>
                </a:ext>
              </a:extLst>
            </p:cNvPr>
            <p:cNvSpPr/>
            <p:nvPr/>
          </p:nvSpPr>
          <p:spPr>
            <a:xfrm>
              <a:off x="2247900" y="3098800"/>
              <a:ext cx="1219200" cy="4941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A47A10C0-8B2F-76A3-6D39-2D3494BF52C7}"/>
              </a:ext>
            </a:extLst>
          </p:cNvPr>
          <p:cNvSpPr txBox="1">
            <a:spLocks/>
          </p:cNvSpPr>
          <p:nvPr/>
        </p:nvSpPr>
        <p:spPr>
          <a:xfrm>
            <a:off x="543098" y="369623"/>
            <a:ext cx="15748699" cy="1073943"/>
          </a:xfrm>
          <a:prstGeom prst="rect">
            <a:avLst/>
          </a:prstGeom>
        </p:spPr>
        <p:txBody>
          <a:bodyPr lIns="137160" tIns="68580" rIns="137160" bIns="68580" anchor="t">
            <a:normAutofit/>
          </a:bodyPr>
          <a:lstStyle>
            <a:defPPr>
              <a:defRPr lang="fr-FR"/>
            </a:defPPr>
            <a:lvl1pPr marL="0" indent="-180975" algn="l" defTabSz="82945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4726" indent="-316746" algn="l" defTabSz="829452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9452" indent="-316746" algn="l" defTabSz="82945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-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4178" indent="-316746" algn="l" defTabSz="829452" rtl="0" eaLnBrk="1" latinLnBrk="0" hangingPunct="1">
              <a:lnSpc>
                <a:spcPct val="100000"/>
              </a:lnSpc>
              <a:spcBef>
                <a:spcPts val="693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58904" indent="-316746" algn="l" defTabSz="829452" rtl="0" eaLnBrk="1" latinLnBrk="0" hangingPunct="1">
              <a:lnSpc>
                <a:spcPct val="100000"/>
              </a:lnSpc>
              <a:spcBef>
                <a:spcPts val="693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73631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88357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03083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7809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Aft>
                <a:spcPts val="0"/>
              </a:spcAft>
              <a:buNone/>
            </a:pPr>
            <a:r>
              <a:rPr lang="fr-FR" sz="4000" b="1">
                <a:solidFill>
                  <a:schemeClr val="bg1"/>
                </a:solidFill>
                <a:latin typeface="Poppins Bold" panose="020B0604020202020204" charset="0"/>
                <a:cs typeface="Poppins Bold" panose="020B0604020202020204" charset="0"/>
              </a:rPr>
              <a:t>OUTIL – Echange sur les données de sortie utilisateur</a:t>
            </a:r>
          </a:p>
        </p:txBody>
      </p:sp>
      <p:pic>
        <p:nvPicPr>
          <p:cNvPr id="28" name="Picture 11">
            <a:extLst>
              <a:ext uri="{FF2B5EF4-FFF2-40B4-BE49-F238E27FC236}">
                <a16:creationId xmlns:a16="http://schemas.microsoft.com/office/drawing/2014/main" id="{06C56D54-6FBA-353F-21D1-67E7ACC943A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468087" y="9343727"/>
            <a:ext cx="1743713" cy="865201"/>
          </a:xfrm>
          <a:prstGeom prst="rect">
            <a:avLst/>
          </a:prstGeom>
        </p:spPr>
      </p:pic>
      <p:grpSp>
        <p:nvGrpSpPr>
          <p:cNvPr id="5" name="Groupe 4">
            <a:extLst>
              <a:ext uri="{FF2B5EF4-FFF2-40B4-BE49-F238E27FC236}">
                <a16:creationId xmlns:a16="http://schemas.microsoft.com/office/drawing/2014/main" id="{AC630DDA-16B3-BB69-A85A-B5F3959C0522}"/>
              </a:ext>
            </a:extLst>
          </p:cNvPr>
          <p:cNvGrpSpPr/>
          <p:nvPr/>
        </p:nvGrpSpPr>
        <p:grpSpPr>
          <a:xfrm>
            <a:off x="733977" y="3975864"/>
            <a:ext cx="2248728" cy="2516368"/>
            <a:chOff x="9573811" y="1011532"/>
            <a:chExt cx="3124456" cy="3196601"/>
          </a:xfrm>
        </p:grpSpPr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929230F9-A4C0-E1E4-33A6-5D4DA8410968}"/>
                </a:ext>
              </a:extLst>
            </p:cNvPr>
            <p:cNvSpPr/>
            <p:nvPr/>
          </p:nvSpPr>
          <p:spPr>
            <a:xfrm>
              <a:off x="9573811" y="3452133"/>
              <a:ext cx="3124456" cy="756000"/>
            </a:xfrm>
            <a:prstGeom prst="roundRect">
              <a:avLst/>
            </a:prstGeom>
            <a:solidFill>
              <a:srgbClr val="789BF0">
                <a:alpha val="6117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1100">
                  <a:solidFill>
                    <a:srgbClr val="FFFFFF"/>
                  </a:solidFill>
                  <a:latin typeface="Arial" panose="020B0604020202020204"/>
                </a:rPr>
                <a:t>Analyses multicritères, financières, effort-gain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6064222-8055-07B9-AB8F-1BAC3637BB63}"/>
                </a:ext>
              </a:extLst>
            </p:cNvPr>
            <p:cNvSpPr/>
            <p:nvPr/>
          </p:nvSpPr>
          <p:spPr>
            <a:xfrm>
              <a:off x="9834254" y="1011532"/>
              <a:ext cx="2592729" cy="4152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1200">
                  <a:solidFill>
                    <a:srgbClr val="789BF0"/>
                  </a:solidFill>
                  <a:latin typeface="Arial" panose="020B0604020202020204"/>
                </a:rPr>
                <a:t>Données de sortie</a:t>
              </a:r>
            </a:p>
          </p:txBody>
        </p:sp>
        <p:sp>
          <p:nvSpPr>
            <p:cNvPr id="18" name="Rectangle : coins arrondis 17">
              <a:extLst>
                <a:ext uri="{FF2B5EF4-FFF2-40B4-BE49-F238E27FC236}">
                  <a16:creationId xmlns:a16="http://schemas.microsoft.com/office/drawing/2014/main" id="{BEB28EB8-12DE-B1FA-B1EA-79232BF7A158}"/>
                </a:ext>
              </a:extLst>
            </p:cNvPr>
            <p:cNvSpPr/>
            <p:nvPr/>
          </p:nvSpPr>
          <p:spPr>
            <a:xfrm>
              <a:off x="9573811" y="2459127"/>
              <a:ext cx="3113613" cy="756000"/>
            </a:xfrm>
            <a:prstGeom prst="roundRect">
              <a:avLst/>
            </a:prstGeom>
            <a:solidFill>
              <a:srgbClr val="789B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1100">
                  <a:solidFill>
                    <a:srgbClr val="FFFFFF"/>
                  </a:solidFill>
                  <a:latin typeface="Arial" panose="020B0604020202020204"/>
                </a:rPr>
                <a:t>Score eau, comparaison à une référence, référentiels</a:t>
              </a:r>
            </a:p>
          </p:txBody>
        </p:sp>
        <p:cxnSp>
          <p:nvCxnSpPr>
            <p:cNvPr id="32" name="Connecteur droit avec flèche 31">
              <a:extLst>
                <a:ext uri="{FF2B5EF4-FFF2-40B4-BE49-F238E27FC236}">
                  <a16:creationId xmlns:a16="http://schemas.microsoft.com/office/drawing/2014/main" id="{A13BE3F4-56D5-7E67-0B1D-6CBE81EE4055}"/>
                </a:ext>
              </a:extLst>
            </p:cNvPr>
            <p:cNvCxnSpPr/>
            <p:nvPr/>
          </p:nvCxnSpPr>
          <p:spPr>
            <a:xfrm>
              <a:off x="11016412" y="2249194"/>
              <a:ext cx="0" cy="215174"/>
            </a:xfrm>
            <a:prstGeom prst="straightConnector1">
              <a:avLst/>
            </a:prstGeom>
            <a:noFill/>
            <a:ln w="57150">
              <a:gradFill>
                <a:gsLst>
                  <a:gs pos="0">
                    <a:srgbClr val="789BF0"/>
                  </a:gs>
                  <a:gs pos="100000">
                    <a:srgbClr val="789BF0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id="{9DABC2CC-BCF3-2205-AEA0-507F48FADF44}"/>
                </a:ext>
              </a:extLst>
            </p:cNvPr>
            <p:cNvSpPr/>
            <p:nvPr/>
          </p:nvSpPr>
          <p:spPr>
            <a:xfrm>
              <a:off x="9573811" y="1503306"/>
              <a:ext cx="3113613" cy="756000"/>
            </a:xfrm>
            <a:prstGeom prst="roundRect">
              <a:avLst/>
            </a:prstGeom>
            <a:solidFill>
              <a:srgbClr val="789B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1100">
                  <a:solidFill>
                    <a:srgbClr val="FFFFFF"/>
                  </a:solidFill>
                  <a:latin typeface="Arial" panose="020B0604020202020204"/>
                </a:rPr>
                <a:t>Bilan hydrique, bilan des consommations</a:t>
              </a:r>
            </a:p>
          </p:txBody>
        </p:sp>
      </p:grpSp>
      <p:pic>
        <p:nvPicPr>
          <p:cNvPr id="36" name="Image 35">
            <a:extLst>
              <a:ext uri="{FF2B5EF4-FFF2-40B4-BE49-F238E27FC236}">
                <a16:creationId xmlns:a16="http://schemas.microsoft.com/office/drawing/2014/main" id="{45F28878-4A53-2042-24EA-340ABFC819A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64785" t="36805" r="3052" b="18620"/>
          <a:stretch>
            <a:fillRect/>
          </a:stretch>
        </p:blipFill>
        <p:spPr>
          <a:xfrm>
            <a:off x="8971266" y="4423960"/>
            <a:ext cx="4604927" cy="3234140"/>
          </a:xfrm>
          <a:prstGeom prst="rect">
            <a:avLst/>
          </a:prstGeom>
        </p:spPr>
      </p:pic>
      <p:sp>
        <p:nvSpPr>
          <p:cNvPr id="37" name="ZoneTexte 36">
            <a:extLst>
              <a:ext uri="{FF2B5EF4-FFF2-40B4-BE49-F238E27FC236}">
                <a16:creationId xmlns:a16="http://schemas.microsoft.com/office/drawing/2014/main" id="{9B024846-2F06-31F9-2AD7-042053BD85A7}"/>
              </a:ext>
            </a:extLst>
          </p:cNvPr>
          <p:cNvSpPr txBox="1"/>
          <p:nvPr/>
        </p:nvSpPr>
        <p:spPr>
          <a:xfrm>
            <a:off x="6792813" y="2750890"/>
            <a:ext cx="34836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/>
              <a:t>Visuels de sorties envisagées ? 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06AFB676-43F1-CE0D-C04A-088F62A379B0}"/>
              </a:ext>
            </a:extLst>
          </p:cNvPr>
          <p:cNvSpPr txBox="1"/>
          <p:nvPr/>
        </p:nvSpPr>
        <p:spPr>
          <a:xfrm>
            <a:off x="675735" y="7242370"/>
            <a:ext cx="3248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>
                <a:solidFill>
                  <a:schemeClr val="accent6"/>
                </a:solidFill>
              </a:rPr>
              <a:t>Un socle dynamique qui évolue au fil du remplissage des données</a:t>
            </a:r>
          </a:p>
        </p:txBody>
      </p: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EC1EE15D-6516-654B-BFFA-6D59C84195EA}"/>
              </a:ext>
            </a:extLst>
          </p:cNvPr>
          <p:cNvCxnSpPr>
            <a:cxnSpLocks/>
          </p:cNvCxnSpPr>
          <p:nvPr/>
        </p:nvCxnSpPr>
        <p:spPr>
          <a:xfrm flipV="1">
            <a:off x="3539281" y="6328465"/>
            <a:ext cx="1457722" cy="8687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0" name="ZoneTexte 39">
            <a:extLst>
              <a:ext uri="{FF2B5EF4-FFF2-40B4-BE49-F238E27FC236}">
                <a16:creationId xmlns:a16="http://schemas.microsoft.com/office/drawing/2014/main" id="{2B7461BD-95CE-C228-AB2A-26556632CD04}"/>
              </a:ext>
            </a:extLst>
          </p:cNvPr>
          <p:cNvSpPr txBox="1"/>
          <p:nvPr/>
        </p:nvSpPr>
        <p:spPr>
          <a:xfrm>
            <a:off x="618619" y="1036572"/>
            <a:ext cx="15705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>
                <a:solidFill>
                  <a:schemeClr val="bg1"/>
                </a:solidFill>
                <a:latin typeface="Poppins Light"/>
                <a:cs typeface="Poppins Light"/>
              </a:rPr>
              <a:t>Nos premières pistes de réflexion</a:t>
            </a:r>
            <a:endParaRPr lang="fr-FR" sz="2800">
              <a:solidFill>
                <a:schemeClr val="bg1"/>
              </a:solidFill>
              <a:latin typeface="Poppins Light"/>
              <a:cs typeface="Poppins Light"/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60AF9042-D46D-FC69-A0A7-68C81AD0E7E4}"/>
              </a:ext>
            </a:extLst>
          </p:cNvPr>
          <p:cNvSpPr txBox="1"/>
          <p:nvPr/>
        </p:nvSpPr>
        <p:spPr>
          <a:xfrm>
            <a:off x="8471536" y="3697166"/>
            <a:ext cx="5976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6"/>
                </a:solidFill>
              </a:rPr>
              <a:t>Une empreinte eau modélisée sur une durée de vie de 50 ans</a:t>
            </a:r>
          </a:p>
        </p:txBody>
      </p: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497086E1-CA25-2E0C-9162-D498307CB14A}"/>
              </a:ext>
            </a:extLst>
          </p:cNvPr>
          <p:cNvCxnSpPr/>
          <p:nvPr/>
        </p:nvCxnSpPr>
        <p:spPr>
          <a:xfrm flipH="1">
            <a:off x="8071443" y="3896373"/>
            <a:ext cx="3972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57FD4492-2A56-9C1F-5B85-CE39817CF42C}"/>
              </a:ext>
            </a:extLst>
          </p:cNvPr>
          <p:cNvSpPr txBox="1"/>
          <p:nvPr/>
        </p:nvSpPr>
        <p:spPr>
          <a:xfrm>
            <a:off x="931352" y="2915663"/>
            <a:ext cx="3483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accent6"/>
                </a:solidFill>
              </a:rPr>
              <a:t>La comparaison avec des scénarios de référence préétablis</a:t>
            </a:r>
          </a:p>
        </p:txBody>
      </p:sp>
      <p:cxnSp>
        <p:nvCxnSpPr>
          <p:cNvPr id="47" name="Connecteur droit avec flèche 46">
            <a:extLst>
              <a:ext uri="{FF2B5EF4-FFF2-40B4-BE49-F238E27FC236}">
                <a16:creationId xmlns:a16="http://schemas.microsoft.com/office/drawing/2014/main" id="{88F1E9CF-5C61-9ECC-8482-003E5FEC251D}"/>
              </a:ext>
            </a:extLst>
          </p:cNvPr>
          <p:cNvCxnSpPr>
            <a:cxnSpLocks/>
          </p:cNvCxnSpPr>
          <p:nvPr/>
        </p:nvCxnSpPr>
        <p:spPr>
          <a:xfrm>
            <a:off x="3644721" y="3563675"/>
            <a:ext cx="1467630" cy="10473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2" name="ZoneTexte 51">
            <a:extLst>
              <a:ext uri="{FF2B5EF4-FFF2-40B4-BE49-F238E27FC236}">
                <a16:creationId xmlns:a16="http://schemas.microsoft.com/office/drawing/2014/main" id="{CEC0C285-4AF4-A5F9-331E-735C78B5416E}"/>
              </a:ext>
            </a:extLst>
          </p:cNvPr>
          <p:cNvSpPr txBox="1"/>
          <p:nvPr/>
        </p:nvSpPr>
        <p:spPr>
          <a:xfrm>
            <a:off x="11628682" y="8414107"/>
            <a:ext cx="4976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6"/>
                </a:solidFill>
              </a:rPr>
              <a:t>Des visuels sous forme de barres, de balances, … ? </a:t>
            </a:r>
          </a:p>
        </p:txBody>
      </p:sp>
      <p:cxnSp>
        <p:nvCxnSpPr>
          <p:cNvPr id="54" name="Connecteur droit avec flèche 53">
            <a:extLst>
              <a:ext uri="{FF2B5EF4-FFF2-40B4-BE49-F238E27FC236}">
                <a16:creationId xmlns:a16="http://schemas.microsoft.com/office/drawing/2014/main" id="{91CB47D0-4B53-2B87-B417-E802E67A90DC}"/>
              </a:ext>
            </a:extLst>
          </p:cNvPr>
          <p:cNvCxnSpPr>
            <a:cxnSpLocks/>
          </p:cNvCxnSpPr>
          <p:nvPr/>
        </p:nvCxnSpPr>
        <p:spPr>
          <a:xfrm flipV="1">
            <a:off x="14536905" y="6727826"/>
            <a:ext cx="822145" cy="1082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8" name="Connecteur droit avec flèche 57">
            <a:extLst>
              <a:ext uri="{FF2B5EF4-FFF2-40B4-BE49-F238E27FC236}">
                <a16:creationId xmlns:a16="http://schemas.microsoft.com/office/drawing/2014/main" id="{6DDAE830-EC51-793F-2140-012CDCCC810C}"/>
              </a:ext>
            </a:extLst>
          </p:cNvPr>
          <p:cNvCxnSpPr>
            <a:cxnSpLocks/>
          </p:cNvCxnSpPr>
          <p:nvPr/>
        </p:nvCxnSpPr>
        <p:spPr>
          <a:xfrm flipH="1" flipV="1">
            <a:off x="12648075" y="6777014"/>
            <a:ext cx="627059" cy="10582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DAB8F3D2-FBFF-8868-1FB2-EA1B0D5A05DE}"/>
              </a:ext>
            </a:extLst>
          </p:cNvPr>
          <p:cNvSpPr/>
          <p:nvPr/>
        </p:nvSpPr>
        <p:spPr>
          <a:xfrm>
            <a:off x="6990850" y="3771459"/>
            <a:ext cx="759853" cy="369328"/>
          </a:xfrm>
          <a:prstGeom prst="rect">
            <a:avLst/>
          </a:prstGeom>
          <a:solidFill>
            <a:srgbClr val="F8B884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 : avec coin rogné 61">
            <a:extLst>
              <a:ext uri="{FF2B5EF4-FFF2-40B4-BE49-F238E27FC236}">
                <a16:creationId xmlns:a16="http://schemas.microsoft.com/office/drawing/2014/main" id="{326E4253-AB05-F85B-F336-D0E11FCAD3A0}"/>
              </a:ext>
            </a:extLst>
          </p:cNvPr>
          <p:cNvSpPr/>
          <p:nvPr/>
        </p:nvSpPr>
        <p:spPr>
          <a:xfrm>
            <a:off x="14292209" y="5143500"/>
            <a:ext cx="531374" cy="567036"/>
          </a:xfrm>
          <a:prstGeom prst="snip1Rect">
            <a:avLst>
              <a:gd name="adj" fmla="val 18938"/>
            </a:avLst>
          </a:prstGeom>
          <a:solidFill>
            <a:srgbClr val="006A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/>
          </a:p>
        </p:txBody>
      </p:sp>
      <p:sp>
        <p:nvSpPr>
          <p:cNvPr id="63" name="Rectangle : avec coin rogné 62">
            <a:extLst>
              <a:ext uri="{FF2B5EF4-FFF2-40B4-BE49-F238E27FC236}">
                <a16:creationId xmlns:a16="http://schemas.microsoft.com/office/drawing/2014/main" id="{B0263FAF-4DB3-0D2E-6AD8-897E6E98A264}"/>
              </a:ext>
            </a:extLst>
          </p:cNvPr>
          <p:cNvSpPr/>
          <p:nvPr/>
        </p:nvSpPr>
        <p:spPr>
          <a:xfrm>
            <a:off x="14912683" y="5187286"/>
            <a:ext cx="531374" cy="523250"/>
          </a:xfrm>
          <a:prstGeom prst="snip1Rect">
            <a:avLst>
              <a:gd name="adj" fmla="val 18938"/>
            </a:avLst>
          </a:prstGeom>
          <a:solidFill>
            <a:srgbClr val="259A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9993ABAB-97EA-537D-F534-DA3C0559402F}"/>
              </a:ext>
            </a:extLst>
          </p:cNvPr>
          <p:cNvSpPr txBox="1"/>
          <p:nvPr/>
        </p:nvSpPr>
        <p:spPr>
          <a:xfrm>
            <a:off x="14116790" y="5297558"/>
            <a:ext cx="88221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>
                <a:solidFill>
                  <a:schemeClr val="bg1"/>
                </a:solidFill>
              </a:rPr>
              <a:t>Exploitation</a:t>
            </a: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08B1E9D7-848D-0607-E063-19DB5164D9CC}"/>
              </a:ext>
            </a:extLst>
          </p:cNvPr>
          <p:cNvSpPr txBox="1"/>
          <p:nvPr/>
        </p:nvSpPr>
        <p:spPr>
          <a:xfrm>
            <a:off x="14772903" y="5344193"/>
            <a:ext cx="88221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>
                <a:solidFill>
                  <a:schemeClr val="bg1"/>
                </a:solidFill>
              </a:rPr>
              <a:t>Chantier</a:t>
            </a:r>
          </a:p>
        </p:txBody>
      </p:sp>
      <p:sp>
        <p:nvSpPr>
          <p:cNvPr id="68" name="Rectangle : avec coin rogné 67">
            <a:extLst>
              <a:ext uri="{FF2B5EF4-FFF2-40B4-BE49-F238E27FC236}">
                <a16:creationId xmlns:a16="http://schemas.microsoft.com/office/drawing/2014/main" id="{937783C3-C96D-7C16-CFD3-E25A77579E18}"/>
              </a:ext>
            </a:extLst>
          </p:cNvPr>
          <p:cNvSpPr/>
          <p:nvPr/>
        </p:nvSpPr>
        <p:spPr>
          <a:xfrm>
            <a:off x="16359154" y="5046196"/>
            <a:ext cx="531374" cy="664339"/>
          </a:xfrm>
          <a:prstGeom prst="snip1Rect">
            <a:avLst>
              <a:gd name="adj" fmla="val 18938"/>
            </a:avLst>
          </a:prstGeom>
          <a:solidFill>
            <a:srgbClr val="94C1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/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818746D9-6E31-FCE3-5241-4DFDC4512659}"/>
              </a:ext>
            </a:extLst>
          </p:cNvPr>
          <p:cNvSpPr txBox="1"/>
          <p:nvPr/>
        </p:nvSpPr>
        <p:spPr>
          <a:xfrm>
            <a:off x="16209154" y="5262949"/>
            <a:ext cx="88221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00">
                <a:solidFill>
                  <a:schemeClr val="bg1"/>
                </a:solidFill>
              </a:rPr>
              <a:t>Energie</a:t>
            </a:r>
          </a:p>
        </p:txBody>
      </p:sp>
      <p:sp>
        <p:nvSpPr>
          <p:cNvPr id="69" name="Rectangle : coins arrondis 68">
            <a:extLst>
              <a:ext uri="{FF2B5EF4-FFF2-40B4-BE49-F238E27FC236}">
                <a16:creationId xmlns:a16="http://schemas.microsoft.com/office/drawing/2014/main" id="{6C107ED0-2007-F5B4-014E-48C0DEBC8964}"/>
              </a:ext>
            </a:extLst>
          </p:cNvPr>
          <p:cNvSpPr/>
          <p:nvPr/>
        </p:nvSpPr>
        <p:spPr>
          <a:xfrm>
            <a:off x="14116790" y="5897108"/>
            <a:ext cx="3179537" cy="182145"/>
          </a:xfrm>
          <a:prstGeom prst="round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036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B2587-E4B2-7761-0C67-CD85D5F34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>
            <a:extLst>
              <a:ext uri="{FF2B5EF4-FFF2-40B4-BE49-F238E27FC236}">
                <a16:creationId xmlns:a16="http://schemas.microsoft.com/office/drawing/2014/main" id="{BF2F7C5E-DF0F-360B-D01C-B0F1DE0E61EA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04CBF44-32F6-BED6-F382-66CCC08C03EC}"/>
              </a:ext>
            </a:extLst>
          </p:cNvPr>
          <p:cNvSpPr txBox="1"/>
          <p:nvPr/>
        </p:nvSpPr>
        <p:spPr>
          <a:xfrm>
            <a:off x="6787309" y="4641111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>
                <a:solidFill>
                  <a:schemeClr val="tx2">
                    <a:lumMod val="75000"/>
                  </a:schemeClr>
                </a:solidFill>
                <a:latin typeface="Poppins Bold" panose="00000800000000000000" charset="0"/>
                <a:cs typeface="Poppins Bold" panose="00000800000000000000" charset="0"/>
              </a:rPr>
              <a:t>Merci pour </a:t>
            </a:r>
            <a:br>
              <a:rPr lang="fr-FR" sz="4000" b="1">
                <a:solidFill>
                  <a:schemeClr val="tx2">
                    <a:lumMod val="75000"/>
                  </a:schemeClr>
                </a:solidFill>
                <a:latin typeface="Poppins Bold" panose="00000800000000000000" charset="0"/>
                <a:cs typeface="Poppins Bold" panose="00000800000000000000" charset="0"/>
              </a:rPr>
            </a:br>
            <a:r>
              <a:rPr lang="fr-FR" sz="4000" b="1">
                <a:solidFill>
                  <a:schemeClr val="tx2">
                    <a:lumMod val="75000"/>
                  </a:schemeClr>
                </a:solidFill>
                <a:latin typeface="Poppins Bold" panose="00000800000000000000" charset="0"/>
                <a:cs typeface="Poppins Bold" panose="00000800000000000000" charset="0"/>
              </a:rPr>
              <a:t>votre attention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2E8BCF1-C1A5-B0BF-9B8D-3C9D1A275118}"/>
              </a:ext>
            </a:extLst>
          </p:cNvPr>
          <p:cNvSpPr txBox="1"/>
          <p:nvPr/>
        </p:nvSpPr>
        <p:spPr>
          <a:xfrm>
            <a:off x="4911941" y="9428168"/>
            <a:ext cx="1875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Contacts</a:t>
            </a:r>
          </a:p>
        </p:txBody>
      </p:sp>
      <p:pic>
        <p:nvPicPr>
          <p:cNvPr id="22" name="Image 21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A4CD278A-13D7-C854-C817-D027D138A5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328" y="9327319"/>
            <a:ext cx="1069844" cy="415818"/>
          </a:xfrm>
          <a:prstGeom prst="rect">
            <a:avLst/>
          </a:prstGeom>
        </p:spPr>
      </p:pic>
      <p:pic>
        <p:nvPicPr>
          <p:cNvPr id="23" name="Image 22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62BA2526-0046-E2C9-8E98-A00482F55B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077" y="9213259"/>
            <a:ext cx="1557279" cy="627587"/>
          </a:xfrm>
          <a:prstGeom prst="rect">
            <a:avLst/>
          </a:prstGeom>
        </p:spPr>
      </p:pic>
      <p:pic>
        <p:nvPicPr>
          <p:cNvPr id="24" name="Image 23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5997732C-91EC-1AE7-4C8D-3D78C54859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0067" y="9190900"/>
            <a:ext cx="748901" cy="569628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8B701B26-CD3E-76F0-9DED-94F3BF822BE6}"/>
              </a:ext>
            </a:extLst>
          </p:cNvPr>
          <p:cNvSpPr txBox="1"/>
          <p:nvPr/>
        </p:nvSpPr>
        <p:spPr>
          <a:xfrm>
            <a:off x="6902077" y="9760263"/>
            <a:ext cx="14425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/>
              <a:t>l.leyrit@a-i-a.fr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0D3A0B4-D4C6-55A4-0432-20F6C134A721}"/>
              </a:ext>
            </a:extLst>
          </p:cNvPr>
          <p:cNvSpPr txBox="1"/>
          <p:nvPr/>
        </p:nvSpPr>
        <p:spPr>
          <a:xfrm>
            <a:off x="8902437" y="9720556"/>
            <a:ext cx="23203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/>
              <a:t>anthony.couzinet@cstb.fr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964FB769-2EB3-F4EE-A092-5407210034A8}"/>
              </a:ext>
            </a:extLst>
          </p:cNvPr>
          <p:cNvSpPr txBox="1"/>
          <p:nvPr/>
        </p:nvSpPr>
        <p:spPr>
          <a:xfrm>
            <a:off x="11623701" y="9720556"/>
            <a:ext cx="2153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/>
              <a:t>rchermain@hqegbc.org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86B0E3C-9E73-3445-C7AC-3DAB8E7B268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97F41C7-EC64-4D54-0247-25DCAAAC8AD6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pic>
        <p:nvPicPr>
          <p:cNvPr id="3" name="Picture 11">
            <a:extLst>
              <a:ext uri="{FF2B5EF4-FFF2-40B4-BE49-F238E27FC236}">
                <a16:creationId xmlns:a16="http://schemas.microsoft.com/office/drawing/2014/main" id="{51B26A89-9688-43F9-492B-AD220E9BDC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9349329"/>
            <a:ext cx="1743713" cy="86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19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7780240" cy="10287000"/>
            <a:chOff x="0" y="0"/>
            <a:chExt cx="2631834" cy="3479800"/>
          </a:xfrm>
          <a:solidFill>
            <a:srgbClr val="0C4566"/>
          </a:solidFill>
        </p:grpSpPr>
        <p:sp>
          <p:nvSpPr>
            <p:cNvPr id="3" name="Freeform 3"/>
            <p:cNvSpPr/>
            <p:nvPr/>
          </p:nvSpPr>
          <p:spPr>
            <a:xfrm>
              <a:off x="0" y="0"/>
              <a:ext cx="2631834" cy="3479800"/>
            </a:xfrm>
            <a:custGeom>
              <a:avLst/>
              <a:gdLst/>
              <a:ahLst/>
              <a:cxnLst/>
              <a:rect l="l" t="t" r="r" b="b"/>
              <a:pathLst>
                <a:path w="2631834" h="3479800">
                  <a:moveTo>
                    <a:pt x="0" y="0"/>
                  </a:moveTo>
                  <a:lnTo>
                    <a:pt x="2631834" y="0"/>
                  </a:lnTo>
                  <a:lnTo>
                    <a:pt x="2631834" y="3479800"/>
                  </a:lnTo>
                  <a:lnTo>
                    <a:pt x="0" y="34798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4" name="AutoShape 4"/>
          <p:cNvSpPr/>
          <p:nvPr/>
        </p:nvSpPr>
        <p:spPr>
          <a:xfrm>
            <a:off x="9161978" y="3312110"/>
            <a:ext cx="7412680" cy="0"/>
          </a:xfrm>
          <a:prstGeom prst="line">
            <a:avLst/>
          </a:prstGeom>
          <a:ln w="9525" cap="rnd">
            <a:solidFill>
              <a:srgbClr val="000000">
                <a:alpha val="29804"/>
              </a:srgb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5" name="AutoShape 5"/>
          <p:cNvSpPr/>
          <p:nvPr/>
        </p:nvSpPr>
        <p:spPr>
          <a:xfrm>
            <a:off x="9161978" y="5600700"/>
            <a:ext cx="7412680" cy="0"/>
          </a:xfrm>
          <a:prstGeom prst="line">
            <a:avLst/>
          </a:prstGeom>
          <a:ln w="9525" cap="rnd">
            <a:solidFill>
              <a:srgbClr val="000000">
                <a:alpha val="29804"/>
              </a:srgb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6" name="AutoShape 6"/>
          <p:cNvSpPr/>
          <p:nvPr/>
        </p:nvSpPr>
        <p:spPr>
          <a:xfrm>
            <a:off x="9189190" y="6773560"/>
            <a:ext cx="7412680" cy="0"/>
          </a:xfrm>
          <a:prstGeom prst="line">
            <a:avLst/>
          </a:prstGeom>
          <a:ln w="9525" cap="rnd">
            <a:solidFill>
              <a:srgbClr val="000000">
                <a:alpha val="29804"/>
              </a:srgb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Box 8"/>
          <p:cNvSpPr txBox="1"/>
          <p:nvPr/>
        </p:nvSpPr>
        <p:spPr>
          <a:xfrm>
            <a:off x="9144000" y="2573181"/>
            <a:ext cx="1179252" cy="336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lang="en-US" sz="2400" b="1">
                <a:solidFill>
                  <a:srgbClr val="0C4566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1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9132549" y="3607441"/>
            <a:ext cx="7173350" cy="1566670"/>
            <a:chOff x="-3979" y="-1117633"/>
            <a:chExt cx="9564467" cy="2088892"/>
          </a:xfrm>
        </p:grpSpPr>
        <p:sp>
          <p:nvSpPr>
            <p:cNvPr id="11" name="TextBox 11"/>
            <p:cNvSpPr txBox="1"/>
            <p:nvPr/>
          </p:nvSpPr>
          <p:spPr>
            <a:xfrm>
              <a:off x="-3979" y="522932"/>
              <a:ext cx="1415060" cy="4483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40"/>
                </a:lnSpc>
              </a:pPr>
              <a:r>
                <a:rPr lang="en-US" sz="2400" b="1">
                  <a:solidFill>
                    <a:srgbClr val="0C4566"/>
                  </a:solidFill>
                  <a:latin typeface="Poppins Medium"/>
                  <a:ea typeface="Poppins Medium"/>
                  <a:cs typeface="Poppins Medium"/>
                  <a:sym typeface="Poppins Medium"/>
                </a:rPr>
                <a:t>3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587792" y="-1117633"/>
              <a:ext cx="7972696" cy="5028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120"/>
                </a:lnSpc>
                <a:spcBef>
                  <a:spcPct val="0"/>
                </a:spcBef>
              </a:pPr>
              <a:r>
                <a:rPr lang="en-US" sz="2200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Quels </a:t>
              </a:r>
              <a:r>
                <a:rPr lang="en-US" sz="2200" err="1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objectifs</a:t>
              </a:r>
              <a:r>
                <a:rPr lang="en-US" sz="2200">
                  <a:solidFill>
                    <a:srgbClr val="0C4566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, quelle construction ? </a:t>
              </a: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9144000" y="6035268"/>
            <a:ext cx="1061295" cy="336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lang="en-US" sz="2400" b="1">
                <a:solidFill>
                  <a:srgbClr val="0C4566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4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323252" y="5961018"/>
            <a:ext cx="5951992" cy="347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27"/>
              </a:lnSpc>
              <a:spcBef>
                <a:spcPct val="0"/>
              </a:spcBef>
            </a:pPr>
            <a:r>
              <a:rPr lang="en-US" sz="2200">
                <a:solidFill>
                  <a:srgbClr val="0C4566"/>
                </a:solidFill>
                <a:latin typeface="Poppins Light"/>
                <a:ea typeface="Poppins Light"/>
                <a:cs typeface="Poppins Light"/>
                <a:sym typeface="Poppins Light"/>
              </a:rPr>
              <a:t>Données </a:t>
            </a:r>
            <a:r>
              <a:rPr lang="en-US" sz="2200" err="1">
                <a:solidFill>
                  <a:srgbClr val="0C4566"/>
                </a:solidFill>
                <a:latin typeface="Poppins Light"/>
                <a:ea typeface="Poppins Light"/>
                <a:cs typeface="Poppins Light"/>
                <a:sym typeface="Poppins Light"/>
              </a:rPr>
              <a:t>d’entrées</a:t>
            </a:r>
            <a:r>
              <a:rPr lang="en-US" sz="2200">
                <a:solidFill>
                  <a:srgbClr val="0C4566"/>
                </a:solidFill>
                <a:latin typeface="Poppins Light"/>
                <a:ea typeface="Poppins Light"/>
                <a:cs typeface="Poppins Light"/>
                <a:sym typeface="Poppins Light"/>
              </a:rPr>
              <a:t>/sortie </a:t>
            </a:r>
            <a:r>
              <a:rPr lang="en-US" sz="2200" err="1">
                <a:solidFill>
                  <a:srgbClr val="0C4566"/>
                </a:solidFill>
                <a:latin typeface="Poppins Light"/>
                <a:ea typeface="Poppins Light"/>
                <a:cs typeface="Poppins Light"/>
                <a:sym typeface="Poppins Light"/>
              </a:rPr>
              <a:t>outil</a:t>
            </a:r>
            <a:r>
              <a:rPr lang="en-US" sz="2200">
                <a:solidFill>
                  <a:srgbClr val="0C4566"/>
                </a:solidFill>
                <a:latin typeface="Poppins Light"/>
                <a:ea typeface="Poppins Light"/>
                <a:cs typeface="Poppins Light"/>
                <a:sym typeface="Poppins Light"/>
              </a:rPr>
              <a:t> &gt; </a:t>
            </a:r>
            <a:r>
              <a:rPr lang="en-US" sz="2200" err="1">
                <a:solidFill>
                  <a:srgbClr val="0C4566"/>
                </a:solidFill>
                <a:latin typeface="Poppins Light"/>
                <a:ea typeface="Poppins Light"/>
                <a:cs typeface="Poppins Light"/>
                <a:sym typeface="Poppins Light"/>
              </a:rPr>
              <a:t>échanges</a:t>
            </a:r>
            <a:endParaRPr lang="en-US" sz="2200">
              <a:solidFill>
                <a:srgbClr val="0C4566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413620" y="4274121"/>
            <a:ext cx="4953000" cy="10691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32"/>
              </a:lnSpc>
              <a:spcBef>
                <a:spcPct val="0"/>
              </a:spcBef>
            </a:pPr>
            <a:r>
              <a:rPr lang="en-US" sz="5400" b="1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Sommaire</a:t>
            </a:r>
            <a:endParaRPr lang="en-US" sz="5400" b="1">
              <a:solidFill>
                <a:srgbClr val="FFFFFF"/>
              </a:solidFill>
              <a:latin typeface="Poppins Bold"/>
              <a:ea typeface="Poppins Bold"/>
              <a:cs typeface="Poppins Bold"/>
              <a:sym typeface="Poppins Bold"/>
            </a:endParaRPr>
          </a:p>
        </p:txBody>
      </p:sp>
      <p:pic>
        <p:nvPicPr>
          <p:cNvPr id="24" name="Image 23" descr="Une image contenant texte, Police, Graphique, logo&#10;&#10;Le contenu généré par l’IA peut être incorrect.">
            <a:extLst>
              <a:ext uri="{FF2B5EF4-FFF2-40B4-BE49-F238E27FC236}">
                <a16:creationId xmlns:a16="http://schemas.microsoft.com/office/drawing/2014/main" id="{7D011186-71BF-8147-2B47-01BA64DCD7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76" y="9549126"/>
            <a:ext cx="853724" cy="649358"/>
          </a:xfrm>
          <a:prstGeom prst="rect">
            <a:avLst/>
          </a:prstGeom>
        </p:spPr>
      </p:pic>
      <p:sp>
        <p:nvSpPr>
          <p:cNvPr id="20" name="TextBox 12">
            <a:extLst>
              <a:ext uri="{FF2B5EF4-FFF2-40B4-BE49-F238E27FC236}">
                <a16:creationId xmlns:a16="http://schemas.microsoft.com/office/drawing/2014/main" id="{755CACC2-03BB-D204-E00F-529D632424B5}"/>
              </a:ext>
            </a:extLst>
          </p:cNvPr>
          <p:cNvSpPr txBox="1"/>
          <p:nvPr/>
        </p:nvSpPr>
        <p:spPr>
          <a:xfrm>
            <a:off x="10421133" y="2504668"/>
            <a:ext cx="5979522" cy="377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20"/>
              </a:lnSpc>
              <a:spcBef>
                <a:spcPct val="0"/>
              </a:spcBef>
            </a:pPr>
            <a:r>
              <a:rPr lang="en-US" sz="2200" err="1">
                <a:solidFill>
                  <a:srgbClr val="0C4566"/>
                </a:solidFill>
                <a:latin typeface="Poppins Light"/>
                <a:ea typeface="Poppins Light"/>
                <a:cs typeface="Poppins Light"/>
                <a:sym typeface="Poppins Light"/>
              </a:rPr>
              <a:t>Enjeux</a:t>
            </a:r>
            <a:r>
              <a:rPr lang="en-US" sz="2200">
                <a:solidFill>
                  <a:srgbClr val="0C4566"/>
                </a:solidFill>
                <a:latin typeface="Poppins Light"/>
                <a:ea typeface="Poppins Light"/>
                <a:cs typeface="Poppins Light"/>
                <a:sym typeface="Poppins Light"/>
              </a:rPr>
              <a:t> et constats</a:t>
            </a:r>
          </a:p>
        </p:txBody>
      </p:sp>
      <p:sp>
        <p:nvSpPr>
          <p:cNvPr id="28" name="TextBox 11">
            <a:extLst>
              <a:ext uri="{FF2B5EF4-FFF2-40B4-BE49-F238E27FC236}">
                <a16:creationId xmlns:a16="http://schemas.microsoft.com/office/drawing/2014/main" id="{4278FEE9-35D7-31BC-047A-2ADE17F0B067}"/>
              </a:ext>
            </a:extLst>
          </p:cNvPr>
          <p:cNvSpPr txBox="1"/>
          <p:nvPr/>
        </p:nvSpPr>
        <p:spPr>
          <a:xfrm>
            <a:off x="9132550" y="3687312"/>
            <a:ext cx="1061295" cy="336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40"/>
              </a:lnSpc>
            </a:pPr>
            <a:r>
              <a:rPr lang="en-US" sz="2400" b="1">
                <a:solidFill>
                  <a:srgbClr val="0C4566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2</a:t>
            </a:r>
          </a:p>
        </p:txBody>
      </p:sp>
      <p:sp>
        <p:nvSpPr>
          <p:cNvPr id="29" name="AutoShape 5">
            <a:extLst>
              <a:ext uri="{FF2B5EF4-FFF2-40B4-BE49-F238E27FC236}">
                <a16:creationId xmlns:a16="http://schemas.microsoft.com/office/drawing/2014/main" id="{0928233B-86E0-4237-90EE-27E5B3394283}"/>
              </a:ext>
            </a:extLst>
          </p:cNvPr>
          <p:cNvSpPr/>
          <p:nvPr/>
        </p:nvSpPr>
        <p:spPr>
          <a:xfrm>
            <a:off x="9135533" y="4381175"/>
            <a:ext cx="7412680" cy="0"/>
          </a:xfrm>
          <a:prstGeom prst="line">
            <a:avLst/>
          </a:prstGeom>
          <a:ln w="9525" cap="rnd">
            <a:solidFill>
              <a:srgbClr val="000000">
                <a:alpha val="29804"/>
              </a:srgb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pic>
        <p:nvPicPr>
          <p:cNvPr id="27" name="Image 2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81BACCCF-54B8-37F1-6BBB-3F5A8CA4D0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" y="9719298"/>
            <a:ext cx="1518898" cy="453402"/>
          </a:xfrm>
          <a:prstGeom prst="rect">
            <a:avLst/>
          </a:prstGeom>
        </p:spPr>
      </p:pic>
      <p:pic>
        <p:nvPicPr>
          <p:cNvPr id="30" name="Image 29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0E53CE6D-E337-86C4-056A-3377F5ECE3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993" y="9707068"/>
            <a:ext cx="1198007" cy="465632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3D48FA70-9F57-8C71-5076-94E3D4BF263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AF2D5A50-B383-7895-C93C-0E02940B76FE}"/>
              </a:ext>
            </a:extLst>
          </p:cNvPr>
          <p:cNvSpPr txBox="1"/>
          <p:nvPr/>
        </p:nvSpPr>
        <p:spPr>
          <a:xfrm>
            <a:off x="16624841" y="1268968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tx2">
                    <a:lumMod val="75000"/>
                  </a:schemeClr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942B6A71-8D5D-79DD-D259-81AF4B27C1B5}"/>
              </a:ext>
            </a:extLst>
          </p:cNvPr>
          <p:cNvSpPr txBox="1"/>
          <p:nvPr/>
        </p:nvSpPr>
        <p:spPr>
          <a:xfrm>
            <a:off x="10272644" y="4733775"/>
            <a:ext cx="6352197" cy="440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827"/>
              </a:lnSpc>
              <a:spcBef>
                <a:spcPct val="0"/>
              </a:spcBef>
            </a:pPr>
            <a:r>
              <a:rPr lang="en-US" sz="2200">
                <a:solidFill>
                  <a:srgbClr val="0C4566"/>
                </a:solidFill>
                <a:latin typeface="Poppins Light"/>
                <a:ea typeface="Poppins Light"/>
                <a:cs typeface="Poppins Light"/>
                <a:sym typeface="Poppins Light"/>
              </a:rPr>
              <a:t>Questions</a:t>
            </a:r>
          </a:p>
        </p:txBody>
      </p:sp>
      <p:pic>
        <p:nvPicPr>
          <p:cNvPr id="26" name="Picture 11">
            <a:extLst>
              <a:ext uri="{FF2B5EF4-FFF2-40B4-BE49-F238E27FC236}">
                <a16:creationId xmlns:a16="http://schemas.microsoft.com/office/drawing/2014/main" id="{FA15AEA5-BD9B-ECE1-EC6A-CE9E6D0B89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68087" y="9343727"/>
            <a:ext cx="1743713" cy="8652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D75542-6A5D-8FEA-B4FD-18933B814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DCFFDAC4-84F1-2472-8BCA-81F61B21EF77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ED97E2A-CF5C-3C25-6FD0-2BE9156D171C}"/>
              </a:ext>
            </a:extLst>
          </p:cNvPr>
          <p:cNvSpPr txBox="1"/>
          <p:nvPr/>
        </p:nvSpPr>
        <p:spPr>
          <a:xfrm>
            <a:off x="914400" y="571500"/>
            <a:ext cx="1188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0000800000000000000" charset="0"/>
                <a:cs typeface="Poppins Bold" panose="00000800000000000000" charset="0"/>
              </a:rPr>
              <a:t>Les porteurs du projet</a:t>
            </a:r>
          </a:p>
        </p:txBody>
      </p:sp>
      <p:pic>
        <p:nvPicPr>
          <p:cNvPr id="3" name="Image 2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0C32BAE7-8C85-2B4E-53AE-60F596C6B8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4" name="Image 3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062DD7F1-6DED-487C-5ECF-FBB8CC11BF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5" name="Image 4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848F6128-57DF-1F0B-8242-BE3E1EA2CA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67D69107-6517-AC9D-18D8-A942C416F555}"/>
              </a:ext>
            </a:extLst>
          </p:cNvPr>
          <p:cNvSpPr/>
          <p:nvPr/>
        </p:nvSpPr>
        <p:spPr>
          <a:xfrm>
            <a:off x="3991705" y="3338384"/>
            <a:ext cx="7786736" cy="1391514"/>
          </a:xfrm>
          <a:prstGeom prst="roundRect">
            <a:avLst/>
          </a:prstGeom>
          <a:solidFill>
            <a:srgbClr val="EEEC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alibri" panose="020F0502020204030204" pitchFamily="34" charset="0"/>
            </a:endParaRPr>
          </a:p>
        </p:txBody>
      </p:sp>
      <p:pic>
        <p:nvPicPr>
          <p:cNvPr id="9" name="Image 8" descr="Une image contenant Police, Graphique, texte, typographie">
            <a:extLst>
              <a:ext uri="{FF2B5EF4-FFF2-40B4-BE49-F238E27FC236}">
                <a16:creationId xmlns:a16="http://schemas.microsoft.com/office/drawing/2014/main" id="{E877B43A-F01E-6EF0-0248-BE0EC65C9F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3784528"/>
            <a:ext cx="1632151" cy="608793"/>
          </a:xfrm>
          <a:prstGeom prst="rect">
            <a:avLst/>
          </a:prstGeom>
        </p:spPr>
      </p:pic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12C463E4-4EEE-6741-1FA0-1357CE888D60}"/>
              </a:ext>
            </a:extLst>
          </p:cNvPr>
          <p:cNvSpPr/>
          <p:nvPr/>
        </p:nvSpPr>
        <p:spPr>
          <a:xfrm>
            <a:off x="4308929" y="4977524"/>
            <a:ext cx="3430081" cy="72723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>
                <a:solidFill>
                  <a:schemeClr val="tx1"/>
                </a:solidFill>
                <a:latin typeface="Calibri" panose="020F0502020204030204" pitchFamily="34" charset="0"/>
              </a:rPr>
              <a:t>COORDINATION ET DEVELOPPEMENT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A30886E7-B491-A973-D795-3DA32D68DBE1}"/>
              </a:ext>
            </a:extLst>
          </p:cNvPr>
          <p:cNvSpPr/>
          <p:nvPr/>
        </p:nvSpPr>
        <p:spPr>
          <a:xfrm>
            <a:off x="8178096" y="4977524"/>
            <a:ext cx="3430081" cy="72723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>
                <a:solidFill>
                  <a:schemeClr val="tx1"/>
                </a:solidFill>
                <a:latin typeface="Calibri" panose="020F0502020204030204" pitchFamily="34" charset="0"/>
              </a:rPr>
              <a:t>EXPERTISE SCIENTIFIQUE </a:t>
            </a:r>
            <a:br>
              <a:rPr lang="fr-FR" sz="160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fr-FR" sz="1600">
                <a:solidFill>
                  <a:schemeClr val="tx1"/>
                </a:solidFill>
                <a:latin typeface="Calibri" panose="020F0502020204030204" pitchFamily="34" charset="0"/>
              </a:rPr>
              <a:t>ET TECHNIQUE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F04CFD6-52B9-464D-F1FE-1C83C205240D}"/>
              </a:ext>
            </a:extLst>
          </p:cNvPr>
          <p:cNvSpPr/>
          <p:nvPr/>
        </p:nvSpPr>
        <p:spPr>
          <a:xfrm rot="10800000" flipV="1">
            <a:off x="4472235" y="6656609"/>
            <a:ext cx="3058558" cy="7272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Expertise en systèmes </a:t>
            </a:r>
            <a:br>
              <a:rPr lang="fr-FR" sz="1600">
                <a:latin typeface="Calibri" panose="020F0502020204030204" pitchFamily="34" charset="0"/>
              </a:rPr>
            </a:br>
            <a:r>
              <a:rPr lang="fr-FR" sz="1600">
                <a:latin typeface="Calibri" panose="020F0502020204030204" pitchFamily="34" charset="0"/>
              </a:rPr>
              <a:t>innovants eau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A6C741B-6359-3EA9-61E3-D30F402703D5}"/>
              </a:ext>
            </a:extLst>
          </p:cNvPr>
          <p:cNvSpPr/>
          <p:nvPr/>
        </p:nvSpPr>
        <p:spPr>
          <a:xfrm rot="10800000" flipV="1">
            <a:off x="4485549" y="8277268"/>
            <a:ext cx="3038582" cy="6275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Modélisation environnementale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0D8ABE4-4B2D-19D5-640F-83841276FA70}"/>
              </a:ext>
            </a:extLst>
          </p:cNvPr>
          <p:cNvSpPr/>
          <p:nvPr/>
        </p:nvSpPr>
        <p:spPr>
          <a:xfrm rot="10800000" flipV="1">
            <a:off x="4472233" y="7548922"/>
            <a:ext cx="3038579" cy="5740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Eco-conception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062773F-11CE-A95D-6B28-3182D646D56A}"/>
              </a:ext>
            </a:extLst>
          </p:cNvPr>
          <p:cNvSpPr/>
          <p:nvPr/>
        </p:nvSpPr>
        <p:spPr>
          <a:xfrm rot="10800000" flipV="1">
            <a:off x="4472235" y="5854262"/>
            <a:ext cx="3058557" cy="6074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Modélisation d’outils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45B89D4-E8FE-DA0E-9753-0C1184030245}"/>
              </a:ext>
            </a:extLst>
          </p:cNvPr>
          <p:cNvSpPr/>
          <p:nvPr/>
        </p:nvSpPr>
        <p:spPr>
          <a:xfrm rot="10800000" flipV="1">
            <a:off x="8387354" y="7151151"/>
            <a:ext cx="3038579" cy="7046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Expertise en systèmes et installations eau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7C3A764-BAA7-30A7-65F1-7B247508B734}"/>
              </a:ext>
            </a:extLst>
          </p:cNvPr>
          <p:cNvSpPr/>
          <p:nvPr/>
        </p:nvSpPr>
        <p:spPr>
          <a:xfrm rot="10800000" flipV="1">
            <a:off x="8407335" y="8036152"/>
            <a:ext cx="3038578" cy="8202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Caractérisation et évaluation des procédés innovants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6D2A73-B7D5-635D-50EA-5326891A01EA}"/>
              </a:ext>
            </a:extLst>
          </p:cNvPr>
          <p:cNvSpPr/>
          <p:nvPr/>
        </p:nvSpPr>
        <p:spPr>
          <a:xfrm rot="10800000" flipV="1">
            <a:off x="8387356" y="5855086"/>
            <a:ext cx="3058557" cy="485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Ingénierie de la donnée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9B992AE-6404-828E-A2D1-862CC42D5B20}"/>
              </a:ext>
            </a:extLst>
          </p:cNvPr>
          <p:cNvSpPr/>
          <p:nvPr/>
        </p:nvSpPr>
        <p:spPr>
          <a:xfrm rot="10800000" flipV="1">
            <a:off x="8387359" y="6507549"/>
            <a:ext cx="3038572" cy="4701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Expertise ACV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013E07F7-4464-F6BB-0DA5-9D9E6726E752}"/>
              </a:ext>
            </a:extLst>
          </p:cNvPr>
          <p:cNvGrpSpPr/>
          <p:nvPr/>
        </p:nvGrpSpPr>
        <p:grpSpPr>
          <a:xfrm>
            <a:off x="11773647" y="2693778"/>
            <a:ext cx="5202939" cy="2218807"/>
            <a:chOff x="11773647" y="2693778"/>
            <a:chExt cx="5202939" cy="2218807"/>
          </a:xfrm>
        </p:grpSpPr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D5CFEA25-B435-6BD7-21CE-FA278769CE24}"/>
                </a:ext>
              </a:extLst>
            </p:cNvPr>
            <p:cNvGrpSpPr/>
            <p:nvPr/>
          </p:nvGrpSpPr>
          <p:grpSpPr>
            <a:xfrm>
              <a:off x="11773647" y="2693778"/>
              <a:ext cx="3918115" cy="1107545"/>
              <a:chOff x="9246289" y="1408146"/>
              <a:chExt cx="2436095" cy="584388"/>
            </a:xfrm>
          </p:grpSpPr>
          <p:pic>
            <p:nvPicPr>
              <p:cNvPr id="13" name="Image 12" descr="Une image contenant texte, capture d’écran, Police, Graphique&#10;&#10;Le contenu généré par l’IA peut être incorrect.">
                <a:extLst>
                  <a:ext uri="{FF2B5EF4-FFF2-40B4-BE49-F238E27FC236}">
                    <a16:creationId xmlns:a16="http://schemas.microsoft.com/office/drawing/2014/main" id="{0BCFC4FF-E627-4DB4-E108-FFD46301FE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alphaModFix amt="8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912103" y="1408146"/>
                <a:ext cx="770281" cy="480203"/>
              </a:xfrm>
              <a:prstGeom prst="rect">
                <a:avLst/>
              </a:prstGeom>
            </p:spPr>
          </p:pic>
          <p:cxnSp>
            <p:nvCxnSpPr>
              <p:cNvPr id="14" name="Connecteur droit avec flèche 13">
                <a:extLst>
                  <a:ext uri="{FF2B5EF4-FFF2-40B4-BE49-F238E27FC236}">
                    <a16:creationId xmlns:a16="http://schemas.microsoft.com/office/drawing/2014/main" id="{32D7F93B-B66C-A597-9D75-3837BFEDC07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246289" y="1672600"/>
                <a:ext cx="1527952" cy="319934"/>
              </a:xfrm>
              <a:prstGeom prst="straightConnector1">
                <a:avLst/>
              </a:prstGeom>
              <a:ln>
                <a:solidFill>
                  <a:schemeClr val="bg1">
                    <a:lumMod val="50000"/>
                  </a:schemeClr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619296FF-CF85-281E-9C32-FD85E6ADA325}"/>
                  </a:ext>
                </a:extLst>
              </p:cNvPr>
              <p:cNvSpPr txBox="1"/>
              <p:nvPr/>
            </p:nvSpPr>
            <p:spPr>
              <a:xfrm rot="20655986">
                <a:off x="9622632" y="1577246"/>
                <a:ext cx="951302" cy="1948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>
                    <a:latin typeface="Calibri" panose="020F0502020204030204" pitchFamily="34" charset="0"/>
                  </a:rPr>
                  <a:t>Sous-traitance</a:t>
                </a:r>
              </a:p>
            </p:txBody>
          </p:sp>
        </p:grpSp>
        <p:sp>
          <p:nvSpPr>
            <p:cNvPr id="34" name="Rectangle : coins arrondis 33">
              <a:extLst>
                <a:ext uri="{FF2B5EF4-FFF2-40B4-BE49-F238E27FC236}">
                  <a16:creationId xmlns:a16="http://schemas.microsoft.com/office/drawing/2014/main" id="{CEAB0D90-8221-81A2-DFFF-52869ECF3B6C}"/>
                </a:ext>
              </a:extLst>
            </p:cNvPr>
            <p:cNvSpPr/>
            <p:nvPr/>
          </p:nvSpPr>
          <p:spPr>
            <a:xfrm>
              <a:off x="13232917" y="4139365"/>
              <a:ext cx="3743669" cy="77322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  <a:alpha val="45882"/>
              </a:schemeClr>
            </a:solidFill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fr-FR" sz="1600">
                  <a:solidFill>
                    <a:sysClr val="windowText" lastClr="000000"/>
                  </a:solidFill>
                  <a:latin typeface="Calibri"/>
                  <a:ea typeface="Calibri"/>
                  <a:cs typeface="Calibri"/>
                </a:rPr>
                <a:t>GARANT DE LA COHÉRENCE DE L’OUTIL AVEC LES PRATIQUES ET BESOINS DE SES MEMBRES </a:t>
              </a:r>
            </a:p>
          </p:txBody>
        </p:sp>
      </p:grpSp>
      <p:sp>
        <p:nvSpPr>
          <p:cNvPr id="39" name="Espace réservé du numéro de diapositive 17">
            <a:extLst>
              <a:ext uri="{FF2B5EF4-FFF2-40B4-BE49-F238E27FC236}">
                <a16:creationId xmlns:a16="http://schemas.microsoft.com/office/drawing/2014/main" id="{D133F9B5-8A7D-B42D-C07E-4996FDA74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078200" y="9848850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F670E90-821B-678B-B794-4179A25DEF86}"/>
              </a:ext>
            </a:extLst>
          </p:cNvPr>
          <p:cNvSpPr txBox="1"/>
          <p:nvPr/>
        </p:nvSpPr>
        <p:spPr>
          <a:xfrm>
            <a:off x="6488819" y="3396955"/>
            <a:ext cx="30315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ACCORD DE CONSORTIUM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AB3609B5-9C09-6584-F879-8A553BCA4D6F}"/>
              </a:ext>
            </a:extLst>
          </p:cNvPr>
          <p:cNvGrpSpPr/>
          <p:nvPr/>
        </p:nvGrpSpPr>
        <p:grpSpPr>
          <a:xfrm>
            <a:off x="266439" y="2080524"/>
            <a:ext cx="3725266" cy="2063906"/>
            <a:chOff x="266439" y="2080524"/>
            <a:chExt cx="3725266" cy="2063906"/>
          </a:xfrm>
        </p:grpSpPr>
        <p:sp>
          <p:nvSpPr>
            <p:cNvPr id="53" name="Ellipse 52">
              <a:extLst>
                <a:ext uri="{FF2B5EF4-FFF2-40B4-BE49-F238E27FC236}">
                  <a16:creationId xmlns:a16="http://schemas.microsoft.com/office/drawing/2014/main" id="{44EE648E-2574-A391-87A7-BCD081C79792}"/>
                </a:ext>
              </a:extLst>
            </p:cNvPr>
            <p:cNvSpPr/>
            <p:nvPr/>
          </p:nvSpPr>
          <p:spPr>
            <a:xfrm>
              <a:off x="266439" y="2080524"/>
              <a:ext cx="2593809" cy="2063906"/>
            </a:xfrm>
            <a:prstGeom prst="ellipse">
              <a:avLst/>
            </a:prstGeom>
            <a:solidFill>
              <a:schemeClr val="accent3">
                <a:lumMod val="20000"/>
                <a:lumOff val="8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430D2D53-A72A-690C-BADD-F220DD7F81C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69363" y="3090758"/>
              <a:ext cx="1422342" cy="402962"/>
            </a:xfrm>
            <a:prstGeom prst="line">
              <a:avLst/>
            </a:prstGeom>
            <a:ln w="38100">
              <a:solidFill>
                <a:schemeClr val="bg2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Graphique 45" descr="Employée de bureau avec un remplissage uni">
              <a:extLst>
                <a:ext uri="{FF2B5EF4-FFF2-40B4-BE49-F238E27FC236}">
                  <a16:creationId xmlns:a16="http://schemas.microsoft.com/office/drawing/2014/main" id="{572AEA56-7F4D-8739-F32B-845F3F94386E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53755" y="2320568"/>
              <a:ext cx="914400" cy="914400"/>
            </a:xfrm>
            <a:prstGeom prst="rect">
              <a:avLst/>
            </a:prstGeom>
          </p:spPr>
        </p:pic>
        <p:pic>
          <p:nvPicPr>
            <p:cNvPr id="48" name="Graphique 47" descr="Employé de bureau avec un remplissage uni">
              <a:extLst>
                <a:ext uri="{FF2B5EF4-FFF2-40B4-BE49-F238E27FC236}">
                  <a16:creationId xmlns:a16="http://schemas.microsoft.com/office/drawing/2014/main" id="{56584FC7-B380-69E5-8568-0677170CA8A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92812" y="2482555"/>
              <a:ext cx="914400" cy="914400"/>
            </a:xfrm>
            <a:prstGeom prst="rect">
              <a:avLst/>
            </a:prstGeom>
          </p:spPr>
        </p:pic>
        <p:pic>
          <p:nvPicPr>
            <p:cNvPr id="50" name="Graphique 49" descr="Badge Tick1 avec un remplissage uni">
              <a:extLst>
                <a:ext uri="{FF2B5EF4-FFF2-40B4-BE49-F238E27FC236}">
                  <a16:creationId xmlns:a16="http://schemas.microsoft.com/office/drawing/2014/main" id="{DF5A9249-4958-A18B-1BF9-839BE3C4692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35785" y="2291419"/>
              <a:ext cx="483889" cy="483889"/>
            </a:xfrm>
            <a:prstGeom prst="rect">
              <a:avLst/>
            </a:prstGeom>
          </p:spPr>
        </p:pic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FB211362-A50B-270E-BF84-947A8CEF8C7D}"/>
                </a:ext>
              </a:extLst>
            </p:cNvPr>
            <p:cNvSpPr txBox="1"/>
            <p:nvPr/>
          </p:nvSpPr>
          <p:spPr>
            <a:xfrm>
              <a:off x="640661" y="3367625"/>
              <a:ext cx="19978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/>
                <a:t>Comité scientifique</a:t>
              </a:r>
            </a:p>
          </p:txBody>
        </p:sp>
      </p:grpSp>
      <p:pic>
        <p:nvPicPr>
          <p:cNvPr id="54" name="Image 53">
            <a:extLst>
              <a:ext uri="{FF2B5EF4-FFF2-40B4-BE49-F238E27FC236}">
                <a16:creationId xmlns:a16="http://schemas.microsoft.com/office/drawing/2014/main" id="{EF063CC1-BA07-3B8E-0D09-9E4D2EE38CB4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55" name="ZoneTexte 54">
            <a:extLst>
              <a:ext uri="{FF2B5EF4-FFF2-40B4-BE49-F238E27FC236}">
                <a16:creationId xmlns:a16="http://schemas.microsoft.com/office/drawing/2014/main" id="{D805D97A-FEF0-B834-E1C9-E8D0EAA33C9E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pic>
        <p:nvPicPr>
          <p:cNvPr id="16" name="Image 15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98682141-5222-0B92-43C0-ED0E7E41A3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190" y="3484391"/>
            <a:ext cx="2686233" cy="1082558"/>
          </a:xfrm>
          <a:prstGeom prst="rect">
            <a:avLst/>
          </a:prstGeom>
        </p:spPr>
      </p:pic>
      <p:grpSp>
        <p:nvGrpSpPr>
          <p:cNvPr id="22" name="Groupe 21">
            <a:extLst>
              <a:ext uri="{FF2B5EF4-FFF2-40B4-BE49-F238E27FC236}">
                <a16:creationId xmlns:a16="http://schemas.microsoft.com/office/drawing/2014/main" id="{BA75B16C-068B-1E2E-6879-CF35359FCE4A}"/>
              </a:ext>
            </a:extLst>
          </p:cNvPr>
          <p:cNvGrpSpPr/>
          <p:nvPr/>
        </p:nvGrpSpPr>
        <p:grpSpPr>
          <a:xfrm>
            <a:off x="12465683" y="4762534"/>
            <a:ext cx="4722978" cy="4143842"/>
            <a:chOff x="12465683" y="4762534"/>
            <a:chExt cx="4722978" cy="414384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4D2757D-AD56-8943-38B4-A294F5874D7A}"/>
                </a:ext>
              </a:extLst>
            </p:cNvPr>
            <p:cNvSpPr/>
            <p:nvPr/>
          </p:nvSpPr>
          <p:spPr>
            <a:xfrm rot="10800000" flipV="1">
              <a:off x="12903080" y="5371440"/>
              <a:ext cx="4263353" cy="972247"/>
            </a:xfrm>
            <a:prstGeom prst="rect">
              <a:avLst/>
            </a:prstGeom>
            <a:solidFill>
              <a:srgbClr val="00B0F0">
                <a:alpha val="23137"/>
              </a:srgbClr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fr-FR" sz="1600">
                  <a:latin typeface="Poppins Light"/>
                  <a:cs typeface="Poppins Light"/>
                </a:rPr>
                <a:t>Identification des attendus des acteurs pour consolider les entrées et les sorties de l’outil (via entretiens)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1E8E1E5-4DF7-26A2-D39C-486334A9A6BF}"/>
                </a:ext>
              </a:extLst>
            </p:cNvPr>
            <p:cNvSpPr/>
            <p:nvPr/>
          </p:nvSpPr>
          <p:spPr>
            <a:xfrm rot="10800000" flipV="1">
              <a:off x="12917192" y="6452413"/>
              <a:ext cx="4271469" cy="1170382"/>
            </a:xfrm>
            <a:prstGeom prst="rect">
              <a:avLst/>
            </a:prstGeom>
            <a:solidFill>
              <a:srgbClr val="4EA72E">
                <a:alpha val="56863"/>
              </a:srgbClr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600"/>
                </a:spcAft>
              </a:pPr>
              <a:r>
                <a:rPr lang="fr-FR" sz="1600">
                  <a:latin typeface="Poppins Light"/>
                  <a:cs typeface="Poppins Light"/>
                </a:rPr>
                <a:t>Collecte de données auprès des acteurs sur un panel élargi de projets </a:t>
              </a:r>
              <a:endParaRPr lang="en-US" sz="1600"/>
            </a:p>
            <a:p>
              <a:pPr algn="ctr">
                <a:spcAft>
                  <a:spcPts val="600"/>
                </a:spcAft>
              </a:pPr>
              <a:r>
                <a:rPr lang="fr-FR" sz="1600" b="1">
                  <a:latin typeface="Poppins Light"/>
                  <a:cs typeface="Poppins Light"/>
                </a:rPr>
                <a:t>Test HQE Performance « eau »</a:t>
              </a:r>
              <a:endParaRPr lang="fr-FR" sz="1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41C2C6D-B2C5-9CA8-53E6-0D107497C86E}"/>
                </a:ext>
              </a:extLst>
            </p:cNvPr>
            <p:cNvSpPr/>
            <p:nvPr/>
          </p:nvSpPr>
          <p:spPr>
            <a:xfrm rot="10800000" flipV="1">
              <a:off x="12909898" y="7758079"/>
              <a:ext cx="4271470" cy="1148297"/>
            </a:xfrm>
            <a:prstGeom prst="rect">
              <a:avLst/>
            </a:prstGeom>
            <a:solidFill>
              <a:srgbClr val="7030A0">
                <a:alpha val="56863"/>
              </a:srgbClr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fr-FR" sz="1600">
                  <a:latin typeface="Poppins Light"/>
                  <a:cs typeface="Poppins Light"/>
                </a:rPr>
                <a:t>Bêta-tester les données modélisées avec les usages réels sur un large champ d’opérations </a:t>
              </a:r>
            </a:p>
          </p:txBody>
        </p:sp>
        <p:pic>
          <p:nvPicPr>
            <p:cNvPr id="19" name="Graphique 18" descr="Poignée de main avec un remplissage uni">
              <a:extLst>
                <a:ext uri="{FF2B5EF4-FFF2-40B4-BE49-F238E27FC236}">
                  <a16:creationId xmlns:a16="http://schemas.microsoft.com/office/drawing/2014/main" id="{BC1562B5-A4E2-2B87-8A0A-FE4AE83FB61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2465683" y="4762534"/>
              <a:ext cx="902693" cy="1107307"/>
            </a:xfrm>
            <a:prstGeom prst="rect">
              <a:avLst/>
            </a:prstGeom>
          </p:spPr>
        </p:pic>
      </p:grpSp>
      <p:pic>
        <p:nvPicPr>
          <p:cNvPr id="24" name="Picture 11">
            <a:extLst>
              <a:ext uri="{FF2B5EF4-FFF2-40B4-BE49-F238E27FC236}">
                <a16:creationId xmlns:a16="http://schemas.microsoft.com/office/drawing/2014/main" id="{3DE3DC19-BA00-48FD-D569-016EB371788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468087" y="9343727"/>
            <a:ext cx="1743713" cy="86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38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45402-45D7-EF09-01E6-B40F4645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8A40B658-D910-9AC1-B1FA-62698C3C5BD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8288000" cy="1621055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sp>
        <p:nvSpPr>
          <p:cNvPr id="18" name="Espace réservé du numéro de diapositive 17">
            <a:extLst>
              <a:ext uri="{FF2B5EF4-FFF2-40B4-BE49-F238E27FC236}">
                <a16:creationId xmlns:a16="http://schemas.microsoft.com/office/drawing/2014/main" id="{60A4E3E8-99D0-9235-8932-6EB80E9FE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F7F993E-1B71-865C-148A-9543FC8DB197}"/>
              </a:ext>
            </a:extLst>
          </p:cNvPr>
          <p:cNvSpPr txBox="1"/>
          <p:nvPr/>
        </p:nvSpPr>
        <p:spPr>
          <a:xfrm>
            <a:off x="590237" y="390440"/>
            <a:ext cx="1188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0000800000000000000" charset="0"/>
                <a:cs typeface="Poppins Bold" panose="00000800000000000000" charset="0"/>
              </a:rPr>
              <a:t>Les constats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76F254A1-CF2C-2A9A-4199-CDB7B9E8F527}"/>
              </a:ext>
            </a:extLst>
          </p:cNvPr>
          <p:cNvSpPr txBox="1"/>
          <p:nvPr/>
        </p:nvSpPr>
        <p:spPr>
          <a:xfrm>
            <a:off x="594025" y="1981647"/>
            <a:ext cx="7782962" cy="113877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400" b="1">
                <a:latin typeface="Poppins Light"/>
                <a:ea typeface="+mn-lt"/>
                <a:cs typeface="+mn-lt"/>
              </a:rPr>
              <a:t>Un contexte hydrique alarmant</a:t>
            </a:r>
          </a:p>
          <a:p>
            <a:endParaRPr lang="fr-FR" sz="2200" b="1">
              <a:latin typeface="Poppins Light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fr-FR" sz="2200">
                <a:latin typeface="Poppins Light"/>
                <a:ea typeface="+mn-lt"/>
                <a:cs typeface="+mn-lt"/>
              </a:rPr>
              <a:t>-10% : Le bâtiment y compris</a:t>
            </a:r>
          </a:p>
        </p:txBody>
      </p:sp>
      <p:pic>
        <p:nvPicPr>
          <p:cNvPr id="4" name="Image 3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BBD3A678-925F-079E-5C38-001629BFE4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7" name="Image 6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1925C4D5-E69A-5FB6-F139-0B0B72465B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8" name="Image 7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71078EC3-8B2D-8546-32BC-C23F3112C1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C834CA01-1340-E4F5-D37B-86A58F123DE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28" name="ZoneTexte 27">
            <a:extLst>
              <a:ext uri="{FF2B5EF4-FFF2-40B4-BE49-F238E27FC236}">
                <a16:creationId xmlns:a16="http://schemas.microsoft.com/office/drawing/2014/main" id="{1129FEE8-95A2-626A-17A9-46B73EC6C40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B8DD5D6-082B-FE9D-ECD0-69CD629862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68087" y="9343727"/>
            <a:ext cx="1743713" cy="865201"/>
          </a:xfrm>
          <a:prstGeom prst="rect">
            <a:avLst/>
          </a:prstGeom>
        </p:spPr>
      </p:pic>
      <p:grpSp>
        <p:nvGrpSpPr>
          <p:cNvPr id="44" name="Groupe 43">
            <a:extLst>
              <a:ext uri="{FF2B5EF4-FFF2-40B4-BE49-F238E27FC236}">
                <a16:creationId xmlns:a16="http://schemas.microsoft.com/office/drawing/2014/main" id="{6A18804B-78A8-D049-8917-A7BEAC60CBAA}"/>
              </a:ext>
            </a:extLst>
          </p:cNvPr>
          <p:cNvGrpSpPr/>
          <p:nvPr/>
        </p:nvGrpSpPr>
        <p:grpSpPr>
          <a:xfrm>
            <a:off x="8762763" y="1995169"/>
            <a:ext cx="8705465" cy="7011918"/>
            <a:chOff x="8762763" y="1995169"/>
            <a:chExt cx="8705465" cy="7011918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D5650E99-5B55-B299-7E0F-7E0C03442727}"/>
                </a:ext>
              </a:extLst>
            </p:cNvPr>
            <p:cNvSpPr txBox="1"/>
            <p:nvPr/>
          </p:nvSpPr>
          <p:spPr>
            <a:xfrm>
              <a:off x="8762763" y="2535003"/>
              <a:ext cx="3493812" cy="95410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sz="2800">
                  <a:latin typeface="Abadi" panose="020B0604020104020204" pitchFamily="34" charset="0"/>
                </a:rPr>
                <a:t> </a:t>
              </a:r>
            </a:p>
            <a:p>
              <a:endParaRPr lang="fr-FR" sz="2800">
                <a:latin typeface="Abadi" panose="020B0604020104020204" pitchFamily="34" charset="0"/>
              </a:endParaRPr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48E2B1BC-2F1B-906A-E3E4-D3FB8C52EE22}"/>
                </a:ext>
              </a:extLst>
            </p:cNvPr>
            <p:cNvSpPr txBox="1"/>
            <p:nvPr/>
          </p:nvSpPr>
          <p:spPr>
            <a:xfrm>
              <a:off x="10210800" y="2826954"/>
              <a:ext cx="7116341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fr-FR" sz="2000">
                  <a:latin typeface="Poppins Light"/>
                  <a:cs typeface="Poppins Light"/>
                </a:rPr>
                <a:t>Un </a:t>
              </a:r>
              <a:r>
                <a:rPr lang="fr-FR" sz="2000" b="1">
                  <a:latin typeface="Poppins Light"/>
                  <a:cs typeface="Poppins Light"/>
                </a:rPr>
                <a:t>manque accru de connaissances</a:t>
              </a:r>
              <a:r>
                <a:rPr lang="fr-FR" sz="2000">
                  <a:latin typeface="Poppins Light"/>
                  <a:cs typeface="Poppins Light"/>
                </a:rPr>
                <a:t>, induisant une prise en compte </a:t>
              </a:r>
              <a:r>
                <a:rPr lang="fr-FR" sz="2000" b="1">
                  <a:latin typeface="Poppins Light"/>
                  <a:cs typeface="Poppins Light"/>
                </a:rPr>
                <a:t>faible ou trop tardive </a:t>
              </a:r>
              <a:r>
                <a:rPr lang="fr-FR" sz="2000">
                  <a:latin typeface="Poppins Light"/>
                  <a:cs typeface="Poppins Light"/>
                </a:rPr>
                <a:t>de cet enjeu dans les projets de construction/réhabilitation. </a:t>
              </a:r>
            </a:p>
          </p:txBody>
        </p:sp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E1863A19-509E-3C45-4011-948426E95407}"/>
                </a:ext>
              </a:extLst>
            </p:cNvPr>
            <p:cNvSpPr/>
            <p:nvPr/>
          </p:nvSpPr>
          <p:spPr>
            <a:xfrm>
              <a:off x="9073478" y="2872046"/>
              <a:ext cx="900000" cy="900000"/>
            </a:xfrm>
            <a:prstGeom prst="ellips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1</a:t>
              </a:r>
            </a:p>
          </p:txBody>
        </p: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15CFBD3A-63AA-1863-5B49-1613950A890D}"/>
                </a:ext>
              </a:extLst>
            </p:cNvPr>
            <p:cNvGrpSpPr/>
            <p:nvPr/>
          </p:nvGrpSpPr>
          <p:grpSpPr>
            <a:xfrm>
              <a:off x="9073478" y="4121192"/>
              <a:ext cx="8394750" cy="3383214"/>
              <a:chOff x="1258212" y="3997648"/>
              <a:chExt cx="8394750" cy="3383214"/>
            </a:xfrm>
          </p:grpSpPr>
          <p:grpSp>
            <p:nvGrpSpPr>
              <p:cNvPr id="14" name="Groupe 13">
                <a:extLst>
                  <a:ext uri="{FF2B5EF4-FFF2-40B4-BE49-F238E27FC236}">
                    <a16:creationId xmlns:a16="http://schemas.microsoft.com/office/drawing/2014/main" id="{EEE0775B-C4B1-2C8A-C23B-123F2AE63106}"/>
                  </a:ext>
                </a:extLst>
              </p:cNvPr>
              <p:cNvGrpSpPr/>
              <p:nvPr/>
            </p:nvGrpSpPr>
            <p:grpSpPr>
              <a:xfrm>
                <a:off x="2395534" y="5441870"/>
                <a:ext cx="7257428" cy="1938992"/>
                <a:chOff x="6923026" y="2845110"/>
                <a:chExt cx="6651277" cy="1965041"/>
              </a:xfrm>
            </p:grpSpPr>
            <p:sp>
              <p:nvSpPr>
                <p:cNvPr id="21" name="ZoneTexte 20">
                  <a:extLst>
                    <a:ext uri="{FF2B5EF4-FFF2-40B4-BE49-F238E27FC236}">
                      <a16:creationId xmlns:a16="http://schemas.microsoft.com/office/drawing/2014/main" id="{96C0489B-CCAB-33D1-8A20-3129918FD19D}"/>
                    </a:ext>
                  </a:extLst>
                </p:cNvPr>
                <p:cNvSpPr txBox="1"/>
                <p:nvPr/>
              </p:nvSpPr>
              <p:spPr>
                <a:xfrm>
                  <a:off x="6923026" y="2845110"/>
                  <a:ext cx="6532469" cy="196504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fr-FR" sz="2000" b="0" i="0" u="none" strike="noStrike">
                      <a:effectLst/>
                      <a:latin typeface="Poppins Light"/>
                      <a:cs typeface="Poppins Light"/>
                    </a:rPr>
                    <a:t>Il existe de nombreux outils qui le permettent pour le carbone, l’énergie, le thermique, … mais </a:t>
                  </a:r>
                  <a:r>
                    <a:rPr lang="fr-FR" sz="2000" b="1" i="0" u="none" strike="noStrike">
                      <a:effectLst/>
                      <a:latin typeface="Poppins Light"/>
                      <a:cs typeface="Poppins Light"/>
                    </a:rPr>
                    <a:t>aucun n’est dédié à l’impact eau</a:t>
                  </a:r>
                  <a:r>
                    <a:rPr lang="fr-FR" sz="2000" b="1">
                      <a:latin typeface="Poppins Light"/>
                      <a:cs typeface="Poppins Light"/>
                    </a:rPr>
                    <a:t> ni adapté</a:t>
                  </a:r>
                  <a:r>
                    <a:rPr lang="fr-FR" sz="2000" b="1" i="0" u="none" strike="noStrike">
                      <a:effectLst/>
                      <a:latin typeface="Poppins Light"/>
                      <a:cs typeface="Poppins Light"/>
                    </a:rPr>
                    <a:t> ni ne permet une prise en compte de l’enjeu eau dès la première esquisse.</a:t>
                  </a:r>
                </a:p>
                <a:p>
                  <a:pPr algn="just"/>
                  <a:endParaRPr lang="fr-FR" sz="2000" b="0" i="0" u="none" strike="noStrike">
                    <a:effectLst/>
                    <a:latin typeface="Poppins Light"/>
                    <a:cs typeface="Poppins Light"/>
                  </a:endParaRPr>
                </a:p>
                <a:p>
                  <a:pPr algn="just"/>
                  <a:r>
                    <a:rPr lang="fr-FR" sz="2000" b="0" i="0" u="none" strike="noStrike">
                      <a:effectLst/>
                      <a:latin typeface="Poppins Light"/>
                      <a:cs typeface="Poppins Light"/>
                    </a:rPr>
                    <a:t> </a:t>
                  </a:r>
                  <a:endParaRPr lang="fr-FR" sz="2000">
                    <a:latin typeface="Poppins Light"/>
                    <a:cs typeface="Poppins Light"/>
                  </a:endParaRPr>
                </a:p>
              </p:txBody>
            </p:sp>
            <p:grpSp>
              <p:nvGrpSpPr>
                <p:cNvPr id="22" name="Groupe 21">
                  <a:extLst>
                    <a:ext uri="{FF2B5EF4-FFF2-40B4-BE49-F238E27FC236}">
                      <a16:creationId xmlns:a16="http://schemas.microsoft.com/office/drawing/2014/main" id="{82EC1CEB-B833-4353-EC1A-14CBD4D171B7}"/>
                    </a:ext>
                  </a:extLst>
                </p:cNvPr>
                <p:cNvGrpSpPr/>
                <p:nvPr/>
              </p:nvGrpSpPr>
              <p:grpSpPr>
                <a:xfrm>
                  <a:off x="7049631" y="4160467"/>
                  <a:ext cx="6524672" cy="649683"/>
                  <a:chOff x="6988407" y="4618221"/>
                  <a:chExt cx="7150710" cy="771183"/>
                </a:xfrm>
              </p:grpSpPr>
              <p:grpSp>
                <p:nvGrpSpPr>
                  <p:cNvPr id="11" name="Groupe 10">
                    <a:extLst>
                      <a:ext uri="{FF2B5EF4-FFF2-40B4-BE49-F238E27FC236}">
                        <a16:creationId xmlns:a16="http://schemas.microsoft.com/office/drawing/2014/main" id="{7AB618B6-7B96-5420-E603-DAD59213FB08}"/>
                      </a:ext>
                    </a:extLst>
                  </p:cNvPr>
                  <p:cNvGrpSpPr/>
                  <p:nvPr/>
                </p:nvGrpSpPr>
                <p:grpSpPr>
                  <a:xfrm>
                    <a:off x="6988407" y="4618221"/>
                    <a:ext cx="7150710" cy="763971"/>
                    <a:chOff x="6898991" y="4738300"/>
                    <a:chExt cx="7150710" cy="763971"/>
                  </a:xfrm>
                </p:grpSpPr>
                <p:pic>
                  <p:nvPicPr>
                    <p:cNvPr id="25" name="Picture 2" descr="Logiciel ELODIE : évaluation de la performance globale des bâtiments">
                      <a:extLst>
                        <a:ext uri="{FF2B5EF4-FFF2-40B4-BE49-F238E27FC236}">
                          <a16:creationId xmlns:a16="http://schemas.microsoft.com/office/drawing/2014/main" id="{840A7BFB-B832-9093-88C1-63ACA2A28502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8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t="25837" r="13028" b="27972"/>
                    <a:stretch/>
                  </p:blipFill>
                  <p:spPr bwMode="auto">
                    <a:xfrm>
                      <a:off x="13059229" y="4742664"/>
                      <a:ext cx="990472" cy="759607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26" name="Image 25">
                      <a:extLst>
                        <a:ext uri="{FF2B5EF4-FFF2-40B4-BE49-F238E27FC236}">
                          <a16:creationId xmlns:a16="http://schemas.microsoft.com/office/drawing/2014/main" id="{06A668DF-1BBE-F99F-E179-150B7905F56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9"/>
                    <a:stretch>
                      <a:fillRect/>
                    </a:stretch>
                  </p:blipFill>
                  <p:spPr>
                    <a:xfrm>
                      <a:off x="6898991" y="4942193"/>
                      <a:ext cx="1049966" cy="374979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5" name="Picture 4" descr="ClimaWin - le logiciel intégré RT 2012 | BBS Logiciels">
                      <a:extLst>
                        <a:ext uri="{FF2B5EF4-FFF2-40B4-BE49-F238E27FC236}">
                          <a16:creationId xmlns:a16="http://schemas.microsoft.com/office/drawing/2014/main" id="{1F3AE115-B70A-625D-1431-B08F90F0674D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0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8100435" y="4841143"/>
                      <a:ext cx="784957" cy="577082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16" name="Picture 6" descr="Diapositive 1">
                      <a:extLst>
                        <a:ext uri="{FF2B5EF4-FFF2-40B4-BE49-F238E27FC236}">
                          <a16:creationId xmlns:a16="http://schemas.microsoft.com/office/drawing/2014/main" id="{372A114F-DD12-6B2E-BF7D-926CC0ACF70B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229657" y="4738300"/>
                      <a:ext cx="1514475" cy="721537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29" name="Picture 10" descr="Ecoinvent - Logiciel ACV et Eco-conception - Bureau Veritas CODDE">
                      <a:extLst>
                        <a:ext uri="{FF2B5EF4-FFF2-40B4-BE49-F238E27FC236}">
                          <a16:creationId xmlns:a16="http://schemas.microsoft.com/office/drawing/2014/main" id="{19E44567-DFC4-8DF8-E1FE-7F2FFEAB9280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1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t="26177" r="3946" b="31509"/>
                    <a:stretch/>
                  </p:blipFill>
                  <p:spPr bwMode="auto">
                    <a:xfrm>
                      <a:off x="9036880" y="4900618"/>
                      <a:ext cx="1192780" cy="391560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</p:grpSp>
              <p:pic>
                <p:nvPicPr>
                  <p:cNvPr id="13" name="Picture 12" descr="SimaPro - logiciel professionnel d'ACV - ESU-services">
                    <a:extLst>
                      <a:ext uri="{FF2B5EF4-FFF2-40B4-BE49-F238E27FC236}">
                        <a16:creationId xmlns:a16="http://schemas.microsoft.com/office/drawing/2014/main" id="{05AD1A51-57BE-B4E2-91F5-BCEE2B715A5C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820223" y="4629797"/>
                    <a:ext cx="1206099" cy="759607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</p:grpSp>
          <p:sp>
            <p:nvSpPr>
              <p:cNvPr id="41" name="ZoneTexte 40">
                <a:extLst>
                  <a:ext uri="{FF2B5EF4-FFF2-40B4-BE49-F238E27FC236}">
                    <a16:creationId xmlns:a16="http://schemas.microsoft.com/office/drawing/2014/main" id="{7B34F591-68D4-BB15-F631-6B9D4B50513B}"/>
                  </a:ext>
                </a:extLst>
              </p:cNvPr>
              <p:cNvSpPr txBox="1"/>
              <p:nvPr/>
            </p:nvSpPr>
            <p:spPr>
              <a:xfrm>
                <a:off x="2384083" y="3997648"/>
                <a:ext cx="7127792" cy="12618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fr-FR" sz="2000">
                    <a:latin typeface="Poppins Light"/>
                    <a:cs typeface="Poppins Light"/>
                  </a:rPr>
                  <a:t>Très peu de travaux sur l’empreinte eau </a:t>
                </a:r>
                <a:r>
                  <a:rPr lang="fr-FR" sz="2000" b="1">
                    <a:latin typeface="Poppins Light"/>
                    <a:cs typeface="Poppins Light"/>
                  </a:rPr>
                  <a:t>dans le domaine du bâtiment</a:t>
                </a:r>
                <a:r>
                  <a:rPr lang="fr-FR" sz="2000">
                    <a:latin typeface="Poppins Light"/>
                    <a:cs typeface="Poppins Light"/>
                  </a:rPr>
                  <a:t>. Les méthodes existantes sont </a:t>
                </a:r>
                <a:r>
                  <a:rPr lang="fr-FR" sz="2000" b="1">
                    <a:latin typeface="Poppins Light"/>
                    <a:cs typeface="Poppins Light"/>
                  </a:rPr>
                  <a:t>à adapter</a:t>
                </a:r>
                <a:r>
                  <a:rPr lang="fr-FR" sz="2000">
                    <a:latin typeface="Poppins Light"/>
                    <a:cs typeface="Poppins Light"/>
                  </a:rPr>
                  <a:t> aux métiers de la construction</a:t>
                </a:r>
              </a:p>
              <a:p>
                <a:pPr algn="just">
                  <a:spcAft>
                    <a:spcPts val="300"/>
                  </a:spcAft>
                </a:pPr>
                <a:r>
                  <a:rPr lang="en-US" sz="1600">
                    <a:latin typeface="Poppins Light"/>
                    <a:cs typeface="Poppins Light"/>
                  </a:rPr>
                  <a:t>Ex. : </a:t>
                </a:r>
                <a:r>
                  <a:rPr lang="en-US" sz="1600" err="1">
                    <a:latin typeface="Poppins Light"/>
                    <a:cs typeface="Poppins Light"/>
                  </a:rPr>
                  <a:t>méthode</a:t>
                </a:r>
                <a:r>
                  <a:rPr lang="en-US" sz="1600">
                    <a:latin typeface="Poppins Light"/>
                    <a:cs typeface="Poppins Light"/>
                  </a:rPr>
                  <a:t> AWARE (</a:t>
                </a:r>
                <a:r>
                  <a:rPr lang="fr-FR" sz="1600" b="0" err="1">
                    <a:effectLst/>
                    <a:latin typeface="Poppins Light"/>
                    <a:cs typeface="Poppins Light"/>
                  </a:rPr>
                  <a:t>Available</a:t>
                </a:r>
                <a:r>
                  <a:rPr lang="fr-FR" sz="1600" b="0">
                    <a:effectLst/>
                    <a:latin typeface="Poppins Light"/>
                    <a:cs typeface="Poppins Light"/>
                  </a:rPr>
                  <a:t> </a:t>
                </a:r>
                <a:r>
                  <a:rPr lang="fr-FR" sz="1600" b="0" err="1">
                    <a:effectLst/>
                    <a:latin typeface="Poppins Light"/>
                    <a:cs typeface="Poppins Light"/>
                  </a:rPr>
                  <a:t>WAter</a:t>
                </a:r>
                <a:r>
                  <a:rPr lang="fr-FR" sz="1600" b="0">
                    <a:effectLst/>
                    <a:latin typeface="Poppins Light"/>
                    <a:cs typeface="Poppins Light"/>
                  </a:rPr>
                  <a:t> </a:t>
                </a:r>
                <a:r>
                  <a:rPr lang="fr-FR" sz="1600" b="0" err="1">
                    <a:effectLst/>
                    <a:latin typeface="Poppins Light"/>
                    <a:cs typeface="Poppins Light"/>
                  </a:rPr>
                  <a:t>Remaining</a:t>
                </a:r>
                <a:r>
                  <a:rPr lang="fr-FR" sz="1600" b="0">
                    <a:effectLst/>
                    <a:latin typeface="Poppins Light"/>
                    <a:cs typeface="Poppins Light"/>
                  </a:rPr>
                  <a:t>)</a:t>
                </a:r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D300D8DA-D05E-E1EC-973E-1A70D218734F}"/>
                  </a:ext>
                </a:extLst>
              </p:cNvPr>
              <p:cNvSpPr/>
              <p:nvPr/>
            </p:nvSpPr>
            <p:spPr>
              <a:xfrm>
                <a:off x="1258212" y="4782387"/>
                <a:ext cx="900000" cy="900000"/>
              </a:xfrm>
              <a:prstGeom prst="ellipse">
                <a:avLst/>
              </a:prstGeom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2</a:t>
                </a:r>
              </a:p>
            </p:txBody>
          </p:sp>
        </p:grpSp>
        <p:grpSp>
          <p:nvGrpSpPr>
            <p:cNvPr id="17" name="Groupe 16">
              <a:extLst>
                <a:ext uri="{FF2B5EF4-FFF2-40B4-BE49-F238E27FC236}">
                  <a16:creationId xmlns:a16="http://schemas.microsoft.com/office/drawing/2014/main" id="{908737BA-300C-7D45-73F2-3994CD520196}"/>
                </a:ext>
              </a:extLst>
            </p:cNvPr>
            <p:cNvGrpSpPr/>
            <p:nvPr/>
          </p:nvGrpSpPr>
          <p:grpSpPr>
            <a:xfrm>
              <a:off x="9073478" y="7991424"/>
              <a:ext cx="8265115" cy="1015663"/>
              <a:chOff x="1258212" y="7587109"/>
              <a:chExt cx="8265115" cy="1015663"/>
            </a:xfrm>
          </p:grpSpPr>
          <p:sp>
            <p:nvSpPr>
              <p:cNvPr id="52" name="ZoneTexte 51">
                <a:extLst>
                  <a:ext uri="{FF2B5EF4-FFF2-40B4-BE49-F238E27FC236}">
                    <a16:creationId xmlns:a16="http://schemas.microsoft.com/office/drawing/2014/main" id="{7019B0A0-B346-DF68-B192-D9ADCBABBCC4}"/>
                  </a:ext>
                </a:extLst>
              </p:cNvPr>
              <p:cNvSpPr txBox="1"/>
              <p:nvPr/>
            </p:nvSpPr>
            <p:spPr>
              <a:xfrm>
                <a:off x="2334698" y="7587109"/>
                <a:ext cx="7188629" cy="1015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fr-FR" sz="2000">
                    <a:latin typeface="Poppins Light"/>
                    <a:cs typeface="Poppins Light"/>
                  </a:rPr>
                  <a:t>Des données décentralisées, parfois lacunaires, voir inexistantes. Il n’existe pas référentiel de consommation d’eau par typologie de bâtiment</a:t>
                </a:r>
              </a:p>
            </p:txBody>
          </p:sp>
          <p:sp>
            <p:nvSpPr>
              <p:cNvPr id="19" name="Ellipse 18">
                <a:extLst>
                  <a:ext uri="{FF2B5EF4-FFF2-40B4-BE49-F238E27FC236}">
                    <a16:creationId xmlns:a16="http://schemas.microsoft.com/office/drawing/2014/main" id="{3E4A51DF-9BC3-6B2F-719D-4E48ED9BDA84}"/>
                  </a:ext>
                </a:extLst>
              </p:cNvPr>
              <p:cNvSpPr/>
              <p:nvPr/>
            </p:nvSpPr>
            <p:spPr>
              <a:xfrm>
                <a:off x="1258212" y="7587109"/>
                <a:ext cx="904635" cy="865498"/>
              </a:xfrm>
              <a:prstGeom prst="ellipse">
                <a:avLst/>
              </a:prstGeom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3</a:t>
                </a:r>
              </a:p>
            </p:txBody>
          </p:sp>
        </p:grp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E238085D-CF6D-D8EE-66E9-AA2DC7085D34}"/>
                </a:ext>
              </a:extLst>
            </p:cNvPr>
            <p:cNvSpPr txBox="1"/>
            <p:nvPr/>
          </p:nvSpPr>
          <p:spPr>
            <a:xfrm>
              <a:off x="8892398" y="1995169"/>
              <a:ext cx="857583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2400" b="1">
                  <a:latin typeface="Poppins Light"/>
                  <a:ea typeface="+mn-lt"/>
                  <a:cs typeface="+mn-lt"/>
                </a:rPr>
                <a:t>Des manques relevés dans le milieu du bâtiment</a:t>
              </a:r>
            </a:p>
          </p:txBody>
        </p:sp>
      </p:grpSp>
      <p:pic>
        <p:nvPicPr>
          <p:cNvPr id="31" name="Image 30">
            <a:extLst>
              <a:ext uri="{FF2B5EF4-FFF2-40B4-BE49-F238E27FC236}">
                <a16:creationId xmlns:a16="http://schemas.microsoft.com/office/drawing/2014/main" id="{7C534F7D-2765-F4D9-B5C7-841E3E70C18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8516" y="3683668"/>
            <a:ext cx="3212739" cy="2679683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CEF9EE12-5F85-5CFF-8DC8-828B82E1943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46395" y="3700154"/>
            <a:ext cx="3484621" cy="2682146"/>
          </a:xfrm>
          <a:prstGeom prst="rect">
            <a:avLst/>
          </a:prstGeom>
        </p:spPr>
      </p:pic>
      <p:sp>
        <p:nvSpPr>
          <p:cNvPr id="34" name="ZoneTexte 33">
            <a:extLst>
              <a:ext uri="{FF2B5EF4-FFF2-40B4-BE49-F238E27FC236}">
                <a16:creationId xmlns:a16="http://schemas.microsoft.com/office/drawing/2014/main" id="{A2F29811-CB3F-FFC5-DC3C-49FCB62F18FC}"/>
              </a:ext>
            </a:extLst>
          </p:cNvPr>
          <p:cNvSpPr txBox="1"/>
          <p:nvPr/>
        </p:nvSpPr>
        <p:spPr>
          <a:xfrm>
            <a:off x="1756954" y="3272231"/>
            <a:ext cx="27061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/>
              <a:t>Source </a:t>
            </a:r>
            <a:r>
              <a:rPr lang="fr-FR" sz="1100" err="1"/>
              <a:t>Aqueduct</a:t>
            </a:r>
            <a:r>
              <a:rPr lang="fr-FR" sz="1100"/>
              <a:t> – World Ressource Institut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5870A672-349C-4DAF-F6DC-44CA875219F1}"/>
              </a:ext>
            </a:extLst>
          </p:cNvPr>
          <p:cNvSpPr txBox="1"/>
          <p:nvPr/>
        </p:nvSpPr>
        <p:spPr>
          <a:xfrm>
            <a:off x="555432" y="3281811"/>
            <a:ext cx="13279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>
                <a:highlight>
                  <a:srgbClr val="F0EEE4"/>
                </a:highlight>
              </a:rPr>
              <a:t>Stress Hydrique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BA052C8E-E1E1-DDE4-E938-68B342E32D1C}"/>
              </a:ext>
            </a:extLst>
          </p:cNvPr>
          <p:cNvSpPr txBox="1"/>
          <p:nvPr/>
        </p:nvSpPr>
        <p:spPr>
          <a:xfrm>
            <a:off x="511890" y="6305429"/>
            <a:ext cx="2933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/>
              <a:t>Annuel – période de référence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D164BF27-B67D-6598-3D8B-078C8061EAF2}"/>
              </a:ext>
            </a:extLst>
          </p:cNvPr>
          <p:cNvSpPr txBox="1"/>
          <p:nvPr/>
        </p:nvSpPr>
        <p:spPr>
          <a:xfrm>
            <a:off x="4040329" y="6322694"/>
            <a:ext cx="29742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/>
              <a:t>Annuel – 2050 scenario GIEC BAU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8E408AF3-01CD-E81F-A57F-A789537CB022}"/>
              </a:ext>
            </a:extLst>
          </p:cNvPr>
          <p:cNvSpPr txBox="1"/>
          <p:nvPr/>
        </p:nvSpPr>
        <p:spPr>
          <a:xfrm>
            <a:off x="1686605" y="11663322"/>
            <a:ext cx="829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/>
              <a:t>Source </a:t>
            </a:r>
            <a:r>
              <a:rPr lang="fr-FR" sz="1400" err="1"/>
              <a:t>Recolt’Ô</a:t>
            </a:r>
            <a:r>
              <a:rPr lang="fr-FR" sz="1400"/>
              <a:t> </a:t>
            </a:r>
          </a:p>
        </p:txBody>
      </p:sp>
      <p:pic>
        <p:nvPicPr>
          <p:cNvPr id="39" name="Image 38">
            <a:extLst>
              <a:ext uri="{FF2B5EF4-FFF2-40B4-BE49-F238E27FC236}">
                <a16:creationId xmlns:a16="http://schemas.microsoft.com/office/drawing/2014/main" id="{56E5D06A-E6A1-63E7-09B9-8ED7937A30C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"/>
          <a:stretch/>
        </p:blipFill>
        <p:spPr bwMode="auto">
          <a:xfrm>
            <a:off x="2636006" y="7297698"/>
            <a:ext cx="4156680" cy="23778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1194ED68-85A2-FFBF-ACFE-0F5F042C68BA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"/>
          <a:stretch/>
        </p:blipFill>
        <p:spPr bwMode="auto">
          <a:xfrm>
            <a:off x="628516" y="7381372"/>
            <a:ext cx="1921030" cy="2235765"/>
          </a:xfrm>
          <a:prstGeom prst="rect">
            <a:avLst/>
          </a:prstGeom>
        </p:spPr>
      </p:pic>
      <p:sp>
        <p:nvSpPr>
          <p:cNvPr id="42" name="ZoneTexte 41">
            <a:extLst>
              <a:ext uri="{FF2B5EF4-FFF2-40B4-BE49-F238E27FC236}">
                <a16:creationId xmlns:a16="http://schemas.microsoft.com/office/drawing/2014/main" id="{C9BF074E-85EF-CF44-9B2A-50732B244ACD}"/>
              </a:ext>
            </a:extLst>
          </p:cNvPr>
          <p:cNvSpPr txBox="1"/>
          <p:nvPr/>
        </p:nvSpPr>
        <p:spPr>
          <a:xfrm>
            <a:off x="465189" y="6853237"/>
            <a:ext cx="32719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>
                <a:highlight>
                  <a:srgbClr val="F0EEE4"/>
                </a:highlight>
              </a:rPr>
              <a:t>Potentiel de récupération d’eau de pluie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B76E95E4-509C-FEB4-2AA6-BF5EBED7FA2A}"/>
              </a:ext>
            </a:extLst>
          </p:cNvPr>
          <p:cNvSpPr txBox="1"/>
          <p:nvPr/>
        </p:nvSpPr>
        <p:spPr>
          <a:xfrm>
            <a:off x="3610746" y="6848668"/>
            <a:ext cx="12827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/>
              <a:t>Source : </a:t>
            </a:r>
            <a:r>
              <a:rPr lang="fr-FR" sz="1100" err="1"/>
              <a:t>Recolt’Eau</a:t>
            </a:r>
            <a:endParaRPr lang="fr-FR" sz="1100"/>
          </a:p>
        </p:txBody>
      </p:sp>
    </p:spTree>
    <p:extLst>
      <p:ext uri="{BB962C8B-B14F-4D97-AF65-F5344CB8AC3E}">
        <p14:creationId xmlns:p14="http://schemas.microsoft.com/office/powerpoint/2010/main" val="107100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E61CBA-C2FC-441B-5315-FDB3473D2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2811CE0-4203-4BDB-3716-FDE9D2CB5A3D}"/>
              </a:ext>
            </a:extLst>
          </p:cNvPr>
          <p:cNvGrpSpPr/>
          <p:nvPr/>
        </p:nvGrpSpPr>
        <p:grpSpPr>
          <a:xfrm>
            <a:off x="0" y="0"/>
            <a:ext cx="7910100" cy="10287000"/>
            <a:chOff x="0" y="0"/>
            <a:chExt cx="2631834" cy="3479800"/>
          </a:xfrm>
          <a:solidFill>
            <a:srgbClr val="0C4566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5B6E45B-303F-502F-E3D1-F818E59FC216}"/>
                </a:ext>
              </a:extLst>
            </p:cNvPr>
            <p:cNvSpPr/>
            <p:nvPr/>
          </p:nvSpPr>
          <p:spPr>
            <a:xfrm>
              <a:off x="0" y="0"/>
              <a:ext cx="2631834" cy="3479800"/>
            </a:xfrm>
            <a:custGeom>
              <a:avLst/>
              <a:gdLst/>
              <a:ahLst/>
              <a:cxnLst/>
              <a:rect l="l" t="t" r="r" b="b"/>
              <a:pathLst>
                <a:path w="2631834" h="3479800">
                  <a:moveTo>
                    <a:pt x="0" y="0"/>
                  </a:moveTo>
                  <a:lnTo>
                    <a:pt x="2631834" y="0"/>
                  </a:lnTo>
                  <a:lnTo>
                    <a:pt x="2631834" y="3479800"/>
                  </a:lnTo>
                  <a:lnTo>
                    <a:pt x="0" y="34798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D50DB539-9C93-5C0D-E871-C5582C4ED4C6}"/>
              </a:ext>
            </a:extLst>
          </p:cNvPr>
          <p:cNvGrpSpPr/>
          <p:nvPr/>
        </p:nvGrpSpPr>
        <p:grpSpPr>
          <a:xfrm>
            <a:off x="-155141" y="4318742"/>
            <a:ext cx="7689283" cy="1289401"/>
            <a:chOff x="11289" y="22213"/>
            <a:chExt cx="9340030" cy="1719203"/>
          </a:xfrm>
        </p:grpSpPr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541B0DDE-A4B2-692C-855E-C0C983FEDD07}"/>
                </a:ext>
              </a:extLst>
            </p:cNvPr>
            <p:cNvSpPr txBox="1"/>
            <p:nvPr/>
          </p:nvSpPr>
          <p:spPr>
            <a:xfrm>
              <a:off x="11289" y="22213"/>
              <a:ext cx="1415059" cy="524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40"/>
                </a:lnSpc>
              </a:pPr>
              <a:endParaRPr lang="en-US" sz="4000" b="1">
                <a:solidFill>
                  <a:schemeClr val="bg1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3FF9A4C6-72D5-E690-2F70-7521BF40B689}"/>
                </a:ext>
              </a:extLst>
            </p:cNvPr>
            <p:cNvSpPr txBox="1"/>
            <p:nvPr/>
          </p:nvSpPr>
          <p:spPr>
            <a:xfrm>
              <a:off x="832218" y="428235"/>
              <a:ext cx="8519101" cy="13131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fr-FR" sz="3200" b="1" noProof="0" dirty="0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Un outil de sensibilisation </a:t>
              </a:r>
              <a:endParaRPr lang="fr-FR" noProof="0" dirty="0">
                <a:solidFill>
                  <a:schemeClr val="bg1"/>
                </a:solidFill>
                <a:sym typeface="Poppins Light"/>
              </a:endParaRPr>
            </a:p>
            <a:p>
              <a:pPr algn="ctr">
                <a:spcBef>
                  <a:spcPct val="0"/>
                </a:spcBef>
              </a:pPr>
              <a:r>
                <a:rPr lang="fr-FR" sz="3200" b="1" noProof="0" dirty="0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et d’aide à la décision</a:t>
              </a:r>
              <a:endParaRPr lang="fr-FR" noProof="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4" name="Image 23" descr="Une image contenant texte, Police, Graphique, logo&#10;&#10;Le contenu généré par l’IA peut être incorrect.">
            <a:extLst>
              <a:ext uri="{FF2B5EF4-FFF2-40B4-BE49-F238E27FC236}">
                <a16:creationId xmlns:a16="http://schemas.microsoft.com/office/drawing/2014/main" id="{BEFBDDE0-78F5-32F0-E505-4B24BB7C2D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76" y="9549126"/>
            <a:ext cx="853724" cy="649358"/>
          </a:xfrm>
          <a:prstGeom prst="rect">
            <a:avLst/>
          </a:prstGeom>
        </p:spPr>
      </p:pic>
      <p:pic>
        <p:nvPicPr>
          <p:cNvPr id="27" name="Image 2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7E059BD5-A1A4-DCAB-7288-E45132A8CD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" y="9719298"/>
            <a:ext cx="1518898" cy="453402"/>
          </a:xfrm>
          <a:prstGeom prst="rect">
            <a:avLst/>
          </a:prstGeom>
        </p:spPr>
      </p:pic>
      <p:pic>
        <p:nvPicPr>
          <p:cNvPr id="30" name="Image 29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97992B84-5CDC-DCF7-CE2A-7CAD9E65CE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993" y="9707068"/>
            <a:ext cx="1198007" cy="465632"/>
          </a:xfrm>
          <a:prstGeom prst="rect">
            <a:avLst/>
          </a:prstGeom>
        </p:spPr>
      </p:pic>
      <p:grpSp>
        <p:nvGrpSpPr>
          <p:cNvPr id="5" name="Groupe 4">
            <a:extLst>
              <a:ext uri="{FF2B5EF4-FFF2-40B4-BE49-F238E27FC236}">
                <a16:creationId xmlns:a16="http://schemas.microsoft.com/office/drawing/2014/main" id="{070A482A-45A8-6700-0366-D455736D8D16}"/>
              </a:ext>
            </a:extLst>
          </p:cNvPr>
          <p:cNvGrpSpPr/>
          <p:nvPr/>
        </p:nvGrpSpPr>
        <p:grpSpPr>
          <a:xfrm>
            <a:off x="2540081" y="1401227"/>
            <a:ext cx="2730235" cy="2573947"/>
            <a:chOff x="11975772" y="2749443"/>
            <a:chExt cx="3258786" cy="3086458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C0D02E9F-19CF-B847-BD3B-FA91C46544F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b="31603"/>
            <a:stretch>
              <a:fillRect/>
            </a:stretch>
          </p:blipFill>
          <p:spPr>
            <a:xfrm>
              <a:off x="11975772" y="2749443"/>
              <a:ext cx="3258786" cy="2262255"/>
            </a:xfrm>
            <a:prstGeom prst="rect">
              <a:avLst/>
            </a:prstGeom>
          </p:spPr>
        </p:pic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5FB46EBB-E626-E8C9-61AC-EDA2F1CACBBA}"/>
                </a:ext>
              </a:extLst>
            </p:cNvPr>
            <p:cNvSpPr txBox="1"/>
            <p:nvPr/>
          </p:nvSpPr>
          <p:spPr>
            <a:xfrm>
              <a:off x="11975773" y="5060876"/>
              <a:ext cx="3258785" cy="775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600" spc="300">
                  <a:solidFill>
                    <a:schemeClr val="bg1"/>
                  </a:solidFill>
                  <a:latin typeface="Amatic SC" panose="00000500000000000000" pitchFamily="2" charset="-79"/>
                  <a:cs typeface="Amatic SC" panose="00000500000000000000" pitchFamily="2" charset="-79"/>
                </a:rPr>
                <a:t>AQUA’PRINT</a:t>
              </a:r>
            </a:p>
          </p:txBody>
        </p:sp>
      </p:grpSp>
      <p:sp>
        <p:nvSpPr>
          <p:cNvPr id="25" name="ZoneTexte 24">
            <a:extLst>
              <a:ext uri="{FF2B5EF4-FFF2-40B4-BE49-F238E27FC236}">
                <a16:creationId xmlns:a16="http://schemas.microsoft.com/office/drawing/2014/main" id="{0C35AA99-9C5E-6184-2F48-AEF87359E3AA}"/>
              </a:ext>
            </a:extLst>
          </p:cNvPr>
          <p:cNvSpPr txBox="1"/>
          <p:nvPr/>
        </p:nvSpPr>
        <p:spPr>
          <a:xfrm>
            <a:off x="879514" y="7329269"/>
            <a:ext cx="624243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>
                <a:solidFill>
                  <a:schemeClr val="bg1"/>
                </a:solidFill>
                <a:latin typeface="Poppins Light"/>
                <a:cs typeface="Poppins Light"/>
              </a:rPr>
              <a:t>permettant d’évaluer et optimiser </a:t>
            </a:r>
            <a:r>
              <a:rPr lang="fr-FR" sz="2400" b="1">
                <a:solidFill>
                  <a:schemeClr val="bg1"/>
                </a:solidFill>
                <a:latin typeface="Poppins Light"/>
                <a:cs typeface="Poppins Light"/>
              </a:rPr>
              <a:t>l’Empreinte Eau </a:t>
            </a:r>
            <a:r>
              <a:rPr lang="fr-FR" sz="2400">
                <a:solidFill>
                  <a:schemeClr val="bg1"/>
                </a:solidFill>
                <a:latin typeface="Poppins Light"/>
                <a:cs typeface="Poppins Light"/>
              </a:rPr>
              <a:t>des projets immobiliers, dès la phase esquisse et tout au long de leur cycle de vie.</a:t>
            </a:r>
            <a:endParaRPr lang="fr-FR" sz="3200">
              <a:solidFill>
                <a:schemeClr val="bg1"/>
              </a:solidFill>
              <a:latin typeface="Poppins Light"/>
              <a:cs typeface="Poppins Light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43481DF-8159-4596-AC40-48FE77CAC35D}"/>
              </a:ext>
            </a:extLst>
          </p:cNvPr>
          <p:cNvSpPr txBox="1"/>
          <p:nvPr/>
        </p:nvSpPr>
        <p:spPr>
          <a:xfrm>
            <a:off x="2399018" y="590655"/>
            <a:ext cx="30123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L’ambition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C1F8DFC0-5E54-047B-1972-D993450F2C10}"/>
              </a:ext>
            </a:extLst>
          </p:cNvPr>
          <p:cNvSpPr txBox="1"/>
          <p:nvPr/>
        </p:nvSpPr>
        <p:spPr>
          <a:xfrm>
            <a:off x="1447268" y="6025009"/>
            <a:ext cx="4915859" cy="594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fr-FR" sz="2400" noProof="0" dirty="0">
                <a:solidFill>
                  <a:schemeClr val="bg1"/>
                </a:solidFill>
                <a:latin typeface="Poppins Light"/>
                <a:ea typeface="Open Sans Light"/>
                <a:cs typeface="Poppins Light"/>
                <a:sym typeface="Poppins Light"/>
              </a:rPr>
              <a:t>accessible et interactif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BEDD726B-0542-0582-46AB-34B47FFB37C9}"/>
              </a:ext>
            </a:extLst>
          </p:cNvPr>
          <p:cNvSpPr txBox="1"/>
          <p:nvPr/>
        </p:nvSpPr>
        <p:spPr>
          <a:xfrm>
            <a:off x="8407839" y="590655"/>
            <a:ext cx="3443571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2800" b="1">
                <a:latin typeface="Poppins Bold"/>
                <a:cs typeface="Poppins Bold"/>
              </a:rPr>
              <a:t>LES BÉNÉFICIAIRES</a:t>
            </a:r>
          </a:p>
        </p:txBody>
      </p:sp>
      <p:pic>
        <p:nvPicPr>
          <p:cNvPr id="32" name="Graphique 31" descr="Réunion avec un remplissage uni">
            <a:extLst>
              <a:ext uri="{FF2B5EF4-FFF2-40B4-BE49-F238E27FC236}">
                <a16:creationId xmlns:a16="http://schemas.microsoft.com/office/drawing/2014/main" id="{D2A77AF7-A13D-9978-615E-2AE91A6E1D9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288619" y="2760590"/>
            <a:ext cx="1371601" cy="1371601"/>
          </a:xfrm>
          <a:prstGeom prst="rect">
            <a:avLst/>
          </a:prstGeom>
        </p:spPr>
      </p:pic>
      <p:sp>
        <p:nvSpPr>
          <p:cNvPr id="34" name="ZoneTexte 33">
            <a:extLst>
              <a:ext uri="{FF2B5EF4-FFF2-40B4-BE49-F238E27FC236}">
                <a16:creationId xmlns:a16="http://schemas.microsoft.com/office/drawing/2014/main" id="{8D15F1AA-2A21-40E7-55C4-24AEFEF5120C}"/>
              </a:ext>
            </a:extLst>
          </p:cNvPr>
          <p:cNvSpPr txBox="1"/>
          <p:nvPr/>
        </p:nvSpPr>
        <p:spPr>
          <a:xfrm>
            <a:off x="10279998" y="1962052"/>
            <a:ext cx="1425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>
                <a:latin typeface="Poppins"/>
                <a:cs typeface="Poppins"/>
              </a:rPr>
              <a:t>Collectivités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76ECEFC9-1986-B0B8-D552-7F4A584AE3A7}"/>
              </a:ext>
            </a:extLst>
          </p:cNvPr>
          <p:cNvSpPr txBox="1"/>
          <p:nvPr/>
        </p:nvSpPr>
        <p:spPr>
          <a:xfrm>
            <a:off x="12276394" y="1595843"/>
            <a:ext cx="1513556" cy="338554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600">
                <a:latin typeface="Poppins"/>
                <a:cs typeface="Poppins"/>
              </a:rPr>
              <a:t>Aménageurs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CCA3052B-5023-59C4-4E97-5F637C17EF96}"/>
              </a:ext>
            </a:extLst>
          </p:cNvPr>
          <p:cNvSpPr txBox="1"/>
          <p:nvPr/>
        </p:nvSpPr>
        <p:spPr>
          <a:xfrm>
            <a:off x="14243955" y="2090532"/>
            <a:ext cx="2247731" cy="58477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600">
                <a:latin typeface="Poppins"/>
                <a:cs typeface="Poppins"/>
              </a:rPr>
              <a:t>Maitrises d’ouvrage </a:t>
            </a:r>
            <a:br>
              <a:rPr lang="fr-FR" sz="1600">
                <a:latin typeface="Poppins"/>
                <a:cs typeface="Poppins"/>
              </a:rPr>
            </a:br>
            <a:r>
              <a:rPr lang="fr-FR" sz="1600">
                <a:latin typeface="Poppins"/>
                <a:cs typeface="Poppins"/>
              </a:rPr>
              <a:t>bâti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54B9922F-3AFD-E3B8-67C0-D99BAB732CE3}"/>
              </a:ext>
            </a:extLst>
          </p:cNvPr>
          <p:cNvSpPr txBox="1"/>
          <p:nvPr/>
        </p:nvSpPr>
        <p:spPr>
          <a:xfrm>
            <a:off x="14504444" y="3117877"/>
            <a:ext cx="125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>
                <a:latin typeface="Poppins"/>
                <a:cs typeface="Poppins"/>
              </a:rPr>
              <a:t>Ingénieurs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1DFCAC8E-D6D7-EA60-98A8-45588BFA2B8D}"/>
              </a:ext>
            </a:extLst>
          </p:cNvPr>
          <p:cNvSpPr txBox="1"/>
          <p:nvPr/>
        </p:nvSpPr>
        <p:spPr>
          <a:xfrm>
            <a:off x="14344210" y="4284704"/>
            <a:ext cx="13420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>
                <a:latin typeface="Poppins"/>
                <a:cs typeface="Poppins"/>
              </a:rPr>
              <a:t>Architectes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1B59C1C5-95B8-FDB7-D733-85FE0FB036DE}"/>
              </a:ext>
            </a:extLst>
          </p:cNvPr>
          <p:cNvSpPr txBox="1"/>
          <p:nvPr/>
        </p:nvSpPr>
        <p:spPr>
          <a:xfrm>
            <a:off x="12257334" y="4697600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>
                <a:latin typeface="Poppins"/>
                <a:cs typeface="Poppins"/>
              </a:rPr>
              <a:t>Entreprises</a:t>
            </a:r>
          </a:p>
          <a:p>
            <a:pPr algn="ctr"/>
            <a:r>
              <a:rPr lang="fr-FR" sz="1200">
                <a:latin typeface="Poppins"/>
                <a:cs typeface="Poppins"/>
              </a:rPr>
              <a:t>de construction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24E760EF-8059-F86E-6332-97093DC8A13C}"/>
              </a:ext>
            </a:extLst>
          </p:cNvPr>
          <p:cNvSpPr txBox="1"/>
          <p:nvPr/>
        </p:nvSpPr>
        <p:spPr>
          <a:xfrm>
            <a:off x="10350254" y="4204802"/>
            <a:ext cx="9701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>
                <a:latin typeface="Poppins"/>
                <a:cs typeface="Poppins"/>
              </a:rPr>
              <a:t>Industriels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9804754C-0596-A043-233C-79E2F5CD6CF7}"/>
              </a:ext>
            </a:extLst>
          </p:cNvPr>
          <p:cNvSpPr txBox="1"/>
          <p:nvPr/>
        </p:nvSpPr>
        <p:spPr>
          <a:xfrm>
            <a:off x="10341249" y="3031659"/>
            <a:ext cx="10518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1200">
                <a:latin typeface="Poppins"/>
                <a:cs typeface="Poppins"/>
              </a:rPr>
              <a:t>Editeurs </a:t>
            </a:r>
          </a:p>
          <a:p>
            <a:pPr algn="r"/>
            <a:r>
              <a:rPr lang="fr-FR" sz="1200">
                <a:latin typeface="Poppins"/>
                <a:cs typeface="Poppins"/>
              </a:rPr>
              <a:t>de logiciels</a:t>
            </a:r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82C85D1A-F81B-241C-5EEB-43F8D4BCBE9C}"/>
              </a:ext>
            </a:extLst>
          </p:cNvPr>
          <p:cNvCxnSpPr>
            <a:cxnSpLocks/>
          </p:cNvCxnSpPr>
          <p:nvPr/>
        </p:nvCxnSpPr>
        <p:spPr>
          <a:xfrm flipH="1">
            <a:off x="12897222" y="4005299"/>
            <a:ext cx="0" cy="61795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911C1DAA-DEDB-D502-AA39-9E5B5C863AEA}"/>
              </a:ext>
            </a:extLst>
          </p:cNvPr>
          <p:cNvCxnSpPr>
            <a:cxnSpLocks/>
          </p:cNvCxnSpPr>
          <p:nvPr/>
        </p:nvCxnSpPr>
        <p:spPr>
          <a:xfrm flipH="1">
            <a:off x="11619119" y="3880528"/>
            <a:ext cx="604635" cy="3402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977E02FF-2490-015B-36F0-8413FB0EA5B6}"/>
              </a:ext>
            </a:extLst>
          </p:cNvPr>
          <p:cNvCxnSpPr>
            <a:cxnSpLocks/>
          </p:cNvCxnSpPr>
          <p:nvPr/>
        </p:nvCxnSpPr>
        <p:spPr>
          <a:xfrm>
            <a:off x="13660220" y="3823321"/>
            <a:ext cx="583182" cy="35361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7958BC97-E17E-4C76-B14E-7DDE2C89D682}"/>
              </a:ext>
            </a:extLst>
          </p:cNvPr>
          <p:cNvCxnSpPr>
            <a:cxnSpLocks/>
          </p:cNvCxnSpPr>
          <p:nvPr/>
        </p:nvCxnSpPr>
        <p:spPr>
          <a:xfrm>
            <a:off x="13814372" y="3380981"/>
            <a:ext cx="558761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813BFE06-A150-F4F6-6CA5-287027D3503F}"/>
              </a:ext>
            </a:extLst>
          </p:cNvPr>
          <p:cNvCxnSpPr>
            <a:cxnSpLocks/>
          </p:cNvCxnSpPr>
          <p:nvPr/>
        </p:nvCxnSpPr>
        <p:spPr>
          <a:xfrm>
            <a:off x="11528633" y="3402199"/>
            <a:ext cx="558761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6DEF69BA-0F79-4A14-4AE1-67C27D94E240}"/>
              </a:ext>
            </a:extLst>
          </p:cNvPr>
          <p:cNvCxnSpPr>
            <a:cxnSpLocks/>
          </p:cNvCxnSpPr>
          <p:nvPr/>
        </p:nvCxnSpPr>
        <p:spPr>
          <a:xfrm>
            <a:off x="11737166" y="2386413"/>
            <a:ext cx="551453" cy="499160"/>
          </a:xfrm>
          <a:prstGeom prst="line">
            <a:avLst/>
          </a:prstGeom>
          <a:ln>
            <a:solidFill>
              <a:srgbClr val="FF0000">
                <a:alpha val="69804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1980F0EC-C140-864B-84BB-D59947671DEA}"/>
              </a:ext>
            </a:extLst>
          </p:cNvPr>
          <p:cNvCxnSpPr>
            <a:cxnSpLocks/>
          </p:cNvCxnSpPr>
          <p:nvPr/>
        </p:nvCxnSpPr>
        <p:spPr>
          <a:xfrm flipV="1">
            <a:off x="13609401" y="2464756"/>
            <a:ext cx="484351" cy="39283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C90CCE09-C160-E486-9383-D84BBE828C43}"/>
              </a:ext>
            </a:extLst>
          </p:cNvPr>
          <p:cNvCxnSpPr>
            <a:cxnSpLocks/>
          </p:cNvCxnSpPr>
          <p:nvPr/>
        </p:nvCxnSpPr>
        <p:spPr>
          <a:xfrm>
            <a:off x="12919782" y="2103654"/>
            <a:ext cx="0" cy="66156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030" name="Groupe 1029">
            <a:extLst>
              <a:ext uri="{FF2B5EF4-FFF2-40B4-BE49-F238E27FC236}">
                <a16:creationId xmlns:a16="http://schemas.microsoft.com/office/drawing/2014/main" id="{18DBE101-E962-2E45-DC83-24F6F8C613D5}"/>
              </a:ext>
            </a:extLst>
          </p:cNvPr>
          <p:cNvGrpSpPr/>
          <p:nvPr/>
        </p:nvGrpSpPr>
        <p:grpSpPr>
          <a:xfrm>
            <a:off x="8288157" y="6047461"/>
            <a:ext cx="7598473" cy="3648884"/>
            <a:chOff x="8288157" y="6047461"/>
            <a:chExt cx="7598473" cy="3648884"/>
          </a:xfrm>
        </p:grpSpPr>
        <p:sp>
          <p:nvSpPr>
            <p:cNvPr id="59" name="ZoneTexte 58">
              <a:extLst>
                <a:ext uri="{FF2B5EF4-FFF2-40B4-BE49-F238E27FC236}">
                  <a16:creationId xmlns:a16="http://schemas.microsoft.com/office/drawing/2014/main" id="{D78B423D-4BF5-3184-7DEF-A0F68D2FF6A6}"/>
                </a:ext>
              </a:extLst>
            </p:cNvPr>
            <p:cNvSpPr txBox="1"/>
            <p:nvPr/>
          </p:nvSpPr>
          <p:spPr>
            <a:xfrm>
              <a:off x="8288157" y="6047461"/>
              <a:ext cx="7598473" cy="52322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fr-FR" sz="2800">
                  <a:latin typeface="Poppins Bold"/>
                  <a:cs typeface="Poppins Bold"/>
                </a:rPr>
                <a:t>LES USAGES AMONTS ENVISAGES</a:t>
              </a:r>
              <a:endParaRPr lang="en-US" sz="2800">
                <a:latin typeface="Poppins Bold"/>
                <a:cs typeface="Poppins Bold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DEC3250C-3513-E888-595B-6617B077CAA0}"/>
                </a:ext>
              </a:extLst>
            </p:cNvPr>
            <p:cNvSpPr/>
            <p:nvPr/>
          </p:nvSpPr>
          <p:spPr>
            <a:xfrm rot="10800000" flipV="1">
              <a:off x="9589779" y="8006030"/>
              <a:ext cx="4245250" cy="6893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900"/>
                </a:spcAft>
              </a:pPr>
              <a:r>
                <a:rPr lang="fr-FR" sz="1600">
                  <a:latin typeface="Poppins"/>
                  <a:cs typeface="Poppins"/>
                </a:rPr>
                <a:t>Valorisation des systèmes innovants</a:t>
              </a:r>
              <a:endParaRPr lang="en-US" sz="1600">
                <a:latin typeface="Poppins"/>
                <a:cs typeface="Poppins"/>
              </a:endParaRPr>
            </a:p>
          </p:txBody>
        </p:sp>
        <p:pic>
          <p:nvPicPr>
            <p:cNvPr id="1024" name="Graphique 1023" descr="Schéma de réseau contour">
              <a:extLst>
                <a:ext uri="{FF2B5EF4-FFF2-40B4-BE49-F238E27FC236}">
                  <a16:creationId xmlns:a16="http://schemas.microsoft.com/office/drawing/2014/main" id="{1CDCAEBC-FC6B-C721-EDD1-DC8E668B09DE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12035" y="8177421"/>
              <a:ext cx="1050773" cy="954337"/>
            </a:xfrm>
            <a:prstGeom prst="rect">
              <a:avLst/>
            </a:prstGeom>
          </p:spPr>
        </p:pic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7498AA61-E2EF-3C37-7228-BE646F7D7D37}"/>
                </a:ext>
              </a:extLst>
            </p:cNvPr>
            <p:cNvSpPr/>
            <p:nvPr/>
          </p:nvSpPr>
          <p:spPr>
            <a:xfrm rot="10800000" flipV="1">
              <a:off x="9589778" y="8841771"/>
              <a:ext cx="4224593" cy="85457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900"/>
                </a:spcAft>
              </a:pPr>
              <a:r>
                <a:rPr lang="fr-FR" sz="1600">
                  <a:latin typeface="Poppins"/>
                  <a:cs typeface="Poppins"/>
                </a:rPr>
                <a:t>Comparaison de différentes stratégies de sobriété hydrique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35C613C-FDC6-2725-3BE9-9DBDA4E38A62}"/>
                </a:ext>
              </a:extLst>
            </p:cNvPr>
            <p:cNvSpPr/>
            <p:nvPr/>
          </p:nvSpPr>
          <p:spPr>
            <a:xfrm rot="10800000" flipV="1">
              <a:off x="9589778" y="6720237"/>
              <a:ext cx="4245252" cy="10109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900"/>
                </a:spcAft>
              </a:pPr>
              <a:r>
                <a:rPr lang="fr-FR" sz="1600">
                  <a:latin typeface="Poppins"/>
                  <a:cs typeface="Poppins"/>
                </a:rPr>
                <a:t>Valorisation de la performance hydro économe et de la résilience d’un bâti </a:t>
              </a:r>
            </a:p>
          </p:txBody>
        </p:sp>
        <p:pic>
          <p:nvPicPr>
            <p:cNvPr id="1027" name="Graphique 1026" descr="Tendance à la hausse contour">
              <a:extLst>
                <a:ext uri="{FF2B5EF4-FFF2-40B4-BE49-F238E27FC236}">
                  <a16:creationId xmlns:a16="http://schemas.microsoft.com/office/drawing/2014/main" id="{58B0AF92-1379-C20B-4C97-E5DED640C64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407839" y="6752258"/>
              <a:ext cx="954336" cy="954336"/>
            </a:xfrm>
            <a:prstGeom prst="rect">
              <a:avLst/>
            </a:prstGeom>
          </p:spPr>
        </p:pic>
      </p:grpSp>
      <p:pic>
        <p:nvPicPr>
          <p:cNvPr id="1031" name="Picture 11">
            <a:extLst>
              <a:ext uri="{FF2B5EF4-FFF2-40B4-BE49-F238E27FC236}">
                <a16:creationId xmlns:a16="http://schemas.microsoft.com/office/drawing/2014/main" id="{51B03F5F-AF67-B57F-D988-BF2B1880D02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468087" y="9343727"/>
            <a:ext cx="1743713" cy="86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50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AD37D-1B56-E290-7893-080D9C6AA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824A38F7-401C-47A2-0CA9-BC102E3C73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" y="9719298"/>
            <a:ext cx="1518898" cy="453402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7149B09-081A-DED8-2BA1-4C0C9D5EDB1C}"/>
              </a:ext>
            </a:extLst>
          </p:cNvPr>
          <p:cNvSpPr txBox="1"/>
          <p:nvPr/>
        </p:nvSpPr>
        <p:spPr>
          <a:xfrm>
            <a:off x="2399018" y="590655"/>
            <a:ext cx="30123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L’ambition</a:t>
            </a: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764E93EE-DE3B-A20B-0F7D-F10D89396D1B}"/>
              </a:ext>
            </a:extLst>
          </p:cNvPr>
          <p:cNvGrpSpPr/>
          <p:nvPr/>
        </p:nvGrpSpPr>
        <p:grpSpPr>
          <a:xfrm>
            <a:off x="1082078" y="4540981"/>
            <a:ext cx="3681174" cy="3724462"/>
            <a:chOff x="8580470" y="1998541"/>
            <a:chExt cx="2981866" cy="3240726"/>
          </a:xfrm>
        </p:grpSpPr>
        <p:pic>
          <p:nvPicPr>
            <p:cNvPr id="1026" name="Picture 2" descr="empreinte eau objets">
              <a:extLst>
                <a:ext uri="{FF2B5EF4-FFF2-40B4-BE49-F238E27FC236}">
                  <a16:creationId xmlns:a16="http://schemas.microsoft.com/office/drawing/2014/main" id="{EEC9CA24-C41C-867E-E6A6-BC3D50C8921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91" r="19639" b="58056"/>
            <a:stretch>
              <a:fillRect/>
            </a:stretch>
          </p:blipFill>
          <p:spPr bwMode="auto">
            <a:xfrm>
              <a:off x="8580470" y="1998541"/>
              <a:ext cx="2981866" cy="29827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3AFFB032-A7C6-8C71-A295-19DE6B6E782E}"/>
                </a:ext>
              </a:extLst>
            </p:cNvPr>
            <p:cNvSpPr txBox="1"/>
            <p:nvPr/>
          </p:nvSpPr>
          <p:spPr>
            <a:xfrm>
              <a:off x="8580470" y="5025025"/>
              <a:ext cx="2981866" cy="214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 fontAlgn="base">
                <a:spcAft>
                  <a:spcPts val="1125"/>
                </a:spcAft>
                <a:buNone/>
              </a:pPr>
              <a:r>
                <a:rPr lang="fr-FR" sz="1000" i="0">
                  <a:effectLst/>
                  <a:cs typeface="Poppins"/>
                </a:rPr>
                <a:t>Source : </a:t>
              </a:r>
              <a:r>
                <a:rPr lang="fr-FR" sz="1000" i="0" err="1">
                  <a:effectLst/>
                  <a:cs typeface="Poppins"/>
                </a:rPr>
                <a:t>EauDyssée</a:t>
              </a:r>
              <a:r>
                <a:rPr lang="fr-FR" sz="1000" i="0">
                  <a:effectLst/>
                  <a:cs typeface="Poppins"/>
                </a:rPr>
                <a:t> – « L’empreinte eau : on décode pour vous !</a:t>
              </a:r>
              <a:r>
                <a:rPr lang="fr-FR" sz="1000">
                  <a:cs typeface="Poppins"/>
                </a:rPr>
                <a:t> »</a:t>
              </a:r>
              <a:endParaRPr lang="fr-FR" sz="1000" i="0">
                <a:effectLst/>
                <a:cs typeface="Poppins"/>
              </a:endParaRP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E2F82737-ABB9-FD26-1639-96B9436B40D5}"/>
              </a:ext>
            </a:extLst>
          </p:cNvPr>
          <p:cNvGrpSpPr/>
          <p:nvPr/>
        </p:nvGrpSpPr>
        <p:grpSpPr>
          <a:xfrm>
            <a:off x="11803318" y="4554807"/>
            <a:ext cx="6633906" cy="3337927"/>
            <a:chOff x="11672206" y="6289152"/>
            <a:chExt cx="6633906" cy="3337927"/>
          </a:xfrm>
        </p:grpSpPr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8126C6DB-F9A1-371B-E524-941EB7D6D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786" t="10050" r="2710" b="3962"/>
            <a:stretch/>
          </p:blipFill>
          <p:spPr>
            <a:xfrm rot="4200000">
              <a:off x="11200733" y="6760625"/>
              <a:ext cx="3337927" cy="2394981"/>
            </a:xfrm>
            <a:prstGeom prst="rect">
              <a:avLst/>
            </a:prstGeom>
          </p:spPr>
        </p:pic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2FD531A5-1FE1-7F33-EC3D-67E9C1ED7268}"/>
                </a:ext>
              </a:extLst>
            </p:cNvPr>
            <p:cNvSpPr txBox="1"/>
            <p:nvPr/>
          </p:nvSpPr>
          <p:spPr>
            <a:xfrm>
              <a:off x="14162364" y="6492711"/>
              <a:ext cx="4143748" cy="3462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endParaRPr lang="fr-FR" sz="1650" b="1">
                <a:latin typeface="Poppins Bold"/>
                <a:cs typeface="Poppins Bold"/>
              </a:endParaRPr>
            </a:p>
          </p:txBody>
        </p:sp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9ED7DB66-3F31-32F6-7842-2062A71218AB}"/>
                </a:ext>
              </a:extLst>
            </p:cNvPr>
            <p:cNvGrpSpPr/>
            <p:nvPr/>
          </p:nvGrpSpPr>
          <p:grpSpPr>
            <a:xfrm>
              <a:off x="14333064" y="6425667"/>
              <a:ext cx="3747623" cy="2770638"/>
              <a:chOff x="13904482" y="6185629"/>
              <a:chExt cx="4846301" cy="2770638"/>
            </a:xfrm>
          </p:grpSpPr>
          <p:grpSp>
            <p:nvGrpSpPr>
              <p:cNvPr id="48" name="Groupe 47">
                <a:extLst>
                  <a:ext uri="{FF2B5EF4-FFF2-40B4-BE49-F238E27FC236}">
                    <a16:creationId xmlns:a16="http://schemas.microsoft.com/office/drawing/2014/main" id="{DF763DE9-AC3F-18AA-8220-E8EF9F976979}"/>
                  </a:ext>
                </a:extLst>
              </p:cNvPr>
              <p:cNvGrpSpPr/>
              <p:nvPr/>
            </p:nvGrpSpPr>
            <p:grpSpPr>
              <a:xfrm>
                <a:off x="13904482" y="6185629"/>
                <a:ext cx="4846301" cy="2762945"/>
                <a:chOff x="8653100" y="2249520"/>
                <a:chExt cx="3949170" cy="1841963"/>
              </a:xfrm>
            </p:grpSpPr>
            <p:sp>
              <p:nvSpPr>
                <p:cNvPr id="15" name="ZoneTexte 14">
                  <a:extLst>
                    <a:ext uri="{FF2B5EF4-FFF2-40B4-BE49-F238E27FC236}">
                      <a16:creationId xmlns:a16="http://schemas.microsoft.com/office/drawing/2014/main" id="{EF2CCC32-2264-6261-606B-63333987B336}"/>
                    </a:ext>
                  </a:extLst>
                </p:cNvPr>
                <p:cNvSpPr txBox="1"/>
                <p:nvPr/>
              </p:nvSpPr>
              <p:spPr>
                <a:xfrm>
                  <a:off x="8714963" y="3658223"/>
                  <a:ext cx="974733" cy="184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1200">
                      <a:solidFill>
                        <a:srgbClr val="D78B40"/>
                      </a:solidFill>
                      <a:latin typeface="Poppins"/>
                      <a:cs typeface="Poppins"/>
                    </a:rPr>
                    <a:t>GROS ŒUVRE</a:t>
                  </a:r>
                </a:p>
              </p:txBody>
            </p:sp>
            <p:sp>
              <p:nvSpPr>
                <p:cNvPr id="33" name="ZoneTexte 32">
                  <a:extLst>
                    <a:ext uri="{FF2B5EF4-FFF2-40B4-BE49-F238E27FC236}">
                      <a16:creationId xmlns:a16="http://schemas.microsoft.com/office/drawing/2014/main" id="{7949A3D1-F3BA-E2A8-6DD4-FA2DC5C8348F}"/>
                    </a:ext>
                  </a:extLst>
                </p:cNvPr>
                <p:cNvSpPr txBox="1"/>
                <p:nvPr/>
              </p:nvSpPr>
              <p:spPr>
                <a:xfrm>
                  <a:off x="8653100" y="2909944"/>
                  <a:ext cx="3627892" cy="38985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/>
                <a:p>
                  <a:r>
                    <a:rPr lang="fr-FR" sz="1600">
                      <a:solidFill>
                        <a:srgbClr val="A468BE"/>
                      </a:solidFill>
                      <a:latin typeface="Poppins"/>
                      <a:cs typeface="Poppins"/>
                    </a:rPr>
                    <a:t>ENERGIES : Autres énergies</a:t>
                  </a:r>
                  <a:br>
                    <a:rPr lang="fr-FR" sz="1600">
                      <a:latin typeface="Poppins"/>
                    </a:rPr>
                  </a:br>
                  <a:r>
                    <a:rPr lang="fr-FR" sz="1600">
                      <a:solidFill>
                        <a:srgbClr val="A468BE"/>
                      </a:solidFill>
                      <a:latin typeface="Poppins"/>
                      <a:cs typeface="Poppins"/>
                    </a:rPr>
                    <a:t>liées au bâti</a:t>
                  </a:r>
                </a:p>
              </p:txBody>
            </p:sp>
            <p:sp>
              <p:nvSpPr>
                <p:cNvPr id="40" name="ZoneTexte 39">
                  <a:extLst>
                    <a:ext uri="{FF2B5EF4-FFF2-40B4-BE49-F238E27FC236}">
                      <a16:creationId xmlns:a16="http://schemas.microsoft.com/office/drawing/2014/main" id="{4D284700-6E91-B78B-4C6C-640E0415C813}"/>
                    </a:ext>
                  </a:extLst>
                </p:cNvPr>
                <p:cNvSpPr txBox="1"/>
                <p:nvPr/>
              </p:nvSpPr>
              <p:spPr>
                <a:xfrm>
                  <a:off x="8653102" y="2249520"/>
                  <a:ext cx="1195228" cy="34881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2800" b="1">
                      <a:solidFill>
                        <a:srgbClr val="69BFB6"/>
                      </a:solidFill>
                      <a:latin typeface="Abadi" panose="020B0604020104020204" pitchFamily="34" charset="0"/>
                    </a:rPr>
                    <a:t>USAGES</a:t>
                  </a:r>
                </a:p>
              </p:txBody>
            </p:sp>
            <p:sp>
              <p:nvSpPr>
                <p:cNvPr id="17" name="ZoneTexte 16">
                  <a:extLst>
                    <a:ext uri="{FF2B5EF4-FFF2-40B4-BE49-F238E27FC236}">
                      <a16:creationId xmlns:a16="http://schemas.microsoft.com/office/drawing/2014/main" id="{DE602052-EA33-2D45-46BC-2E38060BFBBF}"/>
                    </a:ext>
                  </a:extLst>
                </p:cNvPr>
                <p:cNvSpPr txBox="1"/>
                <p:nvPr/>
              </p:nvSpPr>
              <p:spPr>
                <a:xfrm>
                  <a:off x="8695162" y="3367632"/>
                  <a:ext cx="2901465" cy="22570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r>
                    <a:rPr lang="fr-FR" sz="1600">
                      <a:solidFill>
                        <a:srgbClr val="6A6CBF"/>
                      </a:solidFill>
                      <a:latin typeface="Poppins"/>
                      <a:cs typeface="Poppins"/>
                    </a:rPr>
                    <a:t>ENERGIES : postes réglementaires</a:t>
                  </a:r>
                </a:p>
              </p:txBody>
            </p:sp>
            <p:sp>
              <p:nvSpPr>
                <p:cNvPr id="18" name="ZoneTexte 17">
                  <a:extLst>
                    <a:ext uri="{FF2B5EF4-FFF2-40B4-BE49-F238E27FC236}">
                      <a16:creationId xmlns:a16="http://schemas.microsoft.com/office/drawing/2014/main" id="{35669F3F-6426-6483-918A-3336E9DA843B}"/>
                    </a:ext>
                  </a:extLst>
                </p:cNvPr>
                <p:cNvSpPr txBox="1"/>
                <p:nvPr/>
              </p:nvSpPr>
              <p:spPr>
                <a:xfrm>
                  <a:off x="8653102" y="2608820"/>
                  <a:ext cx="3949168" cy="2667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/>
                <a:p>
                  <a:r>
                    <a:rPr lang="fr-FR" sz="2000">
                      <a:solidFill>
                        <a:srgbClr val="BE69A2"/>
                      </a:solidFill>
                      <a:latin typeface="Poppins"/>
                      <a:cs typeface="Poppins"/>
                    </a:rPr>
                    <a:t>ENERGIES : </a:t>
                  </a:r>
                  <a:r>
                    <a:rPr lang="fr-FR" sz="1600">
                      <a:solidFill>
                        <a:srgbClr val="BE69A2"/>
                      </a:solidFill>
                      <a:latin typeface="Poppins"/>
                      <a:cs typeface="Poppins"/>
                    </a:rPr>
                    <a:t>Non liées au bâti</a:t>
                  </a:r>
                </a:p>
              </p:txBody>
            </p:sp>
            <p:sp>
              <p:nvSpPr>
                <p:cNvPr id="38" name="ZoneTexte 37">
                  <a:extLst>
                    <a:ext uri="{FF2B5EF4-FFF2-40B4-BE49-F238E27FC236}">
                      <a16:creationId xmlns:a16="http://schemas.microsoft.com/office/drawing/2014/main" id="{D2DC0244-6A0B-4ED9-7B61-0888CEEA3DF4}"/>
                    </a:ext>
                  </a:extLst>
                </p:cNvPr>
                <p:cNvSpPr txBox="1"/>
                <p:nvPr/>
              </p:nvSpPr>
              <p:spPr>
                <a:xfrm>
                  <a:off x="9937058" y="3647963"/>
                  <a:ext cx="1305216" cy="205185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r>
                    <a:rPr lang="fr-FR" sz="1400">
                      <a:solidFill>
                        <a:srgbClr val="EDBA33"/>
                      </a:solidFill>
                      <a:latin typeface="Poppins"/>
                      <a:cs typeface="Poppins"/>
                    </a:rPr>
                    <a:t>SECOND ŒUVRE</a:t>
                  </a:r>
                </a:p>
              </p:txBody>
            </p:sp>
            <p:sp>
              <p:nvSpPr>
                <p:cNvPr id="19" name="ZoneTexte 18">
                  <a:extLst>
                    <a:ext uri="{FF2B5EF4-FFF2-40B4-BE49-F238E27FC236}">
                      <a16:creationId xmlns:a16="http://schemas.microsoft.com/office/drawing/2014/main" id="{DFA4A748-4DF2-F236-3DBE-7ED0783E11B1}"/>
                    </a:ext>
                  </a:extLst>
                </p:cNvPr>
                <p:cNvSpPr txBox="1"/>
                <p:nvPr/>
              </p:nvSpPr>
              <p:spPr>
                <a:xfrm>
                  <a:off x="8714963" y="3917076"/>
                  <a:ext cx="900275" cy="174407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r>
                    <a:rPr lang="fr-FR" sz="1100">
                      <a:solidFill>
                        <a:srgbClr val="92D050"/>
                      </a:solidFill>
                      <a:latin typeface="Poppins"/>
                      <a:cs typeface="Poppins"/>
                    </a:rPr>
                    <a:t>ÉQUIPEMENTS</a:t>
                  </a:r>
                </a:p>
              </p:txBody>
            </p:sp>
          </p:grpSp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057EADD2-7C9B-A7D4-E5F1-4CCB501AE2B6}"/>
                  </a:ext>
                </a:extLst>
              </p:cNvPr>
              <p:cNvSpPr txBox="1"/>
              <p:nvPr/>
            </p:nvSpPr>
            <p:spPr>
              <a:xfrm>
                <a:off x="15397685" y="8679268"/>
                <a:ext cx="1601720" cy="2769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r>
                  <a:rPr lang="fr-FR" sz="1200">
                    <a:solidFill>
                      <a:srgbClr val="3E434A"/>
                    </a:solidFill>
                    <a:latin typeface="Poppins"/>
                    <a:cs typeface="Poppins"/>
                  </a:rPr>
                  <a:t>CHANTIER</a:t>
                </a:r>
              </a:p>
            </p:txBody>
          </p:sp>
        </p:grpSp>
      </p:grpSp>
      <p:sp>
        <p:nvSpPr>
          <p:cNvPr id="6" name="AutoShape 2">
            <a:extLst>
              <a:ext uri="{FF2B5EF4-FFF2-40B4-BE49-F238E27FC236}">
                <a16:creationId xmlns:a16="http://schemas.microsoft.com/office/drawing/2014/main" id="{27B6549B-F1E3-EC1F-FFE6-0C986B605BC9}"/>
              </a:ext>
            </a:extLst>
          </p:cNvPr>
          <p:cNvSpPr/>
          <p:nvPr/>
        </p:nvSpPr>
        <p:spPr>
          <a:xfrm>
            <a:off x="0" y="0"/>
            <a:ext cx="18288000" cy="1621055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20CBF8E-22CA-22FC-39C3-C9B6AD84FC3D}"/>
              </a:ext>
            </a:extLst>
          </p:cNvPr>
          <p:cNvSpPr txBox="1"/>
          <p:nvPr/>
        </p:nvSpPr>
        <p:spPr>
          <a:xfrm>
            <a:off x="590237" y="390440"/>
            <a:ext cx="1188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0000800000000000000" charset="0"/>
                <a:cs typeface="Poppins Bold" panose="00000800000000000000" charset="0"/>
              </a:rPr>
              <a:t>La notion d’empreinte eau 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3F01E8CE-04F2-D20D-0DAC-A8DCA7D46236}"/>
              </a:ext>
            </a:extLst>
          </p:cNvPr>
          <p:cNvPicPr/>
          <p:nvPr/>
        </p:nvPicPr>
        <p:blipFill>
          <a:blip r:embed="rId6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9C4C2722-1684-BFE3-7ABE-E2AB43C04FFB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pic>
        <p:nvPicPr>
          <p:cNvPr id="31" name="Picture 11">
            <a:extLst>
              <a:ext uri="{FF2B5EF4-FFF2-40B4-BE49-F238E27FC236}">
                <a16:creationId xmlns:a16="http://schemas.microsoft.com/office/drawing/2014/main" id="{858EEAF6-D786-FE42-9FBC-9E54D3D5BD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68087" y="9343727"/>
            <a:ext cx="1743713" cy="865201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069A5785-183F-FC0E-9139-8A86548D3D58}"/>
              </a:ext>
            </a:extLst>
          </p:cNvPr>
          <p:cNvSpPr txBox="1"/>
          <p:nvPr/>
        </p:nvSpPr>
        <p:spPr>
          <a:xfrm>
            <a:off x="1082078" y="2528293"/>
            <a:ext cx="335443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fr-FR"/>
              <a:t>Une notion plutôt connue sur des produits manufacturés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5AE6D2C-11C4-2267-E5C4-4BC6005CCF72}"/>
              </a:ext>
            </a:extLst>
          </p:cNvPr>
          <p:cNvSpPr txBox="1"/>
          <p:nvPr/>
        </p:nvSpPr>
        <p:spPr>
          <a:xfrm>
            <a:off x="6217920" y="2466737"/>
            <a:ext cx="45458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>
                <a:latin typeface="Poppins" panose="00000500000000000000" pitchFamily="2" charset="0"/>
                <a:cs typeface="Poppins" panose="00000500000000000000" pitchFamily="2" charset="0"/>
              </a:rPr>
              <a:t>Une méthode qui permet de quantifier le potentiel ou le risque de privation d'eau, </a:t>
            </a:r>
            <a:br>
              <a:rPr lang="fr-FR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fr-FR">
                <a:latin typeface="Poppins" panose="00000500000000000000" pitchFamily="2" charset="0"/>
                <a:cs typeface="Poppins" panose="00000500000000000000" pitchFamily="2" charset="0"/>
              </a:rPr>
              <a:t>pour les humains ou les écosystèmes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6C245CC-02F5-4256-0645-CFD6582A0B09}"/>
              </a:ext>
            </a:extLst>
          </p:cNvPr>
          <p:cNvSpPr txBox="1"/>
          <p:nvPr/>
        </p:nvSpPr>
        <p:spPr>
          <a:xfrm>
            <a:off x="12469538" y="2528293"/>
            <a:ext cx="5041183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fr-FR"/>
              <a:t>Appliqué au bâtiment, cette méthode pourrait permettre de déterminer les contributeurs significatifs</a:t>
            </a:r>
          </a:p>
          <a:p>
            <a:r>
              <a:rPr lang="fr-FR" sz="1200"/>
              <a:t>AU-DELÀ DES USAGES EN EXPLOITATION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3F9F9F76-8D23-1E9A-AF22-94404325771D}"/>
              </a:ext>
            </a:extLst>
          </p:cNvPr>
          <p:cNvGrpSpPr/>
          <p:nvPr/>
        </p:nvGrpSpPr>
        <p:grpSpPr>
          <a:xfrm>
            <a:off x="6477563" y="4373388"/>
            <a:ext cx="4245596" cy="3955759"/>
            <a:chOff x="6477563" y="4373388"/>
            <a:chExt cx="4245596" cy="3955759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E169C937-0D5B-115D-EBB7-D17620FA5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7" b="19521"/>
            <a:stretch>
              <a:fillRect/>
            </a:stretch>
          </p:blipFill>
          <p:spPr bwMode="auto">
            <a:xfrm>
              <a:off x="6499859" y="4373388"/>
              <a:ext cx="4223300" cy="3955759"/>
            </a:xfrm>
            <a:prstGeom prst="rect">
              <a:avLst/>
            </a:prstGeom>
          </p:spPr>
        </p:pic>
        <p:pic>
          <p:nvPicPr>
            <p:cNvPr id="26" name="Graphique 25" descr="Épingle avec un remplissage uni">
              <a:extLst>
                <a:ext uri="{FF2B5EF4-FFF2-40B4-BE49-F238E27FC236}">
                  <a16:creationId xmlns:a16="http://schemas.microsoft.com/office/drawing/2014/main" id="{B7572682-B682-7ADD-C37E-836D002736F0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639565">
              <a:off x="6477563" y="4999288"/>
              <a:ext cx="698078" cy="698078"/>
            </a:xfrm>
            <a:prstGeom prst="rect">
              <a:avLst/>
            </a:prstGeom>
          </p:spPr>
        </p:pic>
        <p:pic>
          <p:nvPicPr>
            <p:cNvPr id="30" name="Graphique 29" descr="Épingle avec un remplissage uni">
              <a:extLst>
                <a:ext uri="{FF2B5EF4-FFF2-40B4-BE49-F238E27FC236}">
                  <a16:creationId xmlns:a16="http://schemas.microsoft.com/office/drawing/2014/main" id="{74907F7E-F1AA-687D-8E06-ADCD096D7058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3864105">
              <a:off x="9286148" y="6863081"/>
              <a:ext cx="698078" cy="698078"/>
            </a:xfrm>
            <a:prstGeom prst="rect">
              <a:avLst/>
            </a:prstGeom>
          </p:spPr>
        </p:pic>
      </p:grpSp>
      <p:sp>
        <p:nvSpPr>
          <p:cNvPr id="34" name="ZoneTexte 33">
            <a:extLst>
              <a:ext uri="{FF2B5EF4-FFF2-40B4-BE49-F238E27FC236}">
                <a16:creationId xmlns:a16="http://schemas.microsoft.com/office/drawing/2014/main" id="{EF423E94-83B2-4368-7F2B-32F27C698C1C}"/>
              </a:ext>
            </a:extLst>
          </p:cNvPr>
          <p:cNvSpPr txBox="1"/>
          <p:nvPr/>
        </p:nvSpPr>
        <p:spPr>
          <a:xfrm>
            <a:off x="11960492" y="7964052"/>
            <a:ext cx="3354431" cy="2308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900">
                <a:solidFill>
                  <a:schemeClr val="accent2"/>
                </a:solidFill>
                <a:latin typeface="Poppins"/>
                <a:cs typeface="Poppins"/>
              </a:rPr>
              <a:t>/!\Visuel non représentatif de la répartition </a:t>
            </a:r>
          </a:p>
        </p:txBody>
      </p:sp>
    </p:spTree>
    <p:extLst>
      <p:ext uri="{BB962C8B-B14F-4D97-AF65-F5344CB8AC3E}">
        <p14:creationId xmlns:p14="http://schemas.microsoft.com/office/powerpoint/2010/main" val="395828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644B4-83A9-AA9F-CADC-5B5975C91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AutoShape 2">
            <a:extLst>
              <a:ext uri="{FF2B5EF4-FFF2-40B4-BE49-F238E27FC236}">
                <a16:creationId xmlns:a16="http://schemas.microsoft.com/office/drawing/2014/main" id="{929C0AAF-523B-9174-44B9-F5563F1ABDE2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3080" name="Image 3079">
            <a:extLst>
              <a:ext uri="{FF2B5EF4-FFF2-40B4-BE49-F238E27FC236}">
                <a16:creationId xmlns:a16="http://schemas.microsoft.com/office/drawing/2014/main" id="{EB07242C-7C50-3F03-B8ED-481F6D1FFC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3081" name="ZoneTexte 3080">
            <a:extLst>
              <a:ext uri="{FF2B5EF4-FFF2-40B4-BE49-F238E27FC236}">
                <a16:creationId xmlns:a16="http://schemas.microsoft.com/office/drawing/2014/main" id="{07373BBF-3B3B-0EB7-CB96-207AC174A752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19FAE64-5FEA-2AB0-12B7-1074BF7EA0DA}"/>
              </a:ext>
            </a:extLst>
          </p:cNvPr>
          <p:cNvSpPr txBox="1"/>
          <p:nvPr/>
        </p:nvSpPr>
        <p:spPr>
          <a:xfrm>
            <a:off x="564858" y="414978"/>
            <a:ext cx="14609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0000800000000000000" charset="0"/>
                <a:cs typeface="Poppins Bold" panose="00000800000000000000" charset="0"/>
              </a:rPr>
              <a:t>Vers une architecture hydro-économe globale</a:t>
            </a:r>
          </a:p>
        </p:txBody>
      </p:sp>
      <p:pic>
        <p:nvPicPr>
          <p:cNvPr id="3" name="Image 2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0C24C4DB-BFC2-B592-B3ED-EEA4303F2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4" name="Image 3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7E19DCF1-8D74-1B71-38DF-AEE3B06DB1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5" name="Image 4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D1E3B106-42B8-04EA-B482-1A9ED66369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sp>
        <p:nvSpPr>
          <p:cNvPr id="39" name="Espace réservé du numéro de diapositive 17">
            <a:extLst>
              <a:ext uri="{FF2B5EF4-FFF2-40B4-BE49-F238E27FC236}">
                <a16:creationId xmlns:a16="http://schemas.microsoft.com/office/drawing/2014/main" id="{6832B0D6-1DD0-D3A3-B1A5-0CF8D0009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078200" y="9848850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089" name="ZoneTexte 3088">
            <a:extLst>
              <a:ext uri="{FF2B5EF4-FFF2-40B4-BE49-F238E27FC236}">
                <a16:creationId xmlns:a16="http://schemas.microsoft.com/office/drawing/2014/main" id="{F4B2674B-0848-257C-1D69-BC45C1A78F81}"/>
              </a:ext>
            </a:extLst>
          </p:cNvPr>
          <p:cNvSpPr txBox="1"/>
          <p:nvPr/>
        </p:nvSpPr>
        <p:spPr>
          <a:xfrm>
            <a:off x="554628" y="1028700"/>
            <a:ext cx="1460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>
                <a:solidFill>
                  <a:schemeClr val="bg1"/>
                </a:solidFill>
              </a:rPr>
              <a:t>Une méthode construite sur 6 briques de travail</a:t>
            </a:r>
            <a:endParaRPr lang="fr-FR" sz="2400">
              <a:highlight>
                <a:srgbClr val="FFFF00"/>
              </a:highlight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BA042653-E31A-C6D9-4F9D-4075BE39C5D8}"/>
              </a:ext>
            </a:extLst>
          </p:cNvPr>
          <p:cNvGrpSpPr/>
          <p:nvPr/>
        </p:nvGrpSpPr>
        <p:grpSpPr>
          <a:xfrm>
            <a:off x="1221665" y="4443849"/>
            <a:ext cx="9550813" cy="4605884"/>
            <a:chOff x="1828800" y="2104571"/>
            <a:chExt cx="14026455" cy="6879773"/>
          </a:xfrm>
        </p:grpSpPr>
        <p:pic>
          <p:nvPicPr>
            <p:cNvPr id="2" name="Image 1">
              <a:extLst>
                <a:ext uri="{FF2B5EF4-FFF2-40B4-BE49-F238E27FC236}">
                  <a16:creationId xmlns:a16="http://schemas.microsoft.com/office/drawing/2014/main" id="{8BDA5161-FA0C-CF93-9C4C-0723B50520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t="16601" b="5933"/>
            <a:stretch>
              <a:fillRect/>
            </a:stretch>
          </p:blipFill>
          <p:spPr>
            <a:xfrm>
              <a:off x="2288234" y="2519066"/>
              <a:ext cx="13567021" cy="646527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B7AC6CC-0730-007D-85DE-9EE43D0942DE}"/>
                </a:ext>
              </a:extLst>
            </p:cNvPr>
            <p:cNvSpPr/>
            <p:nvPr/>
          </p:nvSpPr>
          <p:spPr>
            <a:xfrm>
              <a:off x="1828800" y="2104571"/>
              <a:ext cx="4688114" cy="13353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8" name="Picture 11">
            <a:extLst>
              <a:ext uri="{FF2B5EF4-FFF2-40B4-BE49-F238E27FC236}">
                <a16:creationId xmlns:a16="http://schemas.microsoft.com/office/drawing/2014/main" id="{B4D9E811-5D5C-11C8-203E-13DE6BCC33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468087" y="9343727"/>
            <a:ext cx="1743713" cy="86520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CA8D6A8-D803-FF90-BCFD-0EC416DCA32E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22794" r="75385" b="28297"/>
          <a:stretch>
            <a:fillRect/>
          </a:stretch>
        </p:blipFill>
        <p:spPr>
          <a:xfrm>
            <a:off x="13129760" y="4177780"/>
            <a:ext cx="682524" cy="90406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9B8EC691-735F-F265-E916-8D2E13486A0F}"/>
              </a:ext>
            </a:extLst>
          </p:cNvPr>
          <p:cNvSpPr txBox="1"/>
          <p:nvPr/>
        </p:nvSpPr>
        <p:spPr>
          <a:xfrm>
            <a:off x="14155306" y="4493533"/>
            <a:ext cx="1721837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2000">
                <a:latin typeface="Poppins Light"/>
                <a:cs typeface="Poppins Light"/>
              </a:rPr>
              <a:t>Logements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E52F332-6B71-7877-B009-888CB1C6E82A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31621" t="22794" r="43764" b="28297"/>
          <a:stretch>
            <a:fillRect/>
          </a:stretch>
        </p:blipFill>
        <p:spPr>
          <a:xfrm>
            <a:off x="13100446" y="5586967"/>
            <a:ext cx="682524" cy="904064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62AD8F59-2291-1F21-3C6D-C0B113254DEC}"/>
              </a:ext>
            </a:extLst>
          </p:cNvPr>
          <p:cNvSpPr txBox="1"/>
          <p:nvPr/>
        </p:nvSpPr>
        <p:spPr>
          <a:xfrm>
            <a:off x="14288932" y="5990466"/>
            <a:ext cx="1558897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000">
                <a:latin typeface="Poppins Light"/>
                <a:cs typeface="Poppins Light"/>
              </a:rPr>
              <a:t>Bureaux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BC07423A-6B17-6954-A624-635AB9380E78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64868" t="22794" r="6754" b="28297"/>
          <a:stretch>
            <a:fillRect/>
          </a:stretch>
        </p:blipFill>
        <p:spPr>
          <a:xfrm>
            <a:off x="13049113" y="6994921"/>
            <a:ext cx="843817" cy="969521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5DEB9B5C-52F5-EAD0-3894-BCFDD34844CD}"/>
              </a:ext>
            </a:extLst>
          </p:cNvPr>
          <p:cNvSpPr txBox="1"/>
          <p:nvPr/>
        </p:nvSpPr>
        <p:spPr>
          <a:xfrm>
            <a:off x="14327569" y="7287344"/>
            <a:ext cx="2111723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000">
                <a:latin typeface="Poppins Light"/>
                <a:cs typeface="Poppins Light"/>
              </a:rPr>
              <a:t>Enseignement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394D3E5-BB68-E925-F612-2B5B83D52DA2}"/>
              </a:ext>
            </a:extLst>
          </p:cNvPr>
          <p:cNvSpPr txBox="1"/>
          <p:nvPr/>
        </p:nvSpPr>
        <p:spPr>
          <a:xfrm>
            <a:off x="12395134" y="2781647"/>
            <a:ext cx="5119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/>
              <a:t>Une première version concentrée sur 3 typologies de bâtiments</a:t>
            </a:r>
            <a:endParaRPr lang="fr-FR" sz="2400">
              <a:highlight>
                <a:srgbClr val="FFFF00"/>
              </a:highlight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3E1E25F-F1E2-3B7A-46EA-1A7498789819}"/>
              </a:ext>
            </a:extLst>
          </p:cNvPr>
          <p:cNvSpPr txBox="1"/>
          <p:nvPr/>
        </p:nvSpPr>
        <p:spPr>
          <a:xfrm>
            <a:off x="9344937" y="3220949"/>
            <a:ext cx="138952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kern="0">
                <a:solidFill>
                  <a:schemeClr val="tx1">
                    <a:lumMod val="50000"/>
                  </a:schemeClr>
                </a:solidFill>
                <a:ea typeface="Century Gothic"/>
                <a:cs typeface="Calibri" panose="020F0502020204030204" pitchFamily="34" charset="0"/>
              </a:rPr>
              <a:t>❻</a:t>
            </a:r>
            <a:endParaRPr lang="fr-FR" sz="1200" kern="0">
              <a:solidFill>
                <a:schemeClr val="tx1">
                  <a:lumMod val="50000"/>
                </a:schemeClr>
              </a:solidFill>
              <a:latin typeface="+mj-lt"/>
              <a:cs typeface="Calibri" panose="020F0502020204030204" pitchFamily="34" charset="0"/>
            </a:endParaRPr>
          </a:p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Systèmes de traitement</a:t>
            </a:r>
          </a:p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 recyclage, assainissement, innovations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DE42E663-9F3A-D022-C568-9C340B092E24}"/>
              </a:ext>
            </a:extLst>
          </p:cNvPr>
          <p:cNvGrpSpPr/>
          <p:nvPr/>
        </p:nvGrpSpPr>
        <p:grpSpPr>
          <a:xfrm>
            <a:off x="1663502" y="2122725"/>
            <a:ext cx="823883" cy="923331"/>
            <a:chOff x="3351076" y="1936824"/>
            <a:chExt cx="1124214" cy="1307218"/>
          </a:xfrm>
        </p:grpSpPr>
        <p:sp>
          <p:nvSpPr>
            <p:cNvPr id="18" name="Hexagone 16">
              <a:extLst>
                <a:ext uri="{FF2B5EF4-FFF2-40B4-BE49-F238E27FC236}">
                  <a16:creationId xmlns:a16="http://schemas.microsoft.com/office/drawing/2014/main" id="{2CDDBF98-E285-0095-6CA1-48A9EA7CFD39}"/>
                </a:ext>
              </a:extLst>
            </p:cNvPr>
            <p:cNvSpPr/>
            <p:nvPr/>
          </p:nvSpPr>
          <p:spPr>
            <a:xfrm rot="16200000">
              <a:off x="3259574" y="2028326"/>
              <a:ext cx="1307218" cy="1124214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34BA6CCA-CF7A-5938-5483-9085771E7DA9}"/>
                </a:ext>
              </a:extLst>
            </p:cNvPr>
            <p:cNvGrpSpPr/>
            <p:nvPr/>
          </p:nvGrpSpPr>
          <p:grpSpPr>
            <a:xfrm>
              <a:off x="3574861" y="2231859"/>
              <a:ext cx="787181" cy="627323"/>
              <a:chOff x="1331911" y="2966515"/>
              <a:chExt cx="539752" cy="430142"/>
            </a:xfrm>
          </p:grpSpPr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C2B24872-7686-C3BB-8A4F-1F4D28CFB6FE}"/>
                  </a:ext>
                </a:extLst>
              </p:cNvPr>
              <p:cNvSpPr/>
              <p:nvPr/>
            </p:nvSpPr>
            <p:spPr>
              <a:xfrm>
                <a:off x="1402556" y="2969420"/>
                <a:ext cx="469107" cy="390525"/>
              </a:xfrm>
              <a:custGeom>
                <a:avLst/>
                <a:gdLst>
                  <a:gd name="connsiteX0" fmla="*/ 0 w 631032"/>
                  <a:gd name="connsiteY0" fmla="*/ 0 h 466725"/>
                  <a:gd name="connsiteX1" fmla="*/ 159544 w 631032"/>
                  <a:gd name="connsiteY1" fmla="*/ 0 h 466725"/>
                  <a:gd name="connsiteX2" fmla="*/ 159544 w 631032"/>
                  <a:gd name="connsiteY2" fmla="*/ 85725 h 466725"/>
                  <a:gd name="connsiteX3" fmla="*/ 240507 w 631032"/>
                  <a:gd name="connsiteY3" fmla="*/ 85725 h 466725"/>
                  <a:gd name="connsiteX4" fmla="*/ 240507 w 631032"/>
                  <a:gd name="connsiteY4" fmla="*/ 157162 h 466725"/>
                  <a:gd name="connsiteX5" fmla="*/ 316707 w 631032"/>
                  <a:gd name="connsiteY5" fmla="*/ 157162 h 466725"/>
                  <a:gd name="connsiteX6" fmla="*/ 316707 w 631032"/>
                  <a:gd name="connsiteY6" fmla="*/ 233362 h 466725"/>
                  <a:gd name="connsiteX7" fmla="*/ 395288 w 631032"/>
                  <a:gd name="connsiteY7" fmla="*/ 233362 h 466725"/>
                  <a:gd name="connsiteX8" fmla="*/ 395288 w 631032"/>
                  <a:gd name="connsiteY8" fmla="*/ 316706 h 466725"/>
                  <a:gd name="connsiteX9" fmla="*/ 469107 w 631032"/>
                  <a:gd name="connsiteY9" fmla="*/ 316706 h 466725"/>
                  <a:gd name="connsiteX10" fmla="*/ 469107 w 631032"/>
                  <a:gd name="connsiteY10" fmla="*/ 390525 h 466725"/>
                  <a:gd name="connsiteX11" fmla="*/ 631032 w 631032"/>
                  <a:gd name="connsiteY11" fmla="*/ 390525 h 466725"/>
                  <a:gd name="connsiteX12" fmla="*/ 631032 w 631032"/>
                  <a:gd name="connsiteY12" fmla="*/ 466725 h 466725"/>
                  <a:gd name="connsiteX13" fmla="*/ 2382 w 631032"/>
                  <a:gd name="connsiteY13" fmla="*/ 466725 h 466725"/>
                  <a:gd name="connsiteX14" fmla="*/ 0 w 631032"/>
                  <a:gd name="connsiteY14" fmla="*/ 0 h 466725"/>
                  <a:gd name="connsiteX0" fmla="*/ 0 w 631032"/>
                  <a:gd name="connsiteY0" fmla="*/ 0 h 466725"/>
                  <a:gd name="connsiteX1" fmla="*/ 159544 w 631032"/>
                  <a:gd name="connsiteY1" fmla="*/ 0 h 466725"/>
                  <a:gd name="connsiteX2" fmla="*/ 159544 w 631032"/>
                  <a:gd name="connsiteY2" fmla="*/ 85725 h 466725"/>
                  <a:gd name="connsiteX3" fmla="*/ 240507 w 631032"/>
                  <a:gd name="connsiteY3" fmla="*/ 85725 h 466725"/>
                  <a:gd name="connsiteX4" fmla="*/ 240507 w 631032"/>
                  <a:gd name="connsiteY4" fmla="*/ 157162 h 466725"/>
                  <a:gd name="connsiteX5" fmla="*/ 316707 w 631032"/>
                  <a:gd name="connsiteY5" fmla="*/ 157162 h 466725"/>
                  <a:gd name="connsiteX6" fmla="*/ 316707 w 631032"/>
                  <a:gd name="connsiteY6" fmla="*/ 233362 h 466725"/>
                  <a:gd name="connsiteX7" fmla="*/ 395288 w 631032"/>
                  <a:gd name="connsiteY7" fmla="*/ 233362 h 466725"/>
                  <a:gd name="connsiteX8" fmla="*/ 395288 w 631032"/>
                  <a:gd name="connsiteY8" fmla="*/ 316706 h 466725"/>
                  <a:gd name="connsiteX9" fmla="*/ 469107 w 631032"/>
                  <a:gd name="connsiteY9" fmla="*/ 316706 h 466725"/>
                  <a:gd name="connsiteX10" fmla="*/ 469107 w 631032"/>
                  <a:gd name="connsiteY10" fmla="*/ 390525 h 466725"/>
                  <a:gd name="connsiteX11" fmla="*/ 631032 w 631032"/>
                  <a:gd name="connsiteY11" fmla="*/ 390525 h 466725"/>
                  <a:gd name="connsiteX12" fmla="*/ 631032 w 631032"/>
                  <a:gd name="connsiteY12" fmla="*/ 466725 h 466725"/>
                  <a:gd name="connsiteX13" fmla="*/ 28388 w 631032"/>
                  <a:gd name="connsiteY13" fmla="*/ 389058 h 466725"/>
                  <a:gd name="connsiteX14" fmla="*/ 0 w 631032"/>
                  <a:gd name="connsiteY14" fmla="*/ 0 h 466725"/>
                  <a:gd name="connsiteX0" fmla="*/ 450285 w 1081317"/>
                  <a:gd name="connsiteY0" fmla="*/ 0 h 499951"/>
                  <a:gd name="connsiteX1" fmla="*/ 609829 w 1081317"/>
                  <a:gd name="connsiteY1" fmla="*/ 0 h 499951"/>
                  <a:gd name="connsiteX2" fmla="*/ 609829 w 1081317"/>
                  <a:gd name="connsiteY2" fmla="*/ 85725 h 499951"/>
                  <a:gd name="connsiteX3" fmla="*/ 690792 w 1081317"/>
                  <a:gd name="connsiteY3" fmla="*/ 85725 h 499951"/>
                  <a:gd name="connsiteX4" fmla="*/ 690792 w 1081317"/>
                  <a:gd name="connsiteY4" fmla="*/ 157162 h 499951"/>
                  <a:gd name="connsiteX5" fmla="*/ 766992 w 1081317"/>
                  <a:gd name="connsiteY5" fmla="*/ 157162 h 499951"/>
                  <a:gd name="connsiteX6" fmla="*/ 766992 w 1081317"/>
                  <a:gd name="connsiteY6" fmla="*/ 233362 h 499951"/>
                  <a:gd name="connsiteX7" fmla="*/ 845573 w 1081317"/>
                  <a:gd name="connsiteY7" fmla="*/ 233362 h 499951"/>
                  <a:gd name="connsiteX8" fmla="*/ 845573 w 1081317"/>
                  <a:gd name="connsiteY8" fmla="*/ 316706 h 499951"/>
                  <a:gd name="connsiteX9" fmla="*/ 919392 w 1081317"/>
                  <a:gd name="connsiteY9" fmla="*/ 316706 h 499951"/>
                  <a:gd name="connsiteX10" fmla="*/ 919392 w 1081317"/>
                  <a:gd name="connsiteY10" fmla="*/ 390525 h 499951"/>
                  <a:gd name="connsiteX11" fmla="*/ 1081317 w 1081317"/>
                  <a:gd name="connsiteY11" fmla="*/ 390525 h 499951"/>
                  <a:gd name="connsiteX12" fmla="*/ 1081317 w 1081317"/>
                  <a:gd name="connsiteY12" fmla="*/ 466725 h 499951"/>
                  <a:gd name="connsiteX13" fmla="*/ 0 w 1081317"/>
                  <a:gd name="connsiteY13" fmla="*/ 499951 h 499951"/>
                  <a:gd name="connsiteX14" fmla="*/ 450285 w 1081317"/>
                  <a:gd name="connsiteY14" fmla="*/ 0 h 499951"/>
                  <a:gd name="connsiteX0" fmla="*/ 0 w 631032"/>
                  <a:gd name="connsiteY0" fmla="*/ 0 h 466725"/>
                  <a:gd name="connsiteX1" fmla="*/ 159544 w 631032"/>
                  <a:gd name="connsiteY1" fmla="*/ 0 h 466725"/>
                  <a:gd name="connsiteX2" fmla="*/ 159544 w 631032"/>
                  <a:gd name="connsiteY2" fmla="*/ 85725 h 466725"/>
                  <a:gd name="connsiteX3" fmla="*/ 240507 w 631032"/>
                  <a:gd name="connsiteY3" fmla="*/ 85725 h 466725"/>
                  <a:gd name="connsiteX4" fmla="*/ 240507 w 631032"/>
                  <a:gd name="connsiteY4" fmla="*/ 157162 h 466725"/>
                  <a:gd name="connsiteX5" fmla="*/ 316707 w 631032"/>
                  <a:gd name="connsiteY5" fmla="*/ 157162 h 466725"/>
                  <a:gd name="connsiteX6" fmla="*/ 316707 w 631032"/>
                  <a:gd name="connsiteY6" fmla="*/ 233362 h 466725"/>
                  <a:gd name="connsiteX7" fmla="*/ 395288 w 631032"/>
                  <a:gd name="connsiteY7" fmla="*/ 233362 h 466725"/>
                  <a:gd name="connsiteX8" fmla="*/ 395288 w 631032"/>
                  <a:gd name="connsiteY8" fmla="*/ 316706 h 466725"/>
                  <a:gd name="connsiteX9" fmla="*/ 469107 w 631032"/>
                  <a:gd name="connsiteY9" fmla="*/ 316706 h 466725"/>
                  <a:gd name="connsiteX10" fmla="*/ 469107 w 631032"/>
                  <a:gd name="connsiteY10" fmla="*/ 390525 h 466725"/>
                  <a:gd name="connsiteX11" fmla="*/ 631032 w 631032"/>
                  <a:gd name="connsiteY11" fmla="*/ 390525 h 466725"/>
                  <a:gd name="connsiteX12" fmla="*/ 631032 w 631032"/>
                  <a:gd name="connsiteY12" fmla="*/ 466725 h 466725"/>
                  <a:gd name="connsiteX13" fmla="*/ 2157 w 631032"/>
                  <a:gd name="connsiteY13" fmla="*/ 389059 h 466725"/>
                  <a:gd name="connsiteX14" fmla="*/ 0 w 631032"/>
                  <a:gd name="connsiteY14" fmla="*/ 0 h 466725"/>
                  <a:gd name="connsiteX0" fmla="*/ 0 w 631032"/>
                  <a:gd name="connsiteY0" fmla="*/ 0 h 466725"/>
                  <a:gd name="connsiteX1" fmla="*/ 159544 w 631032"/>
                  <a:gd name="connsiteY1" fmla="*/ 0 h 466725"/>
                  <a:gd name="connsiteX2" fmla="*/ 159544 w 631032"/>
                  <a:gd name="connsiteY2" fmla="*/ 85725 h 466725"/>
                  <a:gd name="connsiteX3" fmla="*/ 240507 w 631032"/>
                  <a:gd name="connsiteY3" fmla="*/ 85725 h 466725"/>
                  <a:gd name="connsiteX4" fmla="*/ 240507 w 631032"/>
                  <a:gd name="connsiteY4" fmla="*/ 157162 h 466725"/>
                  <a:gd name="connsiteX5" fmla="*/ 316707 w 631032"/>
                  <a:gd name="connsiteY5" fmla="*/ 157162 h 466725"/>
                  <a:gd name="connsiteX6" fmla="*/ 316707 w 631032"/>
                  <a:gd name="connsiteY6" fmla="*/ 233362 h 466725"/>
                  <a:gd name="connsiteX7" fmla="*/ 395288 w 631032"/>
                  <a:gd name="connsiteY7" fmla="*/ 233362 h 466725"/>
                  <a:gd name="connsiteX8" fmla="*/ 395288 w 631032"/>
                  <a:gd name="connsiteY8" fmla="*/ 316706 h 466725"/>
                  <a:gd name="connsiteX9" fmla="*/ 469107 w 631032"/>
                  <a:gd name="connsiteY9" fmla="*/ 316706 h 466725"/>
                  <a:gd name="connsiteX10" fmla="*/ 469107 w 631032"/>
                  <a:gd name="connsiteY10" fmla="*/ 390525 h 466725"/>
                  <a:gd name="connsiteX11" fmla="*/ 631032 w 631032"/>
                  <a:gd name="connsiteY11" fmla="*/ 466725 h 466725"/>
                  <a:gd name="connsiteX12" fmla="*/ 2157 w 631032"/>
                  <a:gd name="connsiteY12" fmla="*/ 389059 h 466725"/>
                  <a:gd name="connsiteX13" fmla="*/ 0 w 631032"/>
                  <a:gd name="connsiteY13" fmla="*/ 0 h 466725"/>
                  <a:gd name="connsiteX0" fmla="*/ 0 w 469107"/>
                  <a:gd name="connsiteY0" fmla="*/ 0 h 390525"/>
                  <a:gd name="connsiteX1" fmla="*/ 159544 w 469107"/>
                  <a:gd name="connsiteY1" fmla="*/ 0 h 390525"/>
                  <a:gd name="connsiteX2" fmla="*/ 159544 w 469107"/>
                  <a:gd name="connsiteY2" fmla="*/ 85725 h 390525"/>
                  <a:gd name="connsiteX3" fmla="*/ 240507 w 469107"/>
                  <a:gd name="connsiteY3" fmla="*/ 85725 h 390525"/>
                  <a:gd name="connsiteX4" fmla="*/ 240507 w 469107"/>
                  <a:gd name="connsiteY4" fmla="*/ 157162 h 390525"/>
                  <a:gd name="connsiteX5" fmla="*/ 316707 w 469107"/>
                  <a:gd name="connsiteY5" fmla="*/ 157162 h 390525"/>
                  <a:gd name="connsiteX6" fmla="*/ 316707 w 469107"/>
                  <a:gd name="connsiteY6" fmla="*/ 233362 h 390525"/>
                  <a:gd name="connsiteX7" fmla="*/ 395288 w 469107"/>
                  <a:gd name="connsiteY7" fmla="*/ 233362 h 390525"/>
                  <a:gd name="connsiteX8" fmla="*/ 395288 w 469107"/>
                  <a:gd name="connsiteY8" fmla="*/ 316706 h 390525"/>
                  <a:gd name="connsiteX9" fmla="*/ 469107 w 469107"/>
                  <a:gd name="connsiteY9" fmla="*/ 316706 h 390525"/>
                  <a:gd name="connsiteX10" fmla="*/ 469107 w 469107"/>
                  <a:gd name="connsiteY10" fmla="*/ 390525 h 390525"/>
                  <a:gd name="connsiteX11" fmla="*/ 2157 w 469107"/>
                  <a:gd name="connsiteY11" fmla="*/ 389059 h 390525"/>
                  <a:gd name="connsiteX12" fmla="*/ 0 w 469107"/>
                  <a:gd name="connsiteY12" fmla="*/ 0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9107" h="390525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85725"/>
                    </a:lnTo>
                    <a:lnTo>
                      <a:pt x="240507" y="85725"/>
                    </a:lnTo>
                    <a:lnTo>
                      <a:pt x="240507" y="157162"/>
                    </a:lnTo>
                    <a:lnTo>
                      <a:pt x="316707" y="157162"/>
                    </a:lnTo>
                    <a:lnTo>
                      <a:pt x="316707" y="233362"/>
                    </a:lnTo>
                    <a:lnTo>
                      <a:pt x="395288" y="233362"/>
                    </a:lnTo>
                    <a:lnTo>
                      <a:pt x="395288" y="316706"/>
                    </a:lnTo>
                    <a:lnTo>
                      <a:pt x="469107" y="316706"/>
                    </a:lnTo>
                    <a:lnTo>
                      <a:pt x="469107" y="390525"/>
                    </a:lnTo>
                    <a:lnTo>
                      <a:pt x="2157" y="389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7429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21" name="Image 20">
                <a:extLst>
                  <a:ext uri="{FF2B5EF4-FFF2-40B4-BE49-F238E27FC236}">
                    <a16:creationId xmlns:a16="http://schemas.microsoft.com/office/drawing/2014/main" id="{7E73B0EB-6748-A03D-27FD-5E7B41FCDA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clrChange>
                  <a:clrFrom>
                    <a:srgbClr val="FAFAFA"/>
                  </a:clrFrom>
                  <a:clrTo>
                    <a:srgbClr val="FAFAFA">
                      <a:alpha val="0"/>
                    </a:srgbClr>
                  </a:clrTo>
                </a:clrChange>
              </a:blip>
              <a:srcRect r="28251" b="42627"/>
              <a:stretch/>
            </p:blipFill>
            <p:spPr>
              <a:xfrm>
                <a:off x="1331911" y="2966515"/>
                <a:ext cx="508704" cy="430142"/>
              </a:xfrm>
              <a:prstGeom prst="rect">
                <a:avLst/>
              </a:prstGeom>
            </p:spPr>
          </p:pic>
        </p:grpSp>
      </p:grpSp>
      <p:sp>
        <p:nvSpPr>
          <p:cNvPr id="22" name="ZoneTexte 21">
            <a:extLst>
              <a:ext uri="{FF2B5EF4-FFF2-40B4-BE49-F238E27FC236}">
                <a16:creationId xmlns:a16="http://schemas.microsoft.com/office/drawing/2014/main" id="{917C82FE-FFFA-8641-E3D4-35BCCCC05330}"/>
              </a:ext>
            </a:extLst>
          </p:cNvPr>
          <p:cNvSpPr txBox="1"/>
          <p:nvPr/>
        </p:nvSpPr>
        <p:spPr>
          <a:xfrm>
            <a:off x="1418424" y="3254450"/>
            <a:ext cx="13140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kern="0">
                <a:solidFill>
                  <a:schemeClr val="tx1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❶</a:t>
            </a:r>
            <a:r>
              <a:rPr lang="fr-FR" sz="1200" b="1" kern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Produits de Construction et Equipements (PCE)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972B0EC-F892-E88B-6351-FDEADEA1A921}"/>
              </a:ext>
            </a:extLst>
          </p:cNvPr>
          <p:cNvSpPr txBox="1"/>
          <p:nvPr/>
        </p:nvSpPr>
        <p:spPr>
          <a:xfrm>
            <a:off x="2888860" y="3215874"/>
            <a:ext cx="1424947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kern="0">
                <a:solidFill>
                  <a:schemeClr val="tx1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❷</a:t>
            </a:r>
          </a:p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Consommations </a:t>
            </a:r>
          </a:p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b="1" kern="0" cap="all">
                <a:solidFill>
                  <a:schemeClr val="tx1">
                    <a:lumMod val="50000"/>
                  </a:schemeClr>
                </a:solidFill>
                <a:latin typeface="Century Gothic"/>
              </a:rPr>
              <a:t>é</a:t>
            </a:r>
            <a:r>
              <a:rPr lang="fr-FR" sz="1200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nergétiques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D513413E-DC37-0EAD-AB82-A6BAB6ACD882}"/>
              </a:ext>
            </a:extLst>
          </p:cNvPr>
          <p:cNvGrpSpPr/>
          <p:nvPr/>
        </p:nvGrpSpPr>
        <p:grpSpPr>
          <a:xfrm>
            <a:off x="4721370" y="2142512"/>
            <a:ext cx="823883" cy="910686"/>
            <a:chOff x="8334462" y="1969390"/>
            <a:chExt cx="1124214" cy="1307220"/>
          </a:xfrm>
        </p:grpSpPr>
        <p:sp>
          <p:nvSpPr>
            <p:cNvPr id="26" name="Hexagone 16">
              <a:extLst>
                <a:ext uri="{FF2B5EF4-FFF2-40B4-BE49-F238E27FC236}">
                  <a16:creationId xmlns:a16="http://schemas.microsoft.com/office/drawing/2014/main" id="{B5143412-8334-70A3-0EE3-E0C6F9912926}"/>
                </a:ext>
              </a:extLst>
            </p:cNvPr>
            <p:cNvSpPr/>
            <p:nvPr/>
          </p:nvSpPr>
          <p:spPr>
            <a:xfrm rot="16200000">
              <a:off x="8242959" y="2060893"/>
              <a:ext cx="1307220" cy="1124214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99F83DAA-46F0-C3DB-99B3-57BEBBE5AA2D}"/>
                </a:ext>
              </a:extLst>
            </p:cNvPr>
            <p:cNvGrpSpPr/>
            <p:nvPr/>
          </p:nvGrpSpPr>
          <p:grpSpPr>
            <a:xfrm>
              <a:off x="8563041" y="2231863"/>
              <a:ext cx="667053" cy="828912"/>
              <a:chOff x="7170944" y="2887764"/>
              <a:chExt cx="736621" cy="915360"/>
            </a:xfrm>
          </p:grpSpPr>
          <p:sp>
            <p:nvSpPr>
              <p:cNvPr id="28" name="Ellipse 9">
                <a:extLst>
                  <a:ext uri="{FF2B5EF4-FFF2-40B4-BE49-F238E27FC236}">
                    <a16:creationId xmlns:a16="http://schemas.microsoft.com/office/drawing/2014/main" id="{8BB45D42-9CAD-E4B5-1EE0-89F3B6F8102D}"/>
                  </a:ext>
                </a:extLst>
              </p:cNvPr>
              <p:cNvSpPr/>
              <p:nvPr/>
            </p:nvSpPr>
            <p:spPr>
              <a:xfrm>
                <a:off x="7336691" y="2934467"/>
                <a:ext cx="473740" cy="676559"/>
              </a:xfrm>
              <a:custGeom>
                <a:avLst/>
                <a:gdLst>
                  <a:gd name="connsiteX0" fmla="*/ 0 w 480770"/>
                  <a:gd name="connsiteY0" fmla="*/ 252315 h 504629"/>
                  <a:gd name="connsiteX1" fmla="*/ 240385 w 480770"/>
                  <a:gd name="connsiteY1" fmla="*/ 0 h 504629"/>
                  <a:gd name="connsiteX2" fmla="*/ 480770 w 480770"/>
                  <a:gd name="connsiteY2" fmla="*/ 252315 h 504629"/>
                  <a:gd name="connsiteX3" fmla="*/ 240385 w 480770"/>
                  <a:gd name="connsiteY3" fmla="*/ 504630 h 504629"/>
                  <a:gd name="connsiteX4" fmla="*/ 0 w 480770"/>
                  <a:gd name="connsiteY4" fmla="*/ 252315 h 504629"/>
                  <a:gd name="connsiteX0" fmla="*/ 1 w 480771"/>
                  <a:gd name="connsiteY0" fmla="*/ 423765 h 676080"/>
                  <a:gd name="connsiteX1" fmla="*/ 242768 w 480771"/>
                  <a:gd name="connsiteY1" fmla="*/ 0 h 676080"/>
                  <a:gd name="connsiteX2" fmla="*/ 480771 w 480771"/>
                  <a:gd name="connsiteY2" fmla="*/ 423765 h 676080"/>
                  <a:gd name="connsiteX3" fmla="*/ 240386 w 480771"/>
                  <a:gd name="connsiteY3" fmla="*/ 676080 h 676080"/>
                  <a:gd name="connsiteX4" fmla="*/ 1 w 480771"/>
                  <a:gd name="connsiteY4" fmla="*/ 423765 h 676080"/>
                  <a:gd name="connsiteX0" fmla="*/ 1 w 480771"/>
                  <a:gd name="connsiteY0" fmla="*/ 440448 h 692763"/>
                  <a:gd name="connsiteX1" fmla="*/ 242768 w 480771"/>
                  <a:gd name="connsiteY1" fmla="*/ 16683 h 692763"/>
                  <a:gd name="connsiteX2" fmla="*/ 480771 w 480771"/>
                  <a:gd name="connsiteY2" fmla="*/ 440448 h 692763"/>
                  <a:gd name="connsiteX3" fmla="*/ 240386 w 480771"/>
                  <a:gd name="connsiteY3" fmla="*/ 692763 h 692763"/>
                  <a:gd name="connsiteX4" fmla="*/ 1 w 480771"/>
                  <a:gd name="connsiteY4" fmla="*/ 440448 h 692763"/>
                  <a:gd name="connsiteX0" fmla="*/ 1 w 480771"/>
                  <a:gd name="connsiteY0" fmla="*/ 424971 h 677286"/>
                  <a:gd name="connsiteX1" fmla="*/ 242768 w 480771"/>
                  <a:gd name="connsiteY1" fmla="*/ 1206 h 677286"/>
                  <a:gd name="connsiteX2" fmla="*/ 480771 w 480771"/>
                  <a:gd name="connsiteY2" fmla="*/ 424971 h 677286"/>
                  <a:gd name="connsiteX3" fmla="*/ 240386 w 480771"/>
                  <a:gd name="connsiteY3" fmla="*/ 677286 h 677286"/>
                  <a:gd name="connsiteX4" fmla="*/ 1 w 480771"/>
                  <a:gd name="connsiteY4" fmla="*/ 424971 h 677286"/>
                  <a:gd name="connsiteX0" fmla="*/ 1 w 480771"/>
                  <a:gd name="connsiteY0" fmla="*/ 423880 h 676195"/>
                  <a:gd name="connsiteX1" fmla="*/ 242768 w 480771"/>
                  <a:gd name="connsiteY1" fmla="*/ 115 h 676195"/>
                  <a:gd name="connsiteX2" fmla="*/ 480771 w 480771"/>
                  <a:gd name="connsiteY2" fmla="*/ 423880 h 676195"/>
                  <a:gd name="connsiteX3" fmla="*/ 240386 w 480771"/>
                  <a:gd name="connsiteY3" fmla="*/ 676195 h 676195"/>
                  <a:gd name="connsiteX4" fmla="*/ 1 w 480771"/>
                  <a:gd name="connsiteY4" fmla="*/ 423880 h 676195"/>
                  <a:gd name="connsiteX0" fmla="*/ 1 w 480771"/>
                  <a:gd name="connsiteY0" fmla="*/ 423766 h 676081"/>
                  <a:gd name="connsiteX1" fmla="*/ 242768 w 480771"/>
                  <a:gd name="connsiteY1" fmla="*/ 1 h 676081"/>
                  <a:gd name="connsiteX2" fmla="*/ 480771 w 480771"/>
                  <a:gd name="connsiteY2" fmla="*/ 423766 h 676081"/>
                  <a:gd name="connsiteX3" fmla="*/ 240386 w 480771"/>
                  <a:gd name="connsiteY3" fmla="*/ 676081 h 676081"/>
                  <a:gd name="connsiteX4" fmla="*/ 1 w 480771"/>
                  <a:gd name="connsiteY4" fmla="*/ 423766 h 676081"/>
                  <a:gd name="connsiteX0" fmla="*/ 11 w 480781"/>
                  <a:gd name="connsiteY0" fmla="*/ 423766 h 676081"/>
                  <a:gd name="connsiteX1" fmla="*/ 242778 w 480781"/>
                  <a:gd name="connsiteY1" fmla="*/ 1 h 676081"/>
                  <a:gd name="connsiteX2" fmla="*/ 480781 w 480781"/>
                  <a:gd name="connsiteY2" fmla="*/ 423766 h 676081"/>
                  <a:gd name="connsiteX3" fmla="*/ 240396 w 480781"/>
                  <a:gd name="connsiteY3" fmla="*/ 676081 h 676081"/>
                  <a:gd name="connsiteX4" fmla="*/ 11 w 480781"/>
                  <a:gd name="connsiteY4" fmla="*/ 423766 h 676081"/>
                  <a:gd name="connsiteX0" fmla="*/ 20 w 459359"/>
                  <a:gd name="connsiteY0" fmla="*/ 423765 h 676080"/>
                  <a:gd name="connsiteX1" fmla="*/ 221356 w 459359"/>
                  <a:gd name="connsiteY1" fmla="*/ 0 h 676080"/>
                  <a:gd name="connsiteX2" fmla="*/ 459359 w 459359"/>
                  <a:gd name="connsiteY2" fmla="*/ 423765 h 676080"/>
                  <a:gd name="connsiteX3" fmla="*/ 218974 w 459359"/>
                  <a:gd name="connsiteY3" fmla="*/ 676080 h 676080"/>
                  <a:gd name="connsiteX4" fmla="*/ 20 w 459359"/>
                  <a:gd name="connsiteY4" fmla="*/ 423765 h 676080"/>
                  <a:gd name="connsiteX0" fmla="*/ 18 w 476026"/>
                  <a:gd name="connsiteY0" fmla="*/ 440454 h 676180"/>
                  <a:gd name="connsiteX1" fmla="*/ 238023 w 476026"/>
                  <a:gd name="connsiteY1" fmla="*/ 20 h 676180"/>
                  <a:gd name="connsiteX2" fmla="*/ 476026 w 476026"/>
                  <a:gd name="connsiteY2" fmla="*/ 423785 h 676180"/>
                  <a:gd name="connsiteX3" fmla="*/ 235641 w 476026"/>
                  <a:gd name="connsiteY3" fmla="*/ 676100 h 676180"/>
                  <a:gd name="connsiteX4" fmla="*/ 18 w 476026"/>
                  <a:gd name="connsiteY4" fmla="*/ 440454 h 676180"/>
                  <a:gd name="connsiteX0" fmla="*/ 18 w 476126"/>
                  <a:gd name="connsiteY0" fmla="*/ 440454 h 676180"/>
                  <a:gd name="connsiteX1" fmla="*/ 238023 w 476126"/>
                  <a:gd name="connsiteY1" fmla="*/ 20 h 676180"/>
                  <a:gd name="connsiteX2" fmla="*/ 476026 w 476126"/>
                  <a:gd name="connsiteY2" fmla="*/ 423785 h 676180"/>
                  <a:gd name="connsiteX3" fmla="*/ 235641 w 476126"/>
                  <a:gd name="connsiteY3" fmla="*/ 676100 h 676180"/>
                  <a:gd name="connsiteX4" fmla="*/ 18 w 476126"/>
                  <a:gd name="connsiteY4" fmla="*/ 440454 h 676180"/>
                  <a:gd name="connsiteX0" fmla="*/ 18 w 480886"/>
                  <a:gd name="connsiteY0" fmla="*/ 440435 h 676084"/>
                  <a:gd name="connsiteX1" fmla="*/ 238023 w 480886"/>
                  <a:gd name="connsiteY1" fmla="*/ 1 h 676084"/>
                  <a:gd name="connsiteX2" fmla="*/ 480788 w 480886"/>
                  <a:gd name="connsiteY2" fmla="*/ 442816 h 676084"/>
                  <a:gd name="connsiteX3" fmla="*/ 235641 w 480886"/>
                  <a:gd name="connsiteY3" fmla="*/ 676081 h 676084"/>
                  <a:gd name="connsiteX4" fmla="*/ 18 w 480886"/>
                  <a:gd name="connsiteY4" fmla="*/ 440435 h 676084"/>
                  <a:gd name="connsiteX0" fmla="*/ 18 w 449947"/>
                  <a:gd name="connsiteY0" fmla="*/ 440437 h 676098"/>
                  <a:gd name="connsiteX1" fmla="*/ 238023 w 449947"/>
                  <a:gd name="connsiteY1" fmla="*/ 3 h 676098"/>
                  <a:gd name="connsiteX2" fmla="*/ 449832 w 449947"/>
                  <a:gd name="connsiteY2" fmla="*/ 433293 h 676098"/>
                  <a:gd name="connsiteX3" fmla="*/ 235641 w 449947"/>
                  <a:gd name="connsiteY3" fmla="*/ 676083 h 676098"/>
                  <a:gd name="connsiteX4" fmla="*/ 18 w 449947"/>
                  <a:gd name="connsiteY4" fmla="*/ 440437 h 676098"/>
                  <a:gd name="connsiteX0" fmla="*/ 18 w 473745"/>
                  <a:gd name="connsiteY0" fmla="*/ 440434 h 676080"/>
                  <a:gd name="connsiteX1" fmla="*/ 238023 w 473745"/>
                  <a:gd name="connsiteY1" fmla="*/ 0 h 676080"/>
                  <a:gd name="connsiteX2" fmla="*/ 473644 w 473745"/>
                  <a:gd name="connsiteY2" fmla="*/ 440434 h 676080"/>
                  <a:gd name="connsiteX3" fmla="*/ 235641 w 473745"/>
                  <a:gd name="connsiteY3" fmla="*/ 676080 h 676080"/>
                  <a:gd name="connsiteX4" fmla="*/ 18 w 473745"/>
                  <a:gd name="connsiteY4" fmla="*/ 440434 h 676080"/>
                  <a:gd name="connsiteX0" fmla="*/ 18 w 473745"/>
                  <a:gd name="connsiteY0" fmla="*/ 440447 h 676093"/>
                  <a:gd name="connsiteX1" fmla="*/ 238023 w 473745"/>
                  <a:gd name="connsiteY1" fmla="*/ 13 h 676093"/>
                  <a:gd name="connsiteX2" fmla="*/ 473644 w 473745"/>
                  <a:gd name="connsiteY2" fmla="*/ 440447 h 676093"/>
                  <a:gd name="connsiteX3" fmla="*/ 235641 w 473745"/>
                  <a:gd name="connsiteY3" fmla="*/ 676093 h 676093"/>
                  <a:gd name="connsiteX4" fmla="*/ 18 w 473745"/>
                  <a:gd name="connsiteY4" fmla="*/ 440447 h 676093"/>
                  <a:gd name="connsiteX0" fmla="*/ 13 w 473740"/>
                  <a:gd name="connsiteY0" fmla="*/ 440878 h 676524"/>
                  <a:gd name="connsiteX1" fmla="*/ 238018 w 473740"/>
                  <a:gd name="connsiteY1" fmla="*/ 444 h 676524"/>
                  <a:gd name="connsiteX2" fmla="*/ 473639 w 473740"/>
                  <a:gd name="connsiteY2" fmla="*/ 440878 h 676524"/>
                  <a:gd name="connsiteX3" fmla="*/ 235636 w 473740"/>
                  <a:gd name="connsiteY3" fmla="*/ 676524 h 676524"/>
                  <a:gd name="connsiteX4" fmla="*/ 13 w 473740"/>
                  <a:gd name="connsiteY4" fmla="*/ 440878 h 676524"/>
                  <a:gd name="connsiteX0" fmla="*/ 13 w 473740"/>
                  <a:gd name="connsiteY0" fmla="*/ 440913 h 676559"/>
                  <a:gd name="connsiteX1" fmla="*/ 238018 w 473740"/>
                  <a:gd name="connsiteY1" fmla="*/ 479 h 676559"/>
                  <a:gd name="connsiteX2" fmla="*/ 473639 w 473740"/>
                  <a:gd name="connsiteY2" fmla="*/ 440913 h 676559"/>
                  <a:gd name="connsiteX3" fmla="*/ 235636 w 473740"/>
                  <a:gd name="connsiteY3" fmla="*/ 676559 h 676559"/>
                  <a:gd name="connsiteX4" fmla="*/ 13 w 473740"/>
                  <a:gd name="connsiteY4" fmla="*/ 440913 h 676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3740" h="676559">
                    <a:moveTo>
                      <a:pt x="13" y="440913"/>
                    </a:moveTo>
                    <a:cubicBezTo>
                      <a:pt x="-1971" y="271083"/>
                      <a:pt x="233366" y="4291"/>
                      <a:pt x="238018" y="479"/>
                    </a:cubicBezTo>
                    <a:cubicBezTo>
                      <a:pt x="254971" y="-13413"/>
                      <a:pt x="476020" y="277751"/>
                      <a:pt x="473639" y="440913"/>
                    </a:cubicBezTo>
                    <a:cubicBezTo>
                      <a:pt x="478401" y="639794"/>
                      <a:pt x="314574" y="676559"/>
                      <a:pt x="235636" y="676559"/>
                    </a:cubicBezTo>
                    <a:cubicBezTo>
                      <a:pt x="156698" y="676559"/>
                      <a:pt x="1997" y="610743"/>
                      <a:pt x="13" y="440913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7429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29" name="Image 28">
                <a:extLst>
                  <a:ext uri="{FF2B5EF4-FFF2-40B4-BE49-F238E27FC236}">
                    <a16:creationId xmlns:a16="http://schemas.microsoft.com/office/drawing/2014/main" id="{CA545168-BFE6-51F5-0381-619B7AD35F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clrChange>
                  <a:clrFrom>
                    <a:srgbClr val="FAFAFA"/>
                  </a:clrFrom>
                  <a:clrTo>
                    <a:srgbClr val="FAFAFA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170944" y="2887764"/>
                <a:ext cx="736621" cy="915360"/>
              </a:xfrm>
              <a:prstGeom prst="rect">
                <a:avLst/>
              </a:prstGeom>
            </p:spPr>
          </p:pic>
        </p:grpSp>
      </p:grpSp>
      <p:sp>
        <p:nvSpPr>
          <p:cNvPr id="30" name="ZoneTexte 29">
            <a:extLst>
              <a:ext uri="{FF2B5EF4-FFF2-40B4-BE49-F238E27FC236}">
                <a16:creationId xmlns:a16="http://schemas.microsoft.com/office/drawing/2014/main" id="{CBB32D93-5544-2D1E-C45C-D73CF57EB404}"/>
              </a:ext>
            </a:extLst>
          </p:cNvPr>
          <p:cNvSpPr txBox="1"/>
          <p:nvPr/>
        </p:nvSpPr>
        <p:spPr>
          <a:xfrm>
            <a:off x="4422023" y="3236053"/>
            <a:ext cx="142257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ker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❸ </a:t>
            </a:r>
          </a:p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b="1" ker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Consommations </a:t>
            </a:r>
          </a:p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b="1" ker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d’eau e</a:t>
            </a:r>
            <a:r>
              <a:rPr lang="fr-FR" sz="1200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n exploitation :</a:t>
            </a:r>
          </a:p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équipements </a:t>
            </a:r>
            <a:br>
              <a:rPr lang="fr-FR" sz="1200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</a:br>
            <a:r>
              <a:rPr lang="fr-FR" sz="1200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et usages</a:t>
            </a:r>
          </a:p>
        </p:txBody>
      </p: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B140C4C1-AD6A-5C8A-2AE4-B9CB11FE28BF}"/>
              </a:ext>
            </a:extLst>
          </p:cNvPr>
          <p:cNvGrpSpPr/>
          <p:nvPr/>
        </p:nvGrpSpPr>
        <p:grpSpPr>
          <a:xfrm>
            <a:off x="6320700" y="2137570"/>
            <a:ext cx="860306" cy="932065"/>
            <a:chOff x="3428494" y="3998455"/>
            <a:chExt cx="1124215" cy="1307219"/>
          </a:xfrm>
        </p:grpSpPr>
        <p:sp>
          <p:nvSpPr>
            <p:cNvPr id="32" name="Hexagone 16">
              <a:extLst>
                <a:ext uri="{FF2B5EF4-FFF2-40B4-BE49-F238E27FC236}">
                  <a16:creationId xmlns:a16="http://schemas.microsoft.com/office/drawing/2014/main" id="{FB5700CC-9816-3A28-3006-F1C557C15AD5}"/>
                </a:ext>
              </a:extLst>
            </p:cNvPr>
            <p:cNvSpPr/>
            <p:nvPr/>
          </p:nvSpPr>
          <p:spPr>
            <a:xfrm rot="16200000">
              <a:off x="3336992" y="4089957"/>
              <a:ext cx="1307219" cy="1124215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7AD40FAC-3531-D7B6-D057-A65C11B5ACCB}"/>
                </a:ext>
              </a:extLst>
            </p:cNvPr>
            <p:cNvGrpSpPr/>
            <p:nvPr/>
          </p:nvGrpSpPr>
          <p:grpSpPr>
            <a:xfrm>
              <a:off x="3646301" y="4229330"/>
              <a:ext cx="710831" cy="744261"/>
              <a:chOff x="10090300" y="2860871"/>
              <a:chExt cx="784964" cy="821880"/>
            </a:xfrm>
          </p:grpSpPr>
          <p:grpSp>
            <p:nvGrpSpPr>
              <p:cNvPr id="34" name="Groupe 33">
                <a:extLst>
                  <a:ext uri="{FF2B5EF4-FFF2-40B4-BE49-F238E27FC236}">
                    <a16:creationId xmlns:a16="http://schemas.microsoft.com/office/drawing/2014/main" id="{157BE5C4-960F-E028-C84F-90599CA0F2F6}"/>
                  </a:ext>
                </a:extLst>
              </p:cNvPr>
              <p:cNvGrpSpPr/>
              <p:nvPr/>
            </p:nvGrpSpPr>
            <p:grpSpPr>
              <a:xfrm>
                <a:off x="10218039" y="2947585"/>
                <a:ext cx="657225" cy="661426"/>
                <a:chOff x="10177463" y="2972406"/>
                <a:chExt cx="657225" cy="661426"/>
              </a:xfrm>
            </p:grpSpPr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BF725783-A059-19F6-A4B3-EFF67DBE2E6C}"/>
                    </a:ext>
                  </a:extLst>
                </p:cNvPr>
                <p:cNvSpPr/>
                <p:nvPr/>
              </p:nvSpPr>
              <p:spPr>
                <a:xfrm>
                  <a:off x="10320337" y="3031331"/>
                  <a:ext cx="54769" cy="576262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23694DE5-6D72-092E-32CD-D4EAD3F9289A}"/>
                    </a:ext>
                  </a:extLst>
                </p:cNvPr>
                <p:cNvSpPr/>
                <p:nvPr/>
              </p:nvSpPr>
              <p:spPr>
                <a:xfrm>
                  <a:off x="10265569" y="3608025"/>
                  <a:ext cx="161925" cy="25807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B3A422C8-1EBA-FA7F-97EF-723731C19AEA}"/>
                    </a:ext>
                  </a:extLst>
                </p:cNvPr>
                <p:cNvSpPr/>
                <p:nvPr/>
              </p:nvSpPr>
              <p:spPr>
                <a:xfrm>
                  <a:off x="10177463" y="3054814"/>
                  <a:ext cx="595312" cy="31227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D20FFEAA-D459-4E19-3871-EC4CE02008F0}"/>
                    </a:ext>
                  </a:extLst>
                </p:cNvPr>
                <p:cNvSpPr/>
                <p:nvPr/>
              </p:nvSpPr>
              <p:spPr>
                <a:xfrm>
                  <a:off x="10339145" y="2972406"/>
                  <a:ext cx="17626" cy="66067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4E8969A0-0D66-5536-CA38-986573B8D43B}"/>
                    </a:ext>
                  </a:extLst>
                </p:cNvPr>
                <p:cNvSpPr/>
                <p:nvPr/>
              </p:nvSpPr>
              <p:spPr>
                <a:xfrm rot="19720442">
                  <a:off x="10195813" y="3017823"/>
                  <a:ext cx="161957" cy="12039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CFFD204A-E84F-2495-EDAC-1773D8F54185}"/>
                    </a:ext>
                  </a:extLst>
                </p:cNvPr>
                <p:cNvSpPr/>
                <p:nvPr/>
              </p:nvSpPr>
              <p:spPr>
                <a:xfrm>
                  <a:off x="10203656" y="3086041"/>
                  <a:ext cx="54769" cy="45719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F9A90E4C-1CF3-6B3B-6F8C-6CD05FF03820}"/>
                    </a:ext>
                  </a:extLst>
                </p:cNvPr>
                <p:cNvSpPr/>
                <p:nvPr/>
              </p:nvSpPr>
              <p:spPr>
                <a:xfrm>
                  <a:off x="10627519" y="3269456"/>
                  <a:ext cx="83344" cy="8334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2F0283C7-60FC-6E74-49DF-6EF5D96E1FAC}"/>
                    </a:ext>
                  </a:extLst>
                </p:cNvPr>
                <p:cNvSpPr/>
                <p:nvPr/>
              </p:nvSpPr>
              <p:spPr>
                <a:xfrm>
                  <a:off x="10583656" y="3550444"/>
                  <a:ext cx="251032" cy="8334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794FFD28-0B18-011D-EC59-4AECCFAE36AF}"/>
                    </a:ext>
                  </a:extLst>
                </p:cNvPr>
                <p:cNvSpPr/>
                <p:nvPr/>
              </p:nvSpPr>
              <p:spPr>
                <a:xfrm>
                  <a:off x="10665618" y="3464719"/>
                  <a:ext cx="169069" cy="8334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AFAF927D-DC81-B1F1-0D1C-3461B8C50FC5}"/>
                    </a:ext>
                  </a:extLst>
                </p:cNvPr>
                <p:cNvSpPr/>
                <p:nvPr/>
              </p:nvSpPr>
              <p:spPr>
                <a:xfrm>
                  <a:off x="10748963" y="3378994"/>
                  <a:ext cx="85724" cy="8334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268E281D-6D39-F5AC-E3FE-FFF814F1E1B5}"/>
                    </a:ext>
                  </a:extLst>
                </p:cNvPr>
                <p:cNvSpPr/>
                <p:nvPr/>
              </p:nvSpPr>
              <p:spPr>
                <a:xfrm rot="907775">
                  <a:off x="10352350" y="3015442"/>
                  <a:ext cx="315609" cy="12039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F3FA427E-B128-D30C-8E00-B7448859D501}"/>
                    </a:ext>
                  </a:extLst>
                </p:cNvPr>
                <p:cNvSpPr/>
                <p:nvPr/>
              </p:nvSpPr>
              <p:spPr>
                <a:xfrm rot="5400000">
                  <a:off x="10574477" y="3168229"/>
                  <a:ext cx="195968" cy="12040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35" name="Image 34">
                <a:extLst>
                  <a:ext uri="{FF2B5EF4-FFF2-40B4-BE49-F238E27FC236}">
                    <a16:creationId xmlns:a16="http://schemas.microsoft.com/office/drawing/2014/main" id="{0FFDCE3B-73E3-89C1-4E28-5BFE45B87F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clrChange>
                  <a:clrFrom>
                    <a:srgbClr val="FAFAFA"/>
                  </a:clrFrom>
                  <a:clrTo>
                    <a:srgbClr val="FAFAFA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090300" y="2860871"/>
                <a:ext cx="781788" cy="821880"/>
              </a:xfrm>
              <a:prstGeom prst="rect">
                <a:avLst/>
              </a:prstGeom>
            </p:spPr>
          </p:pic>
        </p:grpSp>
      </p:grpSp>
      <p:sp>
        <p:nvSpPr>
          <p:cNvPr id="61" name="ZoneTexte 60">
            <a:extLst>
              <a:ext uri="{FF2B5EF4-FFF2-40B4-BE49-F238E27FC236}">
                <a16:creationId xmlns:a16="http://schemas.microsoft.com/office/drawing/2014/main" id="{9D2EDC42-FC24-DD90-7CAE-697AFAF348DE}"/>
              </a:ext>
            </a:extLst>
          </p:cNvPr>
          <p:cNvSpPr txBox="1"/>
          <p:nvPr/>
        </p:nvSpPr>
        <p:spPr>
          <a:xfrm>
            <a:off x="5997072" y="3218898"/>
            <a:ext cx="1618747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kern="0">
                <a:solidFill>
                  <a:schemeClr val="tx1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❹ </a:t>
            </a:r>
          </a:p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Chantier</a:t>
            </a:r>
          </a:p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Construction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1B36032D-3108-46AA-9BD1-12159DDB65B1}"/>
              </a:ext>
            </a:extLst>
          </p:cNvPr>
          <p:cNvSpPr txBox="1"/>
          <p:nvPr/>
        </p:nvSpPr>
        <p:spPr>
          <a:xfrm>
            <a:off x="7777580" y="3221870"/>
            <a:ext cx="130829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kern="0">
                <a:solidFill>
                  <a:schemeClr val="tx1">
                    <a:lumMod val="50000"/>
                  </a:schemeClr>
                </a:solidFill>
                <a:ea typeface="Century Gothic"/>
                <a:cs typeface="Calibri" panose="020F0502020204030204" pitchFamily="34" charset="0"/>
              </a:rPr>
              <a:t>❺</a:t>
            </a:r>
            <a:r>
              <a:rPr lang="fr-FR" sz="1200" kern="0">
                <a:solidFill>
                  <a:schemeClr val="tx1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 </a:t>
            </a:r>
          </a:p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sz="1200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Contexte et rejet vers le milieu naturel</a:t>
            </a:r>
          </a:p>
        </p:txBody>
      </p:sp>
      <p:grpSp>
        <p:nvGrpSpPr>
          <p:cNvPr id="81" name="Groupe 80">
            <a:extLst>
              <a:ext uri="{FF2B5EF4-FFF2-40B4-BE49-F238E27FC236}">
                <a16:creationId xmlns:a16="http://schemas.microsoft.com/office/drawing/2014/main" id="{E0FB9898-CE9C-B129-E33F-9510662A861C}"/>
              </a:ext>
            </a:extLst>
          </p:cNvPr>
          <p:cNvGrpSpPr/>
          <p:nvPr/>
        </p:nvGrpSpPr>
        <p:grpSpPr>
          <a:xfrm>
            <a:off x="8003261" y="2118732"/>
            <a:ext cx="818675" cy="912285"/>
            <a:chOff x="8450720" y="3989537"/>
            <a:chExt cx="1124215" cy="1307218"/>
          </a:xfrm>
        </p:grpSpPr>
        <p:sp>
          <p:nvSpPr>
            <p:cNvPr id="82" name="Hexagone 16">
              <a:extLst>
                <a:ext uri="{FF2B5EF4-FFF2-40B4-BE49-F238E27FC236}">
                  <a16:creationId xmlns:a16="http://schemas.microsoft.com/office/drawing/2014/main" id="{5FACD6AD-55B1-1EC1-0194-7A7FE4EBE9AA}"/>
                </a:ext>
              </a:extLst>
            </p:cNvPr>
            <p:cNvSpPr/>
            <p:nvPr/>
          </p:nvSpPr>
          <p:spPr>
            <a:xfrm rot="16200000">
              <a:off x="8359219" y="4081038"/>
              <a:ext cx="1307218" cy="1124215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3" name="Graphique 82" descr="Agriculture contour">
              <a:extLst>
                <a:ext uri="{FF2B5EF4-FFF2-40B4-BE49-F238E27FC236}">
                  <a16:creationId xmlns:a16="http://schemas.microsoft.com/office/drawing/2014/main" id="{12EBFDE0-070C-489A-9E00-AF839F414BB0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8528444" y="4137952"/>
              <a:ext cx="910847" cy="910847"/>
            </a:xfrm>
            <a:prstGeom prst="rect">
              <a:avLst/>
            </a:prstGeom>
          </p:spPr>
        </p:pic>
      </p:grpSp>
      <p:grpSp>
        <p:nvGrpSpPr>
          <p:cNvPr id="84" name="Groupe 83">
            <a:extLst>
              <a:ext uri="{FF2B5EF4-FFF2-40B4-BE49-F238E27FC236}">
                <a16:creationId xmlns:a16="http://schemas.microsoft.com/office/drawing/2014/main" id="{043A9605-5CB0-5897-E711-0CB36C8FE4F5}"/>
              </a:ext>
            </a:extLst>
          </p:cNvPr>
          <p:cNvGrpSpPr/>
          <p:nvPr/>
        </p:nvGrpSpPr>
        <p:grpSpPr>
          <a:xfrm>
            <a:off x="9627757" y="2103630"/>
            <a:ext cx="823883" cy="923330"/>
            <a:chOff x="5925130" y="3965901"/>
            <a:chExt cx="1124216" cy="1307220"/>
          </a:xfrm>
        </p:grpSpPr>
        <p:sp>
          <p:nvSpPr>
            <p:cNvPr id="93" name="Hexagone 16">
              <a:extLst>
                <a:ext uri="{FF2B5EF4-FFF2-40B4-BE49-F238E27FC236}">
                  <a16:creationId xmlns:a16="http://schemas.microsoft.com/office/drawing/2014/main" id="{63E716B3-3CB8-7E2B-1264-5507EC96126C}"/>
                </a:ext>
              </a:extLst>
            </p:cNvPr>
            <p:cNvSpPr/>
            <p:nvPr/>
          </p:nvSpPr>
          <p:spPr>
            <a:xfrm rot="16200000">
              <a:off x="5833628" y="4057403"/>
              <a:ext cx="1307220" cy="1124216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96" name="Graphique 95" descr="Durabilité contour">
              <a:extLst>
                <a:ext uri="{FF2B5EF4-FFF2-40B4-BE49-F238E27FC236}">
                  <a16:creationId xmlns:a16="http://schemas.microsoft.com/office/drawing/2014/main" id="{84A5DA57-BA09-4C08-94FB-5EFDB145B10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993915" y="4137952"/>
              <a:ext cx="910847" cy="910847"/>
            </a:xfrm>
            <a:prstGeom prst="rect">
              <a:avLst/>
            </a:prstGeom>
          </p:spPr>
        </p:pic>
      </p:grpSp>
      <p:sp>
        <p:nvSpPr>
          <p:cNvPr id="45" name="Hexagone 16">
            <a:extLst>
              <a:ext uri="{FF2B5EF4-FFF2-40B4-BE49-F238E27FC236}">
                <a16:creationId xmlns:a16="http://schemas.microsoft.com/office/drawing/2014/main" id="{02F450DC-818F-D7BE-7C89-415ECC54D1A3}"/>
              </a:ext>
            </a:extLst>
          </p:cNvPr>
          <p:cNvSpPr/>
          <p:nvPr/>
        </p:nvSpPr>
        <p:spPr>
          <a:xfrm rot="16200000">
            <a:off x="3144359" y="2168456"/>
            <a:ext cx="923331" cy="823883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rgbClr val="CDF0FF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Forme libre : forme 45">
            <a:extLst>
              <a:ext uri="{FF2B5EF4-FFF2-40B4-BE49-F238E27FC236}">
                <a16:creationId xmlns:a16="http://schemas.microsoft.com/office/drawing/2014/main" id="{DF748B00-96F7-AA98-2671-F55D4DB31E97}"/>
              </a:ext>
            </a:extLst>
          </p:cNvPr>
          <p:cNvSpPr/>
          <p:nvPr/>
        </p:nvSpPr>
        <p:spPr>
          <a:xfrm>
            <a:off x="3507907" y="2284898"/>
            <a:ext cx="313441" cy="607671"/>
          </a:xfrm>
          <a:custGeom>
            <a:avLst/>
            <a:gdLst>
              <a:gd name="connsiteX0" fmla="*/ 190500 w 409575"/>
              <a:gd name="connsiteY0" fmla="*/ 0 h 709613"/>
              <a:gd name="connsiteX1" fmla="*/ 0 w 409575"/>
              <a:gd name="connsiteY1" fmla="*/ 409575 h 709613"/>
              <a:gd name="connsiteX2" fmla="*/ 204788 w 409575"/>
              <a:gd name="connsiteY2" fmla="*/ 409575 h 709613"/>
              <a:gd name="connsiteX3" fmla="*/ 204788 w 409575"/>
              <a:gd name="connsiteY3" fmla="*/ 709613 h 709613"/>
              <a:gd name="connsiteX4" fmla="*/ 409575 w 409575"/>
              <a:gd name="connsiteY4" fmla="*/ 280988 h 709613"/>
              <a:gd name="connsiteX5" fmla="*/ 204788 w 409575"/>
              <a:gd name="connsiteY5" fmla="*/ 280988 h 709613"/>
              <a:gd name="connsiteX6" fmla="*/ 190500 w 409575"/>
              <a:gd name="connsiteY6" fmla="*/ 0 h 70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575" h="709613">
                <a:moveTo>
                  <a:pt x="190500" y="0"/>
                </a:moveTo>
                <a:lnTo>
                  <a:pt x="0" y="409575"/>
                </a:lnTo>
                <a:lnTo>
                  <a:pt x="204788" y="409575"/>
                </a:lnTo>
                <a:lnTo>
                  <a:pt x="204788" y="709613"/>
                </a:lnTo>
                <a:lnTo>
                  <a:pt x="409575" y="280988"/>
                </a:lnTo>
                <a:lnTo>
                  <a:pt x="204788" y="280988"/>
                </a:lnTo>
                <a:lnTo>
                  <a:pt x="190500" y="0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8" name="Image 47">
            <a:extLst>
              <a:ext uri="{FF2B5EF4-FFF2-40B4-BE49-F238E27FC236}">
                <a16:creationId xmlns:a16="http://schemas.microsoft.com/office/drawing/2014/main" id="{3C61F81A-47F8-CEE9-29DF-202E7160DC3B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0130" y="2180631"/>
            <a:ext cx="542409" cy="79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27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52180-6BD6-0392-6281-B15D8BD89B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e 32">
            <a:extLst>
              <a:ext uri="{FF2B5EF4-FFF2-40B4-BE49-F238E27FC236}">
                <a16:creationId xmlns:a16="http://schemas.microsoft.com/office/drawing/2014/main" id="{0B219578-F32D-DA06-DAA8-B60002705AE2}"/>
              </a:ext>
            </a:extLst>
          </p:cNvPr>
          <p:cNvGrpSpPr/>
          <p:nvPr/>
        </p:nvGrpSpPr>
        <p:grpSpPr>
          <a:xfrm>
            <a:off x="710304" y="1650176"/>
            <a:ext cx="4236849" cy="8255919"/>
            <a:chOff x="914367" y="1011532"/>
            <a:chExt cx="3113643" cy="6067241"/>
          </a:xfrm>
        </p:grpSpPr>
        <p:sp>
          <p:nvSpPr>
            <p:cNvPr id="31" name="Rectangle : coins arrondis 30">
              <a:extLst>
                <a:ext uri="{FF2B5EF4-FFF2-40B4-BE49-F238E27FC236}">
                  <a16:creationId xmlns:a16="http://schemas.microsoft.com/office/drawing/2014/main" id="{AC75D925-F4E3-9DD1-78B4-16B2D5159D32}"/>
                </a:ext>
              </a:extLst>
            </p:cNvPr>
            <p:cNvSpPr/>
            <p:nvPr/>
          </p:nvSpPr>
          <p:spPr>
            <a:xfrm>
              <a:off x="914397" y="1503307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Site et programme</a:t>
              </a:r>
            </a:p>
          </p:txBody>
        </p:sp>
        <p:sp>
          <p:nvSpPr>
            <p:cNvPr id="32" name="Rectangle : coins arrondis 31">
              <a:extLst>
                <a:ext uri="{FF2B5EF4-FFF2-40B4-BE49-F238E27FC236}">
                  <a16:creationId xmlns:a16="http://schemas.microsoft.com/office/drawing/2014/main" id="{CDCC420E-29B2-3428-1A22-085847E0E6F4}"/>
                </a:ext>
              </a:extLst>
            </p:cNvPr>
            <p:cNvSpPr/>
            <p:nvPr/>
          </p:nvSpPr>
          <p:spPr>
            <a:xfrm>
              <a:off x="914390" y="2148329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Morphologie</a:t>
              </a:r>
            </a:p>
          </p:txBody>
        </p:sp>
        <p:sp>
          <p:nvSpPr>
            <p:cNvPr id="36" name="Rectangle : coins arrondis 35">
              <a:extLst>
                <a:ext uri="{FF2B5EF4-FFF2-40B4-BE49-F238E27FC236}">
                  <a16:creationId xmlns:a16="http://schemas.microsoft.com/office/drawing/2014/main" id="{BF0F6E30-A672-3F3A-01B7-EA84BBD34D4A}"/>
                </a:ext>
              </a:extLst>
            </p:cNvPr>
            <p:cNvSpPr/>
            <p:nvPr/>
          </p:nvSpPr>
          <p:spPr>
            <a:xfrm>
              <a:off x="914371" y="4728417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Besoins en eau - exploitations</a:t>
              </a:r>
            </a:p>
          </p:txBody>
        </p:sp>
        <p:sp>
          <p:nvSpPr>
            <p:cNvPr id="37" name="Rectangle : coins arrondis 36">
              <a:extLst>
                <a:ext uri="{FF2B5EF4-FFF2-40B4-BE49-F238E27FC236}">
                  <a16:creationId xmlns:a16="http://schemas.microsoft.com/office/drawing/2014/main" id="{4102908E-86D3-987E-567B-EF821DA95FAE}"/>
                </a:ext>
              </a:extLst>
            </p:cNvPr>
            <p:cNvSpPr/>
            <p:nvPr/>
          </p:nvSpPr>
          <p:spPr>
            <a:xfrm>
              <a:off x="914378" y="6018461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Energie</a:t>
              </a:r>
            </a:p>
          </p:txBody>
        </p:sp>
        <p:sp>
          <p:nvSpPr>
            <p:cNvPr id="38" name="Rectangle : coins arrondis 37">
              <a:extLst>
                <a:ext uri="{FF2B5EF4-FFF2-40B4-BE49-F238E27FC236}">
                  <a16:creationId xmlns:a16="http://schemas.microsoft.com/office/drawing/2014/main" id="{B2950812-C5F6-E160-77AD-FF9D63EE0F9E}"/>
                </a:ext>
              </a:extLst>
            </p:cNvPr>
            <p:cNvSpPr/>
            <p:nvPr/>
          </p:nvSpPr>
          <p:spPr>
            <a:xfrm>
              <a:off x="914372" y="6663486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Chantier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257786B-80B5-0D27-F8B2-A52BC11781D2}"/>
                </a:ext>
              </a:extLst>
            </p:cNvPr>
            <p:cNvSpPr/>
            <p:nvPr/>
          </p:nvSpPr>
          <p:spPr>
            <a:xfrm>
              <a:off x="1111161" y="1011532"/>
              <a:ext cx="2592729" cy="4152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449">
                  <a:solidFill>
                    <a:srgbClr val="0090D0"/>
                  </a:solidFill>
                  <a:latin typeface="Arial" panose="020B0604020202020204"/>
                </a:rPr>
                <a:t>Données d’entrées </a:t>
              </a: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id="{C9988FE2-A14D-B817-E916-5CA255C9000E}"/>
                </a:ext>
              </a:extLst>
            </p:cNvPr>
            <p:cNvSpPr/>
            <p:nvPr/>
          </p:nvSpPr>
          <p:spPr>
            <a:xfrm>
              <a:off x="914374" y="5373439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Réutilisation –traitement</a:t>
              </a:r>
            </a:p>
          </p:txBody>
        </p:sp>
        <p:sp>
          <p:nvSpPr>
            <p:cNvPr id="42" name="Rectangle : coins arrondis 41">
              <a:extLst>
                <a:ext uri="{FF2B5EF4-FFF2-40B4-BE49-F238E27FC236}">
                  <a16:creationId xmlns:a16="http://schemas.microsoft.com/office/drawing/2014/main" id="{731862D5-C12D-5003-AC08-008A492C29CB}"/>
                </a:ext>
              </a:extLst>
            </p:cNvPr>
            <p:cNvSpPr/>
            <p:nvPr/>
          </p:nvSpPr>
          <p:spPr>
            <a:xfrm>
              <a:off x="914371" y="4083395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Aménagement extérieur</a:t>
              </a:r>
            </a:p>
          </p:txBody>
        </p:sp>
        <p:sp>
          <p:nvSpPr>
            <p:cNvPr id="43" name="Rectangle : coins arrondis 42">
              <a:extLst>
                <a:ext uri="{FF2B5EF4-FFF2-40B4-BE49-F238E27FC236}">
                  <a16:creationId xmlns:a16="http://schemas.microsoft.com/office/drawing/2014/main" id="{78141332-B08B-330B-61E5-9C668D4F3694}"/>
                </a:ext>
              </a:extLst>
            </p:cNvPr>
            <p:cNvSpPr/>
            <p:nvPr/>
          </p:nvSpPr>
          <p:spPr>
            <a:xfrm>
              <a:off x="914371" y="2793351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Matérialité</a:t>
              </a:r>
            </a:p>
          </p:txBody>
        </p:sp>
        <p:sp>
          <p:nvSpPr>
            <p:cNvPr id="44" name="Rectangle : coins arrondis 43">
              <a:extLst>
                <a:ext uri="{FF2B5EF4-FFF2-40B4-BE49-F238E27FC236}">
                  <a16:creationId xmlns:a16="http://schemas.microsoft.com/office/drawing/2014/main" id="{2638F7E9-500F-88A3-1EC0-65C086B58AEA}"/>
                </a:ext>
              </a:extLst>
            </p:cNvPr>
            <p:cNvSpPr/>
            <p:nvPr/>
          </p:nvSpPr>
          <p:spPr>
            <a:xfrm>
              <a:off x="914367" y="3438373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Enveloppe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AAABE309-71DC-CA13-D3C9-AB4CB4B5B775}"/>
              </a:ext>
            </a:extLst>
          </p:cNvPr>
          <p:cNvGrpSpPr/>
          <p:nvPr/>
        </p:nvGrpSpPr>
        <p:grpSpPr>
          <a:xfrm>
            <a:off x="7009326" y="1661580"/>
            <a:ext cx="4269348" cy="8244515"/>
            <a:chOff x="5515762" y="1019913"/>
            <a:chExt cx="3137526" cy="6058860"/>
          </a:xfrm>
        </p:grpSpPr>
        <p:sp>
          <p:nvSpPr>
            <p:cNvPr id="45" name="Rectangle : coins arrondis 44">
              <a:extLst>
                <a:ext uri="{FF2B5EF4-FFF2-40B4-BE49-F238E27FC236}">
                  <a16:creationId xmlns:a16="http://schemas.microsoft.com/office/drawing/2014/main" id="{F0531CF2-94DA-26B5-A103-1512E754DF80}"/>
                </a:ext>
              </a:extLst>
            </p:cNvPr>
            <p:cNvSpPr/>
            <p:nvPr/>
          </p:nvSpPr>
          <p:spPr>
            <a:xfrm>
              <a:off x="5527697" y="1503306"/>
              <a:ext cx="3113613" cy="756000"/>
            </a:xfrm>
            <a:prstGeom prst="roundRect">
              <a:avLst/>
            </a:prstGeom>
            <a:solidFill>
              <a:srgbClr val="00AF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Produits de Construction et Equipements (PCE)</a:t>
              </a:r>
            </a:p>
          </p:txBody>
        </p:sp>
        <p:sp>
          <p:nvSpPr>
            <p:cNvPr id="46" name="Rectangle : coins arrondis 45">
              <a:extLst>
                <a:ext uri="{FF2B5EF4-FFF2-40B4-BE49-F238E27FC236}">
                  <a16:creationId xmlns:a16="http://schemas.microsoft.com/office/drawing/2014/main" id="{33F238FE-1BD6-A42F-D39E-15B879A45CA7}"/>
                </a:ext>
              </a:extLst>
            </p:cNvPr>
            <p:cNvSpPr/>
            <p:nvPr/>
          </p:nvSpPr>
          <p:spPr>
            <a:xfrm>
              <a:off x="5527697" y="5358878"/>
              <a:ext cx="3113613" cy="756000"/>
            </a:xfrm>
            <a:prstGeom prst="roundRect">
              <a:avLst/>
            </a:prstGeom>
            <a:solidFill>
              <a:srgbClr val="00AF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Consommations </a:t>
              </a:r>
            </a:p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énergétiques</a:t>
              </a:r>
            </a:p>
          </p:txBody>
        </p:sp>
        <p:sp>
          <p:nvSpPr>
            <p:cNvPr id="47" name="Rectangle : coins arrondis 46">
              <a:extLst>
                <a:ext uri="{FF2B5EF4-FFF2-40B4-BE49-F238E27FC236}">
                  <a16:creationId xmlns:a16="http://schemas.microsoft.com/office/drawing/2014/main" id="{7660DD84-B764-8D5B-DF5F-A2F1F8610078}"/>
                </a:ext>
              </a:extLst>
            </p:cNvPr>
            <p:cNvSpPr/>
            <p:nvPr/>
          </p:nvSpPr>
          <p:spPr>
            <a:xfrm>
              <a:off x="5527697" y="6322773"/>
              <a:ext cx="3113613" cy="756000"/>
            </a:xfrm>
            <a:prstGeom prst="roundRect">
              <a:avLst/>
            </a:prstGeom>
            <a:solidFill>
              <a:srgbClr val="00AF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Chantier</a:t>
              </a:r>
            </a:p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Construction/Déconstruction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F97549F-69EA-CBCE-D608-7EEA7498150A}"/>
                </a:ext>
              </a:extLst>
            </p:cNvPr>
            <p:cNvSpPr/>
            <p:nvPr/>
          </p:nvSpPr>
          <p:spPr>
            <a:xfrm>
              <a:off x="5665100" y="1019913"/>
              <a:ext cx="2592729" cy="4152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449">
                  <a:solidFill>
                    <a:srgbClr val="00AFFE"/>
                  </a:solidFill>
                  <a:latin typeface="Arial" panose="020B0604020202020204"/>
                </a:rPr>
                <a:t>Modules de calcul</a:t>
              </a:r>
            </a:p>
          </p:txBody>
        </p:sp>
        <p:sp>
          <p:nvSpPr>
            <p:cNvPr id="52" name="Rectangle : coins arrondis 51">
              <a:extLst>
                <a:ext uri="{FF2B5EF4-FFF2-40B4-BE49-F238E27FC236}">
                  <a16:creationId xmlns:a16="http://schemas.microsoft.com/office/drawing/2014/main" id="{32EC8864-3A4A-E920-663F-2C0F393205A0}"/>
                </a:ext>
              </a:extLst>
            </p:cNvPr>
            <p:cNvSpPr/>
            <p:nvPr/>
          </p:nvSpPr>
          <p:spPr>
            <a:xfrm>
              <a:off x="5515762" y="4394985"/>
              <a:ext cx="3113613" cy="756000"/>
            </a:xfrm>
            <a:prstGeom prst="roundRect">
              <a:avLst/>
            </a:prstGeom>
            <a:solidFill>
              <a:srgbClr val="00AF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Contexte et rejet vers le milieu naturel</a:t>
              </a:r>
            </a:p>
          </p:txBody>
        </p:sp>
        <p:sp>
          <p:nvSpPr>
            <p:cNvPr id="53" name="Rectangle : coins arrondis 52">
              <a:extLst>
                <a:ext uri="{FF2B5EF4-FFF2-40B4-BE49-F238E27FC236}">
                  <a16:creationId xmlns:a16="http://schemas.microsoft.com/office/drawing/2014/main" id="{EE1455C8-6A6B-AADC-D80B-32CE6B2773E6}"/>
                </a:ext>
              </a:extLst>
            </p:cNvPr>
            <p:cNvSpPr/>
            <p:nvPr/>
          </p:nvSpPr>
          <p:spPr>
            <a:xfrm>
              <a:off x="5539675" y="2467199"/>
              <a:ext cx="3113613" cy="756000"/>
            </a:xfrm>
            <a:prstGeom prst="roundRect">
              <a:avLst/>
            </a:prstGeom>
            <a:solidFill>
              <a:srgbClr val="00AF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Consommations </a:t>
              </a:r>
            </a:p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d’eau en exploitation: </a:t>
              </a:r>
            </a:p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équipements et usages</a:t>
              </a:r>
            </a:p>
          </p:txBody>
        </p:sp>
        <p:sp>
          <p:nvSpPr>
            <p:cNvPr id="54" name="Rectangle : coins arrondis 53">
              <a:extLst>
                <a:ext uri="{FF2B5EF4-FFF2-40B4-BE49-F238E27FC236}">
                  <a16:creationId xmlns:a16="http://schemas.microsoft.com/office/drawing/2014/main" id="{9B0BE1F5-E8D5-AD5C-42E9-6333601D2C0C}"/>
                </a:ext>
              </a:extLst>
            </p:cNvPr>
            <p:cNvSpPr/>
            <p:nvPr/>
          </p:nvSpPr>
          <p:spPr>
            <a:xfrm>
              <a:off x="5539675" y="3431092"/>
              <a:ext cx="3113613" cy="756000"/>
            </a:xfrm>
            <a:prstGeom prst="roundRect">
              <a:avLst/>
            </a:prstGeom>
            <a:solidFill>
              <a:srgbClr val="00AF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Systèmes de traitement</a:t>
              </a:r>
            </a:p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 recyclage, innovations</a:t>
              </a:r>
            </a:p>
          </p:txBody>
        </p:sp>
      </p:grpSp>
      <p:grpSp>
        <p:nvGrpSpPr>
          <p:cNvPr id="63" name="Groupe 62">
            <a:extLst>
              <a:ext uri="{FF2B5EF4-FFF2-40B4-BE49-F238E27FC236}">
                <a16:creationId xmlns:a16="http://schemas.microsoft.com/office/drawing/2014/main" id="{BD2C9ED8-6260-5817-83EE-D784880A7588}"/>
              </a:ext>
            </a:extLst>
          </p:cNvPr>
          <p:cNvGrpSpPr>
            <a:grpSpLocks noChangeAspect="1"/>
          </p:cNvGrpSpPr>
          <p:nvPr/>
        </p:nvGrpSpPr>
        <p:grpSpPr>
          <a:xfrm>
            <a:off x="5881707" y="2238085"/>
            <a:ext cx="1011354" cy="1175985"/>
            <a:chOff x="3351076" y="1936824"/>
            <a:chExt cx="1124214" cy="1307218"/>
          </a:xfrm>
        </p:grpSpPr>
        <p:sp>
          <p:nvSpPr>
            <p:cNvPr id="64" name="Hexagone 16">
              <a:extLst>
                <a:ext uri="{FF2B5EF4-FFF2-40B4-BE49-F238E27FC236}">
                  <a16:creationId xmlns:a16="http://schemas.microsoft.com/office/drawing/2014/main" id="{ABD6DE5A-98F2-EECE-5F0B-F8AA4CD9BDC5}"/>
                </a:ext>
              </a:extLst>
            </p:cNvPr>
            <p:cNvSpPr/>
            <p:nvPr/>
          </p:nvSpPr>
          <p:spPr>
            <a:xfrm rot="16200000">
              <a:off x="3259574" y="2028326"/>
              <a:ext cx="1307218" cy="1124214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011006">
                <a:defRPr/>
              </a:pPr>
              <a:endParaRPr lang="fr-FR" sz="2449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65" name="Groupe 64">
              <a:extLst>
                <a:ext uri="{FF2B5EF4-FFF2-40B4-BE49-F238E27FC236}">
                  <a16:creationId xmlns:a16="http://schemas.microsoft.com/office/drawing/2014/main" id="{B207F6B1-4288-20B4-EC8C-D97B7BA0BCF1}"/>
                </a:ext>
              </a:extLst>
            </p:cNvPr>
            <p:cNvGrpSpPr/>
            <p:nvPr/>
          </p:nvGrpSpPr>
          <p:grpSpPr>
            <a:xfrm>
              <a:off x="3574861" y="2231859"/>
              <a:ext cx="787181" cy="627323"/>
              <a:chOff x="1331911" y="2966515"/>
              <a:chExt cx="539752" cy="430142"/>
            </a:xfrm>
          </p:grpSpPr>
          <p:sp>
            <p:nvSpPr>
              <p:cNvPr id="74" name="Forme libre : forme 73">
                <a:extLst>
                  <a:ext uri="{FF2B5EF4-FFF2-40B4-BE49-F238E27FC236}">
                    <a16:creationId xmlns:a16="http://schemas.microsoft.com/office/drawing/2014/main" id="{D251BA7F-7636-DC0C-0D59-765AC9B0599D}"/>
                  </a:ext>
                </a:extLst>
              </p:cNvPr>
              <p:cNvSpPr/>
              <p:nvPr/>
            </p:nvSpPr>
            <p:spPr>
              <a:xfrm>
                <a:off x="1402556" y="2969420"/>
                <a:ext cx="469107" cy="390525"/>
              </a:xfrm>
              <a:custGeom>
                <a:avLst/>
                <a:gdLst>
                  <a:gd name="connsiteX0" fmla="*/ 0 w 631032"/>
                  <a:gd name="connsiteY0" fmla="*/ 0 h 466725"/>
                  <a:gd name="connsiteX1" fmla="*/ 159544 w 631032"/>
                  <a:gd name="connsiteY1" fmla="*/ 0 h 466725"/>
                  <a:gd name="connsiteX2" fmla="*/ 159544 w 631032"/>
                  <a:gd name="connsiteY2" fmla="*/ 85725 h 466725"/>
                  <a:gd name="connsiteX3" fmla="*/ 240507 w 631032"/>
                  <a:gd name="connsiteY3" fmla="*/ 85725 h 466725"/>
                  <a:gd name="connsiteX4" fmla="*/ 240507 w 631032"/>
                  <a:gd name="connsiteY4" fmla="*/ 157162 h 466725"/>
                  <a:gd name="connsiteX5" fmla="*/ 316707 w 631032"/>
                  <a:gd name="connsiteY5" fmla="*/ 157162 h 466725"/>
                  <a:gd name="connsiteX6" fmla="*/ 316707 w 631032"/>
                  <a:gd name="connsiteY6" fmla="*/ 233362 h 466725"/>
                  <a:gd name="connsiteX7" fmla="*/ 395288 w 631032"/>
                  <a:gd name="connsiteY7" fmla="*/ 233362 h 466725"/>
                  <a:gd name="connsiteX8" fmla="*/ 395288 w 631032"/>
                  <a:gd name="connsiteY8" fmla="*/ 316706 h 466725"/>
                  <a:gd name="connsiteX9" fmla="*/ 469107 w 631032"/>
                  <a:gd name="connsiteY9" fmla="*/ 316706 h 466725"/>
                  <a:gd name="connsiteX10" fmla="*/ 469107 w 631032"/>
                  <a:gd name="connsiteY10" fmla="*/ 390525 h 466725"/>
                  <a:gd name="connsiteX11" fmla="*/ 631032 w 631032"/>
                  <a:gd name="connsiteY11" fmla="*/ 390525 h 466725"/>
                  <a:gd name="connsiteX12" fmla="*/ 631032 w 631032"/>
                  <a:gd name="connsiteY12" fmla="*/ 466725 h 466725"/>
                  <a:gd name="connsiteX13" fmla="*/ 2382 w 631032"/>
                  <a:gd name="connsiteY13" fmla="*/ 466725 h 466725"/>
                  <a:gd name="connsiteX14" fmla="*/ 0 w 631032"/>
                  <a:gd name="connsiteY14" fmla="*/ 0 h 466725"/>
                  <a:gd name="connsiteX0" fmla="*/ 0 w 631032"/>
                  <a:gd name="connsiteY0" fmla="*/ 0 h 466725"/>
                  <a:gd name="connsiteX1" fmla="*/ 159544 w 631032"/>
                  <a:gd name="connsiteY1" fmla="*/ 0 h 466725"/>
                  <a:gd name="connsiteX2" fmla="*/ 159544 w 631032"/>
                  <a:gd name="connsiteY2" fmla="*/ 85725 h 466725"/>
                  <a:gd name="connsiteX3" fmla="*/ 240507 w 631032"/>
                  <a:gd name="connsiteY3" fmla="*/ 85725 h 466725"/>
                  <a:gd name="connsiteX4" fmla="*/ 240507 w 631032"/>
                  <a:gd name="connsiteY4" fmla="*/ 157162 h 466725"/>
                  <a:gd name="connsiteX5" fmla="*/ 316707 w 631032"/>
                  <a:gd name="connsiteY5" fmla="*/ 157162 h 466725"/>
                  <a:gd name="connsiteX6" fmla="*/ 316707 w 631032"/>
                  <a:gd name="connsiteY6" fmla="*/ 233362 h 466725"/>
                  <a:gd name="connsiteX7" fmla="*/ 395288 w 631032"/>
                  <a:gd name="connsiteY7" fmla="*/ 233362 h 466725"/>
                  <a:gd name="connsiteX8" fmla="*/ 395288 w 631032"/>
                  <a:gd name="connsiteY8" fmla="*/ 316706 h 466725"/>
                  <a:gd name="connsiteX9" fmla="*/ 469107 w 631032"/>
                  <a:gd name="connsiteY9" fmla="*/ 316706 h 466725"/>
                  <a:gd name="connsiteX10" fmla="*/ 469107 w 631032"/>
                  <a:gd name="connsiteY10" fmla="*/ 390525 h 466725"/>
                  <a:gd name="connsiteX11" fmla="*/ 631032 w 631032"/>
                  <a:gd name="connsiteY11" fmla="*/ 390525 h 466725"/>
                  <a:gd name="connsiteX12" fmla="*/ 631032 w 631032"/>
                  <a:gd name="connsiteY12" fmla="*/ 466725 h 466725"/>
                  <a:gd name="connsiteX13" fmla="*/ 28388 w 631032"/>
                  <a:gd name="connsiteY13" fmla="*/ 389058 h 466725"/>
                  <a:gd name="connsiteX14" fmla="*/ 0 w 631032"/>
                  <a:gd name="connsiteY14" fmla="*/ 0 h 466725"/>
                  <a:gd name="connsiteX0" fmla="*/ 450285 w 1081317"/>
                  <a:gd name="connsiteY0" fmla="*/ 0 h 499951"/>
                  <a:gd name="connsiteX1" fmla="*/ 609829 w 1081317"/>
                  <a:gd name="connsiteY1" fmla="*/ 0 h 499951"/>
                  <a:gd name="connsiteX2" fmla="*/ 609829 w 1081317"/>
                  <a:gd name="connsiteY2" fmla="*/ 85725 h 499951"/>
                  <a:gd name="connsiteX3" fmla="*/ 690792 w 1081317"/>
                  <a:gd name="connsiteY3" fmla="*/ 85725 h 499951"/>
                  <a:gd name="connsiteX4" fmla="*/ 690792 w 1081317"/>
                  <a:gd name="connsiteY4" fmla="*/ 157162 h 499951"/>
                  <a:gd name="connsiteX5" fmla="*/ 766992 w 1081317"/>
                  <a:gd name="connsiteY5" fmla="*/ 157162 h 499951"/>
                  <a:gd name="connsiteX6" fmla="*/ 766992 w 1081317"/>
                  <a:gd name="connsiteY6" fmla="*/ 233362 h 499951"/>
                  <a:gd name="connsiteX7" fmla="*/ 845573 w 1081317"/>
                  <a:gd name="connsiteY7" fmla="*/ 233362 h 499951"/>
                  <a:gd name="connsiteX8" fmla="*/ 845573 w 1081317"/>
                  <a:gd name="connsiteY8" fmla="*/ 316706 h 499951"/>
                  <a:gd name="connsiteX9" fmla="*/ 919392 w 1081317"/>
                  <a:gd name="connsiteY9" fmla="*/ 316706 h 499951"/>
                  <a:gd name="connsiteX10" fmla="*/ 919392 w 1081317"/>
                  <a:gd name="connsiteY10" fmla="*/ 390525 h 499951"/>
                  <a:gd name="connsiteX11" fmla="*/ 1081317 w 1081317"/>
                  <a:gd name="connsiteY11" fmla="*/ 390525 h 499951"/>
                  <a:gd name="connsiteX12" fmla="*/ 1081317 w 1081317"/>
                  <a:gd name="connsiteY12" fmla="*/ 466725 h 499951"/>
                  <a:gd name="connsiteX13" fmla="*/ 0 w 1081317"/>
                  <a:gd name="connsiteY13" fmla="*/ 499951 h 499951"/>
                  <a:gd name="connsiteX14" fmla="*/ 450285 w 1081317"/>
                  <a:gd name="connsiteY14" fmla="*/ 0 h 499951"/>
                  <a:gd name="connsiteX0" fmla="*/ 0 w 631032"/>
                  <a:gd name="connsiteY0" fmla="*/ 0 h 466725"/>
                  <a:gd name="connsiteX1" fmla="*/ 159544 w 631032"/>
                  <a:gd name="connsiteY1" fmla="*/ 0 h 466725"/>
                  <a:gd name="connsiteX2" fmla="*/ 159544 w 631032"/>
                  <a:gd name="connsiteY2" fmla="*/ 85725 h 466725"/>
                  <a:gd name="connsiteX3" fmla="*/ 240507 w 631032"/>
                  <a:gd name="connsiteY3" fmla="*/ 85725 h 466725"/>
                  <a:gd name="connsiteX4" fmla="*/ 240507 w 631032"/>
                  <a:gd name="connsiteY4" fmla="*/ 157162 h 466725"/>
                  <a:gd name="connsiteX5" fmla="*/ 316707 w 631032"/>
                  <a:gd name="connsiteY5" fmla="*/ 157162 h 466725"/>
                  <a:gd name="connsiteX6" fmla="*/ 316707 w 631032"/>
                  <a:gd name="connsiteY6" fmla="*/ 233362 h 466725"/>
                  <a:gd name="connsiteX7" fmla="*/ 395288 w 631032"/>
                  <a:gd name="connsiteY7" fmla="*/ 233362 h 466725"/>
                  <a:gd name="connsiteX8" fmla="*/ 395288 w 631032"/>
                  <a:gd name="connsiteY8" fmla="*/ 316706 h 466725"/>
                  <a:gd name="connsiteX9" fmla="*/ 469107 w 631032"/>
                  <a:gd name="connsiteY9" fmla="*/ 316706 h 466725"/>
                  <a:gd name="connsiteX10" fmla="*/ 469107 w 631032"/>
                  <a:gd name="connsiteY10" fmla="*/ 390525 h 466725"/>
                  <a:gd name="connsiteX11" fmla="*/ 631032 w 631032"/>
                  <a:gd name="connsiteY11" fmla="*/ 390525 h 466725"/>
                  <a:gd name="connsiteX12" fmla="*/ 631032 w 631032"/>
                  <a:gd name="connsiteY12" fmla="*/ 466725 h 466725"/>
                  <a:gd name="connsiteX13" fmla="*/ 2157 w 631032"/>
                  <a:gd name="connsiteY13" fmla="*/ 389059 h 466725"/>
                  <a:gd name="connsiteX14" fmla="*/ 0 w 631032"/>
                  <a:gd name="connsiteY14" fmla="*/ 0 h 466725"/>
                  <a:gd name="connsiteX0" fmla="*/ 0 w 631032"/>
                  <a:gd name="connsiteY0" fmla="*/ 0 h 466725"/>
                  <a:gd name="connsiteX1" fmla="*/ 159544 w 631032"/>
                  <a:gd name="connsiteY1" fmla="*/ 0 h 466725"/>
                  <a:gd name="connsiteX2" fmla="*/ 159544 w 631032"/>
                  <a:gd name="connsiteY2" fmla="*/ 85725 h 466725"/>
                  <a:gd name="connsiteX3" fmla="*/ 240507 w 631032"/>
                  <a:gd name="connsiteY3" fmla="*/ 85725 h 466725"/>
                  <a:gd name="connsiteX4" fmla="*/ 240507 w 631032"/>
                  <a:gd name="connsiteY4" fmla="*/ 157162 h 466725"/>
                  <a:gd name="connsiteX5" fmla="*/ 316707 w 631032"/>
                  <a:gd name="connsiteY5" fmla="*/ 157162 h 466725"/>
                  <a:gd name="connsiteX6" fmla="*/ 316707 w 631032"/>
                  <a:gd name="connsiteY6" fmla="*/ 233362 h 466725"/>
                  <a:gd name="connsiteX7" fmla="*/ 395288 w 631032"/>
                  <a:gd name="connsiteY7" fmla="*/ 233362 h 466725"/>
                  <a:gd name="connsiteX8" fmla="*/ 395288 w 631032"/>
                  <a:gd name="connsiteY8" fmla="*/ 316706 h 466725"/>
                  <a:gd name="connsiteX9" fmla="*/ 469107 w 631032"/>
                  <a:gd name="connsiteY9" fmla="*/ 316706 h 466725"/>
                  <a:gd name="connsiteX10" fmla="*/ 469107 w 631032"/>
                  <a:gd name="connsiteY10" fmla="*/ 390525 h 466725"/>
                  <a:gd name="connsiteX11" fmla="*/ 631032 w 631032"/>
                  <a:gd name="connsiteY11" fmla="*/ 466725 h 466725"/>
                  <a:gd name="connsiteX12" fmla="*/ 2157 w 631032"/>
                  <a:gd name="connsiteY12" fmla="*/ 389059 h 466725"/>
                  <a:gd name="connsiteX13" fmla="*/ 0 w 631032"/>
                  <a:gd name="connsiteY13" fmla="*/ 0 h 466725"/>
                  <a:gd name="connsiteX0" fmla="*/ 0 w 469107"/>
                  <a:gd name="connsiteY0" fmla="*/ 0 h 390525"/>
                  <a:gd name="connsiteX1" fmla="*/ 159544 w 469107"/>
                  <a:gd name="connsiteY1" fmla="*/ 0 h 390525"/>
                  <a:gd name="connsiteX2" fmla="*/ 159544 w 469107"/>
                  <a:gd name="connsiteY2" fmla="*/ 85725 h 390525"/>
                  <a:gd name="connsiteX3" fmla="*/ 240507 w 469107"/>
                  <a:gd name="connsiteY3" fmla="*/ 85725 h 390525"/>
                  <a:gd name="connsiteX4" fmla="*/ 240507 w 469107"/>
                  <a:gd name="connsiteY4" fmla="*/ 157162 h 390525"/>
                  <a:gd name="connsiteX5" fmla="*/ 316707 w 469107"/>
                  <a:gd name="connsiteY5" fmla="*/ 157162 h 390525"/>
                  <a:gd name="connsiteX6" fmla="*/ 316707 w 469107"/>
                  <a:gd name="connsiteY6" fmla="*/ 233362 h 390525"/>
                  <a:gd name="connsiteX7" fmla="*/ 395288 w 469107"/>
                  <a:gd name="connsiteY7" fmla="*/ 233362 h 390525"/>
                  <a:gd name="connsiteX8" fmla="*/ 395288 w 469107"/>
                  <a:gd name="connsiteY8" fmla="*/ 316706 h 390525"/>
                  <a:gd name="connsiteX9" fmla="*/ 469107 w 469107"/>
                  <a:gd name="connsiteY9" fmla="*/ 316706 h 390525"/>
                  <a:gd name="connsiteX10" fmla="*/ 469107 w 469107"/>
                  <a:gd name="connsiteY10" fmla="*/ 390525 h 390525"/>
                  <a:gd name="connsiteX11" fmla="*/ 2157 w 469107"/>
                  <a:gd name="connsiteY11" fmla="*/ 389059 h 390525"/>
                  <a:gd name="connsiteX12" fmla="*/ 0 w 469107"/>
                  <a:gd name="connsiteY12" fmla="*/ 0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9107" h="390525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85725"/>
                    </a:lnTo>
                    <a:lnTo>
                      <a:pt x="240507" y="85725"/>
                    </a:lnTo>
                    <a:lnTo>
                      <a:pt x="240507" y="157162"/>
                    </a:lnTo>
                    <a:lnTo>
                      <a:pt x="316707" y="157162"/>
                    </a:lnTo>
                    <a:lnTo>
                      <a:pt x="316707" y="233362"/>
                    </a:lnTo>
                    <a:lnTo>
                      <a:pt x="395288" y="233362"/>
                    </a:lnTo>
                    <a:lnTo>
                      <a:pt x="395288" y="316706"/>
                    </a:lnTo>
                    <a:lnTo>
                      <a:pt x="469107" y="316706"/>
                    </a:lnTo>
                    <a:lnTo>
                      <a:pt x="469107" y="390525"/>
                    </a:lnTo>
                    <a:lnTo>
                      <a:pt x="2157" y="389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011006">
                  <a:defRPr/>
                </a:pPr>
                <a:endParaRPr lang="fr-FR" sz="2449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pic>
            <p:nvPicPr>
              <p:cNvPr id="115" name="Image 114">
                <a:extLst>
                  <a:ext uri="{FF2B5EF4-FFF2-40B4-BE49-F238E27FC236}">
                    <a16:creationId xmlns:a16="http://schemas.microsoft.com/office/drawing/2014/main" id="{BF06D6B6-BD68-D79F-BC6F-A04E1DB23E3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AFAFA"/>
                  </a:clrFrom>
                  <a:clrTo>
                    <a:srgbClr val="FAFAFA">
                      <a:alpha val="0"/>
                    </a:srgbClr>
                  </a:clrTo>
                </a:clrChange>
              </a:blip>
              <a:srcRect r="28251" b="42627"/>
              <a:stretch/>
            </p:blipFill>
            <p:spPr>
              <a:xfrm>
                <a:off x="1331911" y="2966515"/>
                <a:ext cx="508704" cy="430142"/>
              </a:xfrm>
              <a:prstGeom prst="rect">
                <a:avLst/>
              </a:prstGeom>
            </p:spPr>
          </p:pic>
        </p:grpSp>
      </p:grpSp>
      <p:grpSp>
        <p:nvGrpSpPr>
          <p:cNvPr id="128" name="Groupe 127">
            <a:extLst>
              <a:ext uri="{FF2B5EF4-FFF2-40B4-BE49-F238E27FC236}">
                <a16:creationId xmlns:a16="http://schemas.microsoft.com/office/drawing/2014/main" id="{D3C5DEBE-F4A4-91A6-C5F0-C02BED2D26B6}"/>
              </a:ext>
            </a:extLst>
          </p:cNvPr>
          <p:cNvGrpSpPr>
            <a:grpSpLocks noChangeAspect="1"/>
          </p:cNvGrpSpPr>
          <p:nvPr/>
        </p:nvGrpSpPr>
        <p:grpSpPr>
          <a:xfrm>
            <a:off x="5871417" y="7448884"/>
            <a:ext cx="977817" cy="1136990"/>
            <a:chOff x="5873047" y="1969387"/>
            <a:chExt cx="1124215" cy="1307218"/>
          </a:xfrm>
        </p:grpSpPr>
        <p:sp>
          <p:nvSpPr>
            <p:cNvPr id="129" name="Hexagone 16">
              <a:extLst>
                <a:ext uri="{FF2B5EF4-FFF2-40B4-BE49-F238E27FC236}">
                  <a16:creationId xmlns:a16="http://schemas.microsoft.com/office/drawing/2014/main" id="{2655128C-7225-704A-CE31-CC13840B1E8E}"/>
                </a:ext>
              </a:extLst>
            </p:cNvPr>
            <p:cNvSpPr/>
            <p:nvPr/>
          </p:nvSpPr>
          <p:spPr>
            <a:xfrm rot="16200000">
              <a:off x="5781546" y="2060888"/>
              <a:ext cx="1307218" cy="1124215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011006">
                <a:defRPr/>
              </a:pPr>
              <a:endParaRPr lang="fr-FR" sz="2449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30" name="Forme libre : forme 129">
              <a:extLst>
                <a:ext uri="{FF2B5EF4-FFF2-40B4-BE49-F238E27FC236}">
                  <a16:creationId xmlns:a16="http://schemas.microsoft.com/office/drawing/2014/main" id="{08433624-0A37-A506-3E56-271ADCE5EA80}"/>
                </a:ext>
              </a:extLst>
            </p:cNvPr>
            <p:cNvSpPr/>
            <p:nvPr/>
          </p:nvSpPr>
          <p:spPr>
            <a:xfrm>
              <a:off x="6296904" y="2222804"/>
              <a:ext cx="407984" cy="706855"/>
            </a:xfrm>
            <a:custGeom>
              <a:avLst/>
              <a:gdLst>
                <a:gd name="connsiteX0" fmla="*/ 190500 w 409575"/>
                <a:gd name="connsiteY0" fmla="*/ 0 h 709613"/>
                <a:gd name="connsiteX1" fmla="*/ 0 w 409575"/>
                <a:gd name="connsiteY1" fmla="*/ 409575 h 709613"/>
                <a:gd name="connsiteX2" fmla="*/ 204788 w 409575"/>
                <a:gd name="connsiteY2" fmla="*/ 409575 h 709613"/>
                <a:gd name="connsiteX3" fmla="*/ 204788 w 409575"/>
                <a:gd name="connsiteY3" fmla="*/ 709613 h 709613"/>
                <a:gd name="connsiteX4" fmla="*/ 409575 w 409575"/>
                <a:gd name="connsiteY4" fmla="*/ 280988 h 709613"/>
                <a:gd name="connsiteX5" fmla="*/ 204788 w 409575"/>
                <a:gd name="connsiteY5" fmla="*/ 280988 h 709613"/>
                <a:gd name="connsiteX6" fmla="*/ 190500 w 409575"/>
                <a:gd name="connsiteY6" fmla="*/ 0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9575" h="709613">
                  <a:moveTo>
                    <a:pt x="190500" y="0"/>
                  </a:moveTo>
                  <a:lnTo>
                    <a:pt x="0" y="409575"/>
                  </a:lnTo>
                  <a:lnTo>
                    <a:pt x="204788" y="409575"/>
                  </a:lnTo>
                  <a:lnTo>
                    <a:pt x="204788" y="709613"/>
                  </a:lnTo>
                  <a:lnTo>
                    <a:pt x="409575" y="280988"/>
                  </a:lnTo>
                  <a:lnTo>
                    <a:pt x="204788" y="280988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011006">
                <a:defRPr/>
              </a:pPr>
              <a:endParaRPr lang="fr-FR" sz="2449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131" name="Image 130">
              <a:extLst>
                <a:ext uri="{FF2B5EF4-FFF2-40B4-BE49-F238E27FC236}">
                  <a16:creationId xmlns:a16="http://schemas.microsoft.com/office/drawing/2014/main" id="{57B4FC59-6C09-C014-2302-4A044AF7D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13543" y="2152811"/>
              <a:ext cx="602195" cy="900554"/>
            </a:xfrm>
            <a:prstGeom prst="rect">
              <a:avLst/>
            </a:prstGeom>
          </p:spPr>
        </p:pic>
      </p:grpSp>
      <p:grpSp>
        <p:nvGrpSpPr>
          <p:cNvPr id="137" name="Groupe 136">
            <a:extLst>
              <a:ext uri="{FF2B5EF4-FFF2-40B4-BE49-F238E27FC236}">
                <a16:creationId xmlns:a16="http://schemas.microsoft.com/office/drawing/2014/main" id="{BF07ECEB-C36F-1BA2-B6BF-50E41535706E}"/>
              </a:ext>
            </a:extLst>
          </p:cNvPr>
          <p:cNvGrpSpPr>
            <a:grpSpLocks noChangeAspect="1"/>
          </p:cNvGrpSpPr>
          <p:nvPr/>
        </p:nvGrpSpPr>
        <p:grpSpPr>
          <a:xfrm>
            <a:off x="5890457" y="3537852"/>
            <a:ext cx="1020468" cy="1186586"/>
            <a:chOff x="8334462" y="1969390"/>
            <a:chExt cx="1124214" cy="1307220"/>
          </a:xfrm>
        </p:grpSpPr>
        <p:sp>
          <p:nvSpPr>
            <p:cNvPr id="138" name="Hexagone 16">
              <a:extLst>
                <a:ext uri="{FF2B5EF4-FFF2-40B4-BE49-F238E27FC236}">
                  <a16:creationId xmlns:a16="http://schemas.microsoft.com/office/drawing/2014/main" id="{08E3CF2A-B8AB-E344-CC99-8231B6938306}"/>
                </a:ext>
              </a:extLst>
            </p:cNvPr>
            <p:cNvSpPr/>
            <p:nvPr/>
          </p:nvSpPr>
          <p:spPr>
            <a:xfrm rot="16200000">
              <a:off x="8242959" y="2060893"/>
              <a:ext cx="1307220" cy="1124214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011006">
                <a:defRPr/>
              </a:pPr>
              <a:endParaRPr lang="fr-FR" sz="2449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139" name="Groupe 138">
              <a:extLst>
                <a:ext uri="{FF2B5EF4-FFF2-40B4-BE49-F238E27FC236}">
                  <a16:creationId xmlns:a16="http://schemas.microsoft.com/office/drawing/2014/main" id="{4EA260A1-E736-3A6F-7BA8-C55490D367A7}"/>
                </a:ext>
              </a:extLst>
            </p:cNvPr>
            <p:cNvGrpSpPr/>
            <p:nvPr/>
          </p:nvGrpSpPr>
          <p:grpSpPr>
            <a:xfrm>
              <a:off x="8563041" y="2231863"/>
              <a:ext cx="667053" cy="828912"/>
              <a:chOff x="7170944" y="2887764"/>
              <a:chExt cx="736621" cy="915360"/>
            </a:xfrm>
          </p:grpSpPr>
          <p:sp>
            <p:nvSpPr>
              <p:cNvPr id="140" name="Ellipse 9">
                <a:extLst>
                  <a:ext uri="{FF2B5EF4-FFF2-40B4-BE49-F238E27FC236}">
                    <a16:creationId xmlns:a16="http://schemas.microsoft.com/office/drawing/2014/main" id="{9BCDB1AB-446A-57E3-AC4B-53BA679EB551}"/>
                  </a:ext>
                </a:extLst>
              </p:cNvPr>
              <p:cNvSpPr/>
              <p:nvPr/>
            </p:nvSpPr>
            <p:spPr>
              <a:xfrm>
                <a:off x="7336691" y="2934467"/>
                <a:ext cx="473740" cy="676559"/>
              </a:xfrm>
              <a:custGeom>
                <a:avLst/>
                <a:gdLst>
                  <a:gd name="connsiteX0" fmla="*/ 0 w 480770"/>
                  <a:gd name="connsiteY0" fmla="*/ 252315 h 504629"/>
                  <a:gd name="connsiteX1" fmla="*/ 240385 w 480770"/>
                  <a:gd name="connsiteY1" fmla="*/ 0 h 504629"/>
                  <a:gd name="connsiteX2" fmla="*/ 480770 w 480770"/>
                  <a:gd name="connsiteY2" fmla="*/ 252315 h 504629"/>
                  <a:gd name="connsiteX3" fmla="*/ 240385 w 480770"/>
                  <a:gd name="connsiteY3" fmla="*/ 504630 h 504629"/>
                  <a:gd name="connsiteX4" fmla="*/ 0 w 480770"/>
                  <a:gd name="connsiteY4" fmla="*/ 252315 h 504629"/>
                  <a:gd name="connsiteX0" fmla="*/ 1 w 480771"/>
                  <a:gd name="connsiteY0" fmla="*/ 423765 h 676080"/>
                  <a:gd name="connsiteX1" fmla="*/ 242768 w 480771"/>
                  <a:gd name="connsiteY1" fmla="*/ 0 h 676080"/>
                  <a:gd name="connsiteX2" fmla="*/ 480771 w 480771"/>
                  <a:gd name="connsiteY2" fmla="*/ 423765 h 676080"/>
                  <a:gd name="connsiteX3" fmla="*/ 240386 w 480771"/>
                  <a:gd name="connsiteY3" fmla="*/ 676080 h 676080"/>
                  <a:gd name="connsiteX4" fmla="*/ 1 w 480771"/>
                  <a:gd name="connsiteY4" fmla="*/ 423765 h 676080"/>
                  <a:gd name="connsiteX0" fmla="*/ 1 w 480771"/>
                  <a:gd name="connsiteY0" fmla="*/ 440448 h 692763"/>
                  <a:gd name="connsiteX1" fmla="*/ 242768 w 480771"/>
                  <a:gd name="connsiteY1" fmla="*/ 16683 h 692763"/>
                  <a:gd name="connsiteX2" fmla="*/ 480771 w 480771"/>
                  <a:gd name="connsiteY2" fmla="*/ 440448 h 692763"/>
                  <a:gd name="connsiteX3" fmla="*/ 240386 w 480771"/>
                  <a:gd name="connsiteY3" fmla="*/ 692763 h 692763"/>
                  <a:gd name="connsiteX4" fmla="*/ 1 w 480771"/>
                  <a:gd name="connsiteY4" fmla="*/ 440448 h 692763"/>
                  <a:gd name="connsiteX0" fmla="*/ 1 w 480771"/>
                  <a:gd name="connsiteY0" fmla="*/ 424971 h 677286"/>
                  <a:gd name="connsiteX1" fmla="*/ 242768 w 480771"/>
                  <a:gd name="connsiteY1" fmla="*/ 1206 h 677286"/>
                  <a:gd name="connsiteX2" fmla="*/ 480771 w 480771"/>
                  <a:gd name="connsiteY2" fmla="*/ 424971 h 677286"/>
                  <a:gd name="connsiteX3" fmla="*/ 240386 w 480771"/>
                  <a:gd name="connsiteY3" fmla="*/ 677286 h 677286"/>
                  <a:gd name="connsiteX4" fmla="*/ 1 w 480771"/>
                  <a:gd name="connsiteY4" fmla="*/ 424971 h 677286"/>
                  <a:gd name="connsiteX0" fmla="*/ 1 w 480771"/>
                  <a:gd name="connsiteY0" fmla="*/ 423880 h 676195"/>
                  <a:gd name="connsiteX1" fmla="*/ 242768 w 480771"/>
                  <a:gd name="connsiteY1" fmla="*/ 115 h 676195"/>
                  <a:gd name="connsiteX2" fmla="*/ 480771 w 480771"/>
                  <a:gd name="connsiteY2" fmla="*/ 423880 h 676195"/>
                  <a:gd name="connsiteX3" fmla="*/ 240386 w 480771"/>
                  <a:gd name="connsiteY3" fmla="*/ 676195 h 676195"/>
                  <a:gd name="connsiteX4" fmla="*/ 1 w 480771"/>
                  <a:gd name="connsiteY4" fmla="*/ 423880 h 676195"/>
                  <a:gd name="connsiteX0" fmla="*/ 1 w 480771"/>
                  <a:gd name="connsiteY0" fmla="*/ 423766 h 676081"/>
                  <a:gd name="connsiteX1" fmla="*/ 242768 w 480771"/>
                  <a:gd name="connsiteY1" fmla="*/ 1 h 676081"/>
                  <a:gd name="connsiteX2" fmla="*/ 480771 w 480771"/>
                  <a:gd name="connsiteY2" fmla="*/ 423766 h 676081"/>
                  <a:gd name="connsiteX3" fmla="*/ 240386 w 480771"/>
                  <a:gd name="connsiteY3" fmla="*/ 676081 h 676081"/>
                  <a:gd name="connsiteX4" fmla="*/ 1 w 480771"/>
                  <a:gd name="connsiteY4" fmla="*/ 423766 h 676081"/>
                  <a:gd name="connsiteX0" fmla="*/ 11 w 480781"/>
                  <a:gd name="connsiteY0" fmla="*/ 423766 h 676081"/>
                  <a:gd name="connsiteX1" fmla="*/ 242778 w 480781"/>
                  <a:gd name="connsiteY1" fmla="*/ 1 h 676081"/>
                  <a:gd name="connsiteX2" fmla="*/ 480781 w 480781"/>
                  <a:gd name="connsiteY2" fmla="*/ 423766 h 676081"/>
                  <a:gd name="connsiteX3" fmla="*/ 240396 w 480781"/>
                  <a:gd name="connsiteY3" fmla="*/ 676081 h 676081"/>
                  <a:gd name="connsiteX4" fmla="*/ 11 w 480781"/>
                  <a:gd name="connsiteY4" fmla="*/ 423766 h 676081"/>
                  <a:gd name="connsiteX0" fmla="*/ 20 w 459359"/>
                  <a:gd name="connsiteY0" fmla="*/ 423765 h 676080"/>
                  <a:gd name="connsiteX1" fmla="*/ 221356 w 459359"/>
                  <a:gd name="connsiteY1" fmla="*/ 0 h 676080"/>
                  <a:gd name="connsiteX2" fmla="*/ 459359 w 459359"/>
                  <a:gd name="connsiteY2" fmla="*/ 423765 h 676080"/>
                  <a:gd name="connsiteX3" fmla="*/ 218974 w 459359"/>
                  <a:gd name="connsiteY3" fmla="*/ 676080 h 676080"/>
                  <a:gd name="connsiteX4" fmla="*/ 20 w 459359"/>
                  <a:gd name="connsiteY4" fmla="*/ 423765 h 676080"/>
                  <a:gd name="connsiteX0" fmla="*/ 18 w 476026"/>
                  <a:gd name="connsiteY0" fmla="*/ 440454 h 676180"/>
                  <a:gd name="connsiteX1" fmla="*/ 238023 w 476026"/>
                  <a:gd name="connsiteY1" fmla="*/ 20 h 676180"/>
                  <a:gd name="connsiteX2" fmla="*/ 476026 w 476026"/>
                  <a:gd name="connsiteY2" fmla="*/ 423785 h 676180"/>
                  <a:gd name="connsiteX3" fmla="*/ 235641 w 476026"/>
                  <a:gd name="connsiteY3" fmla="*/ 676100 h 676180"/>
                  <a:gd name="connsiteX4" fmla="*/ 18 w 476026"/>
                  <a:gd name="connsiteY4" fmla="*/ 440454 h 676180"/>
                  <a:gd name="connsiteX0" fmla="*/ 18 w 476126"/>
                  <a:gd name="connsiteY0" fmla="*/ 440454 h 676180"/>
                  <a:gd name="connsiteX1" fmla="*/ 238023 w 476126"/>
                  <a:gd name="connsiteY1" fmla="*/ 20 h 676180"/>
                  <a:gd name="connsiteX2" fmla="*/ 476026 w 476126"/>
                  <a:gd name="connsiteY2" fmla="*/ 423785 h 676180"/>
                  <a:gd name="connsiteX3" fmla="*/ 235641 w 476126"/>
                  <a:gd name="connsiteY3" fmla="*/ 676100 h 676180"/>
                  <a:gd name="connsiteX4" fmla="*/ 18 w 476126"/>
                  <a:gd name="connsiteY4" fmla="*/ 440454 h 676180"/>
                  <a:gd name="connsiteX0" fmla="*/ 18 w 480886"/>
                  <a:gd name="connsiteY0" fmla="*/ 440435 h 676084"/>
                  <a:gd name="connsiteX1" fmla="*/ 238023 w 480886"/>
                  <a:gd name="connsiteY1" fmla="*/ 1 h 676084"/>
                  <a:gd name="connsiteX2" fmla="*/ 480788 w 480886"/>
                  <a:gd name="connsiteY2" fmla="*/ 442816 h 676084"/>
                  <a:gd name="connsiteX3" fmla="*/ 235641 w 480886"/>
                  <a:gd name="connsiteY3" fmla="*/ 676081 h 676084"/>
                  <a:gd name="connsiteX4" fmla="*/ 18 w 480886"/>
                  <a:gd name="connsiteY4" fmla="*/ 440435 h 676084"/>
                  <a:gd name="connsiteX0" fmla="*/ 18 w 449947"/>
                  <a:gd name="connsiteY0" fmla="*/ 440437 h 676098"/>
                  <a:gd name="connsiteX1" fmla="*/ 238023 w 449947"/>
                  <a:gd name="connsiteY1" fmla="*/ 3 h 676098"/>
                  <a:gd name="connsiteX2" fmla="*/ 449832 w 449947"/>
                  <a:gd name="connsiteY2" fmla="*/ 433293 h 676098"/>
                  <a:gd name="connsiteX3" fmla="*/ 235641 w 449947"/>
                  <a:gd name="connsiteY3" fmla="*/ 676083 h 676098"/>
                  <a:gd name="connsiteX4" fmla="*/ 18 w 449947"/>
                  <a:gd name="connsiteY4" fmla="*/ 440437 h 676098"/>
                  <a:gd name="connsiteX0" fmla="*/ 18 w 473745"/>
                  <a:gd name="connsiteY0" fmla="*/ 440434 h 676080"/>
                  <a:gd name="connsiteX1" fmla="*/ 238023 w 473745"/>
                  <a:gd name="connsiteY1" fmla="*/ 0 h 676080"/>
                  <a:gd name="connsiteX2" fmla="*/ 473644 w 473745"/>
                  <a:gd name="connsiteY2" fmla="*/ 440434 h 676080"/>
                  <a:gd name="connsiteX3" fmla="*/ 235641 w 473745"/>
                  <a:gd name="connsiteY3" fmla="*/ 676080 h 676080"/>
                  <a:gd name="connsiteX4" fmla="*/ 18 w 473745"/>
                  <a:gd name="connsiteY4" fmla="*/ 440434 h 676080"/>
                  <a:gd name="connsiteX0" fmla="*/ 18 w 473745"/>
                  <a:gd name="connsiteY0" fmla="*/ 440447 h 676093"/>
                  <a:gd name="connsiteX1" fmla="*/ 238023 w 473745"/>
                  <a:gd name="connsiteY1" fmla="*/ 13 h 676093"/>
                  <a:gd name="connsiteX2" fmla="*/ 473644 w 473745"/>
                  <a:gd name="connsiteY2" fmla="*/ 440447 h 676093"/>
                  <a:gd name="connsiteX3" fmla="*/ 235641 w 473745"/>
                  <a:gd name="connsiteY3" fmla="*/ 676093 h 676093"/>
                  <a:gd name="connsiteX4" fmla="*/ 18 w 473745"/>
                  <a:gd name="connsiteY4" fmla="*/ 440447 h 676093"/>
                  <a:gd name="connsiteX0" fmla="*/ 13 w 473740"/>
                  <a:gd name="connsiteY0" fmla="*/ 440878 h 676524"/>
                  <a:gd name="connsiteX1" fmla="*/ 238018 w 473740"/>
                  <a:gd name="connsiteY1" fmla="*/ 444 h 676524"/>
                  <a:gd name="connsiteX2" fmla="*/ 473639 w 473740"/>
                  <a:gd name="connsiteY2" fmla="*/ 440878 h 676524"/>
                  <a:gd name="connsiteX3" fmla="*/ 235636 w 473740"/>
                  <a:gd name="connsiteY3" fmla="*/ 676524 h 676524"/>
                  <a:gd name="connsiteX4" fmla="*/ 13 w 473740"/>
                  <a:gd name="connsiteY4" fmla="*/ 440878 h 676524"/>
                  <a:gd name="connsiteX0" fmla="*/ 13 w 473740"/>
                  <a:gd name="connsiteY0" fmla="*/ 440913 h 676559"/>
                  <a:gd name="connsiteX1" fmla="*/ 238018 w 473740"/>
                  <a:gd name="connsiteY1" fmla="*/ 479 h 676559"/>
                  <a:gd name="connsiteX2" fmla="*/ 473639 w 473740"/>
                  <a:gd name="connsiteY2" fmla="*/ 440913 h 676559"/>
                  <a:gd name="connsiteX3" fmla="*/ 235636 w 473740"/>
                  <a:gd name="connsiteY3" fmla="*/ 676559 h 676559"/>
                  <a:gd name="connsiteX4" fmla="*/ 13 w 473740"/>
                  <a:gd name="connsiteY4" fmla="*/ 440913 h 676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3740" h="676559">
                    <a:moveTo>
                      <a:pt x="13" y="440913"/>
                    </a:moveTo>
                    <a:cubicBezTo>
                      <a:pt x="-1971" y="271083"/>
                      <a:pt x="233366" y="4291"/>
                      <a:pt x="238018" y="479"/>
                    </a:cubicBezTo>
                    <a:cubicBezTo>
                      <a:pt x="254971" y="-13413"/>
                      <a:pt x="476020" y="277751"/>
                      <a:pt x="473639" y="440913"/>
                    </a:cubicBezTo>
                    <a:cubicBezTo>
                      <a:pt x="478401" y="639794"/>
                      <a:pt x="314574" y="676559"/>
                      <a:pt x="235636" y="676559"/>
                    </a:cubicBezTo>
                    <a:cubicBezTo>
                      <a:pt x="156698" y="676559"/>
                      <a:pt x="1997" y="610743"/>
                      <a:pt x="13" y="440913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011006">
                  <a:defRPr/>
                </a:pPr>
                <a:endParaRPr lang="fr-FR" sz="2449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pic>
            <p:nvPicPr>
              <p:cNvPr id="141" name="Image 140">
                <a:extLst>
                  <a:ext uri="{FF2B5EF4-FFF2-40B4-BE49-F238E27FC236}">
                    <a16:creationId xmlns:a16="http://schemas.microsoft.com/office/drawing/2014/main" id="{D4EE5295-FBA1-99B2-FFF0-611927BEE4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AFAFA"/>
                  </a:clrFrom>
                  <a:clrTo>
                    <a:srgbClr val="FAFAFA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170944" y="2887764"/>
                <a:ext cx="736621" cy="915360"/>
              </a:xfrm>
              <a:prstGeom prst="rect">
                <a:avLst/>
              </a:prstGeom>
            </p:spPr>
          </p:pic>
        </p:grpSp>
      </p:grpSp>
      <p:grpSp>
        <p:nvGrpSpPr>
          <p:cNvPr id="159" name="Groupe 158">
            <a:extLst>
              <a:ext uri="{FF2B5EF4-FFF2-40B4-BE49-F238E27FC236}">
                <a16:creationId xmlns:a16="http://schemas.microsoft.com/office/drawing/2014/main" id="{172B39CD-6308-4853-866C-FD1C1D6C7442}"/>
              </a:ext>
            </a:extLst>
          </p:cNvPr>
          <p:cNvGrpSpPr>
            <a:grpSpLocks noChangeAspect="1"/>
          </p:cNvGrpSpPr>
          <p:nvPr/>
        </p:nvGrpSpPr>
        <p:grpSpPr>
          <a:xfrm>
            <a:off x="5845838" y="8731354"/>
            <a:ext cx="1022013" cy="1188381"/>
            <a:chOff x="3428494" y="3998455"/>
            <a:chExt cx="1124215" cy="1307219"/>
          </a:xfrm>
        </p:grpSpPr>
        <p:sp>
          <p:nvSpPr>
            <p:cNvPr id="160" name="Hexagone 16">
              <a:extLst>
                <a:ext uri="{FF2B5EF4-FFF2-40B4-BE49-F238E27FC236}">
                  <a16:creationId xmlns:a16="http://schemas.microsoft.com/office/drawing/2014/main" id="{CBD1F1D4-0C25-E206-A2BF-D7CE040DAD1E}"/>
                </a:ext>
              </a:extLst>
            </p:cNvPr>
            <p:cNvSpPr/>
            <p:nvPr/>
          </p:nvSpPr>
          <p:spPr>
            <a:xfrm rot="16200000">
              <a:off x="3336992" y="4089957"/>
              <a:ext cx="1307219" cy="1124215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011006">
                <a:defRPr/>
              </a:pPr>
              <a:endParaRPr lang="fr-FR" sz="2449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161" name="Groupe 160">
              <a:extLst>
                <a:ext uri="{FF2B5EF4-FFF2-40B4-BE49-F238E27FC236}">
                  <a16:creationId xmlns:a16="http://schemas.microsoft.com/office/drawing/2014/main" id="{6EE1D950-F99E-5427-95EC-2534281CC4B1}"/>
                </a:ext>
              </a:extLst>
            </p:cNvPr>
            <p:cNvGrpSpPr/>
            <p:nvPr/>
          </p:nvGrpSpPr>
          <p:grpSpPr>
            <a:xfrm>
              <a:off x="3646301" y="4229330"/>
              <a:ext cx="710831" cy="744261"/>
              <a:chOff x="10090300" y="2860871"/>
              <a:chExt cx="784964" cy="821880"/>
            </a:xfrm>
          </p:grpSpPr>
          <p:grpSp>
            <p:nvGrpSpPr>
              <p:cNvPr id="162" name="Groupe 161">
                <a:extLst>
                  <a:ext uri="{FF2B5EF4-FFF2-40B4-BE49-F238E27FC236}">
                    <a16:creationId xmlns:a16="http://schemas.microsoft.com/office/drawing/2014/main" id="{8C20F3FD-C132-3E53-4ABD-942E70A0BE66}"/>
                  </a:ext>
                </a:extLst>
              </p:cNvPr>
              <p:cNvGrpSpPr/>
              <p:nvPr/>
            </p:nvGrpSpPr>
            <p:grpSpPr>
              <a:xfrm>
                <a:off x="10218039" y="2947585"/>
                <a:ext cx="657225" cy="661426"/>
                <a:chOff x="10177463" y="2972406"/>
                <a:chExt cx="657225" cy="661426"/>
              </a:xfrm>
            </p:grpSpPr>
            <p:sp>
              <p:nvSpPr>
                <p:cNvPr id="164" name="Rectangle 163">
                  <a:extLst>
                    <a:ext uri="{FF2B5EF4-FFF2-40B4-BE49-F238E27FC236}">
                      <a16:creationId xmlns:a16="http://schemas.microsoft.com/office/drawing/2014/main" id="{0D247876-73EC-BC56-4B58-BCF275878D59}"/>
                    </a:ext>
                  </a:extLst>
                </p:cNvPr>
                <p:cNvSpPr/>
                <p:nvPr/>
              </p:nvSpPr>
              <p:spPr>
                <a:xfrm>
                  <a:off x="10320337" y="3031331"/>
                  <a:ext cx="54769" cy="576262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011006">
                    <a:defRPr/>
                  </a:pPr>
                  <a:endParaRPr lang="fr-FR" sz="2449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65" name="Rectangle 164">
                  <a:extLst>
                    <a:ext uri="{FF2B5EF4-FFF2-40B4-BE49-F238E27FC236}">
                      <a16:creationId xmlns:a16="http://schemas.microsoft.com/office/drawing/2014/main" id="{EC85A974-8716-2510-FECF-FD93BFE8A893}"/>
                    </a:ext>
                  </a:extLst>
                </p:cNvPr>
                <p:cNvSpPr/>
                <p:nvPr/>
              </p:nvSpPr>
              <p:spPr>
                <a:xfrm>
                  <a:off x="10265569" y="3608025"/>
                  <a:ext cx="161925" cy="25807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011006">
                    <a:defRPr/>
                  </a:pPr>
                  <a:endParaRPr lang="fr-FR" sz="2449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66" name="Rectangle 165">
                  <a:extLst>
                    <a:ext uri="{FF2B5EF4-FFF2-40B4-BE49-F238E27FC236}">
                      <a16:creationId xmlns:a16="http://schemas.microsoft.com/office/drawing/2014/main" id="{AF11E432-D2F2-5CC0-1D14-5E0714BA52AC}"/>
                    </a:ext>
                  </a:extLst>
                </p:cNvPr>
                <p:cNvSpPr/>
                <p:nvPr/>
              </p:nvSpPr>
              <p:spPr>
                <a:xfrm>
                  <a:off x="10177463" y="3054814"/>
                  <a:ext cx="595312" cy="31227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011006">
                    <a:defRPr/>
                  </a:pPr>
                  <a:endParaRPr lang="fr-FR" sz="2449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67" name="Rectangle 166">
                  <a:extLst>
                    <a:ext uri="{FF2B5EF4-FFF2-40B4-BE49-F238E27FC236}">
                      <a16:creationId xmlns:a16="http://schemas.microsoft.com/office/drawing/2014/main" id="{9CCE2C7B-A317-76A3-07BD-AAC681ED84DC}"/>
                    </a:ext>
                  </a:extLst>
                </p:cNvPr>
                <p:cNvSpPr/>
                <p:nvPr/>
              </p:nvSpPr>
              <p:spPr>
                <a:xfrm>
                  <a:off x="10339145" y="2972406"/>
                  <a:ext cx="17626" cy="66067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011006">
                    <a:defRPr/>
                  </a:pPr>
                  <a:endParaRPr lang="fr-FR" sz="2449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68" name="Rectangle 167">
                  <a:extLst>
                    <a:ext uri="{FF2B5EF4-FFF2-40B4-BE49-F238E27FC236}">
                      <a16:creationId xmlns:a16="http://schemas.microsoft.com/office/drawing/2014/main" id="{1CF36E41-859B-85AD-C642-F44216AE40A1}"/>
                    </a:ext>
                  </a:extLst>
                </p:cNvPr>
                <p:cNvSpPr/>
                <p:nvPr/>
              </p:nvSpPr>
              <p:spPr>
                <a:xfrm rot="19720442">
                  <a:off x="10195813" y="3017823"/>
                  <a:ext cx="161957" cy="12039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011006">
                    <a:defRPr/>
                  </a:pPr>
                  <a:endParaRPr lang="fr-FR" sz="2449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69" name="Rectangle 168">
                  <a:extLst>
                    <a:ext uri="{FF2B5EF4-FFF2-40B4-BE49-F238E27FC236}">
                      <a16:creationId xmlns:a16="http://schemas.microsoft.com/office/drawing/2014/main" id="{109B88D6-B64C-89A5-AA1F-5D53FA745AF3}"/>
                    </a:ext>
                  </a:extLst>
                </p:cNvPr>
                <p:cNvSpPr/>
                <p:nvPr/>
              </p:nvSpPr>
              <p:spPr>
                <a:xfrm>
                  <a:off x="10203656" y="3086041"/>
                  <a:ext cx="54769" cy="45719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011006">
                    <a:defRPr/>
                  </a:pPr>
                  <a:endParaRPr lang="fr-FR" sz="2449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70" name="Rectangle 169">
                  <a:extLst>
                    <a:ext uri="{FF2B5EF4-FFF2-40B4-BE49-F238E27FC236}">
                      <a16:creationId xmlns:a16="http://schemas.microsoft.com/office/drawing/2014/main" id="{3F142ECA-7C0A-AD86-267D-0C2AA44C909A}"/>
                    </a:ext>
                  </a:extLst>
                </p:cNvPr>
                <p:cNvSpPr/>
                <p:nvPr/>
              </p:nvSpPr>
              <p:spPr>
                <a:xfrm>
                  <a:off x="10627519" y="3269456"/>
                  <a:ext cx="83344" cy="8334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011006">
                    <a:defRPr/>
                  </a:pPr>
                  <a:endParaRPr lang="fr-FR" sz="2449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71" name="Rectangle 170">
                  <a:extLst>
                    <a:ext uri="{FF2B5EF4-FFF2-40B4-BE49-F238E27FC236}">
                      <a16:creationId xmlns:a16="http://schemas.microsoft.com/office/drawing/2014/main" id="{7DA4EB09-29F7-C1FB-DCFD-ED3313BDFE21}"/>
                    </a:ext>
                  </a:extLst>
                </p:cNvPr>
                <p:cNvSpPr/>
                <p:nvPr/>
              </p:nvSpPr>
              <p:spPr>
                <a:xfrm>
                  <a:off x="10583656" y="3550444"/>
                  <a:ext cx="251032" cy="8334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011006">
                    <a:defRPr/>
                  </a:pPr>
                  <a:endParaRPr lang="fr-FR" sz="2449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72" name="Rectangle 171">
                  <a:extLst>
                    <a:ext uri="{FF2B5EF4-FFF2-40B4-BE49-F238E27FC236}">
                      <a16:creationId xmlns:a16="http://schemas.microsoft.com/office/drawing/2014/main" id="{C94B5126-F97F-497A-1C08-AD1374E11248}"/>
                    </a:ext>
                  </a:extLst>
                </p:cNvPr>
                <p:cNvSpPr/>
                <p:nvPr/>
              </p:nvSpPr>
              <p:spPr>
                <a:xfrm>
                  <a:off x="10665618" y="3464719"/>
                  <a:ext cx="169069" cy="8334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011006">
                    <a:defRPr/>
                  </a:pPr>
                  <a:endParaRPr lang="fr-FR" sz="2449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73" name="Rectangle 172">
                  <a:extLst>
                    <a:ext uri="{FF2B5EF4-FFF2-40B4-BE49-F238E27FC236}">
                      <a16:creationId xmlns:a16="http://schemas.microsoft.com/office/drawing/2014/main" id="{CF958938-A4C4-28EB-B1B0-471F938B57EC}"/>
                    </a:ext>
                  </a:extLst>
                </p:cNvPr>
                <p:cNvSpPr/>
                <p:nvPr/>
              </p:nvSpPr>
              <p:spPr>
                <a:xfrm>
                  <a:off x="10748963" y="3378994"/>
                  <a:ext cx="85724" cy="8334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011006">
                    <a:defRPr/>
                  </a:pPr>
                  <a:endParaRPr lang="fr-FR" sz="2449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74" name="Rectangle 173">
                  <a:extLst>
                    <a:ext uri="{FF2B5EF4-FFF2-40B4-BE49-F238E27FC236}">
                      <a16:creationId xmlns:a16="http://schemas.microsoft.com/office/drawing/2014/main" id="{7C7AA71B-6C36-C491-45D4-9F80BA4471E0}"/>
                    </a:ext>
                  </a:extLst>
                </p:cNvPr>
                <p:cNvSpPr/>
                <p:nvPr/>
              </p:nvSpPr>
              <p:spPr>
                <a:xfrm rot="907775">
                  <a:off x="10352350" y="3015442"/>
                  <a:ext cx="315609" cy="12039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011006">
                    <a:defRPr/>
                  </a:pPr>
                  <a:endParaRPr lang="fr-FR" sz="2449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75" name="Rectangle 174">
                  <a:extLst>
                    <a:ext uri="{FF2B5EF4-FFF2-40B4-BE49-F238E27FC236}">
                      <a16:creationId xmlns:a16="http://schemas.microsoft.com/office/drawing/2014/main" id="{5F07578B-8E02-DBD5-850C-12B8B5763176}"/>
                    </a:ext>
                  </a:extLst>
                </p:cNvPr>
                <p:cNvSpPr/>
                <p:nvPr/>
              </p:nvSpPr>
              <p:spPr>
                <a:xfrm rot="5400000">
                  <a:off x="10574477" y="3168229"/>
                  <a:ext cx="195968" cy="12040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011006">
                    <a:defRPr/>
                  </a:pPr>
                  <a:endParaRPr lang="fr-FR" sz="2449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pic>
            <p:nvPicPr>
              <p:cNvPr id="163" name="Image 162">
                <a:extLst>
                  <a:ext uri="{FF2B5EF4-FFF2-40B4-BE49-F238E27FC236}">
                    <a16:creationId xmlns:a16="http://schemas.microsoft.com/office/drawing/2014/main" id="{A3B195BE-D904-DC87-C3A4-866CC71D67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AFAFA"/>
                  </a:clrFrom>
                  <a:clrTo>
                    <a:srgbClr val="FAFAFA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090300" y="2860871"/>
                <a:ext cx="781788" cy="821880"/>
              </a:xfrm>
              <a:prstGeom prst="rect">
                <a:avLst/>
              </a:prstGeom>
            </p:spPr>
          </p:pic>
        </p:grpSp>
      </p:grpSp>
      <p:grpSp>
        <p:nvGrpSpPr>
          <p:cNvPr id="180" name="Groupe 179">
            <a:extLst>
              <a:ext uri="{FF2B5EF4-FFF2-40B4-BE49-F238E27FC236}">
                <a16:creationId xmlns:a16="http://schemas.microsoft.com/office/drawing/2014/main" id="{12FE5558-412C-9975-E90D-B5D3E08726D5}"/>
              </a:ext>
            </a:extLst>
          </p:cNvPr>
          <p:cNvGrpSpPr>
            <a:grpSpLocks noChangeAspect="1"/>
          </p:cNvGrpSpPr>
          <p:nvPr/>
        </p:nvGrpSpPr>
        <p:grpSpPr>
          <a:xfrm>
            <a:off x="5851285" y="6135967"/>
            <a:ext cx="1022015" cy="1188383"/>
            <a:chOff x="8450720" y="3989537"/>
            <a:chExt cx="1124215" cy="1307218"/>
          </a:xfrm>
        </p:grpSpPr>
        <p:sp>
          <p:nvSpPr>
            <p:cNvPr id="181" name="Hexagone 16">
              <a:extLst>
                <a:ext uri="{FF2B5EF4-FFF2-40B4-BE49-F238E27FC236}">
                  <a16:creationId xmlns:a16="http://schemas.microsoft.com/office/drawing/2014/main" id="{85E89B46-F49C-BCFB-D3B1-0EE6CBCBD4FB}"/>
                </a:ext>
              </a:extLst>
            </p:cNvPr>
            <p:cNvSpPr/>
            <p:nvPr/>
          </p:nvSpPr>
          <p:spPr>
            <a:xfrm rot="16200000">
              <a:off x="8359219" y="4081038"/>
              <a:ext cx="1307218" cy="1124215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011006">
                <a:defRPr/>
              </a:pPr>
              <a:endParaRPr lang="fr-FR" sz="2449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182" name="Graphique 181" descr="Agriculture contour">
              <a:extLst>
                <a:ext uri="{FF2B5EF4-FFF2-40B4-BE49-F238E27FC236}">
                  <a16:creationId xmlns:a16="http://schemas.microsoft.com/office/drawing/2014/main" id="{83B8C40F-A021-152A-5EA3-B4D00B7EF43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528444" y="4137952"/>
              <a:ext cx="910847" cy="910847"/>
            </a:xfrm>
            <a:prstGeom prst="rect">
              <a:avLst/>
            </a:prstGeom>
          </p:spPr>
        </p:pic>
      </p:grpSp>
      <p:grpSp>
        <p:nvGrpSpPr>
          <p:cNvPr id="187" name="Groupe 186">
            <a:extLst>
              <a:ext uri="{FF2B5EF4-FFF2-40B4-BE49-F238E27FC236}">
                <a16:creationId xmlns:a16="http://schemas.microsoft.com/office/drawing/2014/main" id="{99613945-72D7-C18C-6663-F577AD85EB47}"/>
              </a:ext>
            </a:extLst>
          </p:cNvPr>
          <p:cNvGrpSpPr>
            <a:grpSpLocks noChangeAspect="1"/>
          </p:cNvGrpSpPr>
          <p:nvPr/>
        </p:nvGrpSpPr>
        <p:grpSpPr>
          <a:xfrm>
            <a:off x="5921994" y="4860177"/>
            <a:ext cx="1011087" cy="1175678"/>
            <a:chOff x="5925130" y="3965901"/>
            <a:chExt cx="1124216" cy="1307220"/>
          </a:xfrm>
        </p:grpSpPr>
        <p:sp>
          <p:nvSpPr>
            <p:cNvPr id="188" name="Hexagone 16">
              <a:extLst>
                <a:ext uri="{FF2B5EF4-FFF2-40B4-BE49-F238E27FC236}">
                  <a16:creationId xmlns:a16="http://schemas.microsoft.com/office/drawing/2014/main" id="{D69030A0-0E2E-4AAB-F3FE-96DA20A56845}"/>
                </a:ext>
              </a:extLst>
            </p:cNvPr>
            <p:cNvSpPr/>
            <p:nvPr/>
          </p:nvSpPr>
          <p:spPr>
            <a:xfrm rot="16200000">
              <a:off x="5833628" y="4057403"/>
              <a:ext cx="1307220" cy="1124216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011006">
                <a:defRPr/>
              </a:pPr>
              <a:endParaRPr lang="fr-FR" sz="2449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189" name="Graphique 188" descr="Durabilité contour">
              <a:extLst>
                <a:ext uri="{FF2B5EF4-FFF2-40B4-BE49-F238E27FC236}">
                  <a16:creationId xmlns:a16="http://schemas.microsoft.com/office/drawing/2014/main" id="{3D2FF5C9-F9EA-7CB1-5509-9D86F518457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993915" y="4137952"/>
              <a:ext cx="910847" cy="910847"/>
            </a:xfrm>
            <a:prstGeom prst="rect">
              <a:avLst/>
            </a:prstGeom>
          </p:spPr>
        </p:pic>
      </p:grpSp>
      <p:sp>
        <p:nvSpPr>
          <p:cNvPr id="5" name="AutoShape 2">
            <a:extLst>
              <a:ext uri="{FF2B5EF4-FFF2-40B4-BE49-F238E27FC236}">
                <a16:creationId xmlns:a16="http://schemas.microsoft.com/office/drawing/2014/main" id="{E087B58A-3F68-AC8A-4D82-D834D93A80F6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4BB2040-8436-F796-1864-798B25828311}"/>
              </a:ext>
            </a:extLst>
          </p:cNvPr>
          <p:cNvSpPr txBox="1"/>
          <p:nvPr/>
        </p:nvSpPr>
        <p:spPr>
          <a:xfrm>
            <a:off x="508821" y="460276"/>
            <a:ext cx="147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20B0604020202020204" charset="0"/>
                <a:cs typeface="Poppins Bold" panose="020B0604020202020204" charset="0"/>
              </a:rPr>
              <a:t>6 briques interdépendantes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020CEFD-50F2-775A-BD28-D766398EBC7B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92A2FB9E-BC0E-CDAB-914B-6BCF95629B96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9" name="Rectangle : coins arrondis 68">
            <a:extLst>
              <a:ext uri="{FF2B5EF4-FFF2-40B4-BE49-F238E27FC236}">
                <a16:creationId xmlns:a16="http://schemas.microsoft.com/office/drawing/2014/main" id="{1880281E-795F-EDC7-970C-12E57BFB190F}"/>
              </a:ext>
            </a:extLst>
          </p:cNvPr>
          <p:cNvSpPr/>
          <p:nvPr/>
        </p:nvSpPr>
        <p:spPr>
          <a:xfrm>
            <a:off x="13340849" y="5010509"/>
            <a:ext cx="4236809" cy="1028717"/>
          </a:xfrm>
          <a:prstGeom prst="roundRect">
            <a:avLst/>
          </a:prstGeom>
          <a:solidFill>
            <a:srgbClr val="789BF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44316"/>
            <a:r>
              <a:rPr lang="fr-FR" sz="2042">
                <a:solidFill>
                  <a:srgbClr val="FFFFFF"/>
                </a:solidFill>
                <a:latin typeface="Arial" panose="020B0604020202020204"/>
              </a:rPr>
              <a:t>Analyses multicritères, financières, effort-gain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AA35886C-C041-65A1-5B54-18AD45F96C7E}"/>
              </a:ext>
            </a:extLst>
          </p:cNvPr>
          <p:cNvSpPr/>
          <p:nvPr/>
        </p:nvSpPr>
        <p:spPr>
          <a:xfrm>
            <a:off x="13527609" y="1650176"/>
            <a:ext cx="3528023" cy="565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44316"/>
            <a:r>
              <a:rPr lang="fr-FR" sz="2449">
                <a:solidFill>
                  <a:srgbClr val="789BF0"/>
                </a:solidFill>
                <a:latin typeface="Arial" panose="020B0604020202020204"/>
              </a:rPr>
              <a:t>Données de sortie</a:t>
            </a:r>
          </a:p>
        </p:txBody>
      </p:sp>
      <p:sp>
        <p:nvSpPr>
          <p:cNvPr id="71" name="Rectangle : coins arrondis 70">
            <a:extLst>
              <a:ext uri="{FF2B5EF4-FFF2-40B4-BE49-F238E27FC236}">
                <a16:creationId xmlns:a16="http://schemas.microsoft.com/office/drawing/2014/main" id="{59A9E22E-CBB4-FF40-BBF8-854E234CFA44}"/>
              </a:ext>
            </a:extLst>
          </p:cNvPr>
          <p:cNvSpPr/>
          <p:nvPr/>
        </p:nvSpPr>
        <p:spPr>
          <a:xfrm>
            <a:off x="13340849" y="3619972"/>
            <a:ext cx="4236809" cy="1028717"/>
          </a:xfrm>
          <a:prstGeom prst="roundRect">
            <a:avLst/>
          </a:prstGeom>
          <a:solidFill>
            <a:srgbClr val="789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44316"/>
            <a:r>
              <a:rPr lang="fr-FR" sz="2042">
                <a:solidFill>
                  <a:srgbClr val="FFFFFF"/>
                </a:solidFill>
                <a:latin typeface="Arial" panose="020B0604020202020204"/>
              </a:rPr>
              <a:t>Score eau, comparaison à une référence, référentiels</a:t>
            </a:r>
          </a:p>
        </p:txBody>
      </p:sp>
      <p:sp>
        <p:nvSpPr>
          <p:cNvPr id="76" name="Rectangle : coins arrondis 75">
            <a:extLst>
              <a:ext uri="{FF2B5EF4-FFF2-40B4-BE49-F238E27FC236}">
                <a16:creationId xmlns:a16="http://schemas.microsoft.com/office/drawing/2014/main" id="{0645EFAA-73AD-0DF3-AFDF-CED1D7631572}"/>
              </a:ext>
            </a:extLst>
          </p:cNvPr>
          <p:cNvSpPr/>
          <p:nvPr/>
        </p:nvSpPr>
        <p:spPr>
          <a:xfrm>
            <a:off x="13340849" y="2319351"/>
            <a:ext cx="4236809" cy="1028717"/>
          </a:xfrm>
          <a:prstGeom prst="roundRect">
            <a:avLst/>
          </a:prstGeom>
          <a:solidFill>
            <a:srgbClr val="789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44316"/>
            <a:r>
              <a:rPr lang="fr-FR" sz="2042">
                <a:solidFill>
                  <a:srgbClr val="FFFFFF"/>
                </a:solidFill>
                <a:latin typeface="Arial" panose="020B0604020202020204"/>
              </a:rPr>
              <a:t>Bilan hydrique, bilan des consommations</a:t>
            </a:r>
          </a:p>
        </p:txBody>
      </p:sp>
      <p:sp>
        <p:nvSpPr>
          <p:cNvPr id="190" name="Hexagone 16">
            <a:extLst>
              <a:ext uri="{FF2B5EF4-FFF2-40B4-BE49-F238E27FC236}">
                <a16:creationId xmlns:a16="http://schemas.microsoft.com/office/drawing/2014/main" id="{C17AFB7F-FEAF-B0BF-3007-FCCF34F47155}"/>
              </a:ext>
            </a:extLst>
          </p:cNvPr>
          <p:cNvSpPr/>
          <p:nvPr/>
        </p:nvSpPr>
        <p:spPr>
          <a:xfrm rot="16200000">
            <a:off x="12096089" y="2321342"/>
            <a:ext cx="1186586" cy="102046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rgbClr val="DDE4FB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011006">
              <a:defRPr/>
            </a:pPr>
            <a:endParaRPr lang="fr-FR" sz="2449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1" name="Hexagone 16">
            <a:extLst>
              <a:ext uri="{FF2B5EF4-FFF2-40B4-BE49-F238E27FC236}">
                <a16:creationId xmlns:a16="http://schemas.microsoft.com/office/drawing/2014/main" id="{D17A3426-D5DA-3C06-D075-1F63A2F9CD7F}"/>
              </a:ext>
            </a:extLst>
          </p:cNvPr>
          <p:cNvSpPr/>
          <p:nvPr/>
        </p:nvSpPr>
        <p:spPr>
          <a:xfrm rot="16200000">
            <a:off x="12096091" y="3635078"/>
            <a:ext cx="1186586" cy="102046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rgbClr val="DDE4FB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011006">
              <a:defRPr/>
            </a:pPr>
            <a:endParaRPr lang="fr-FR" sz="2449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5" name="Hexagone 16">
            <a:extLst>
              <a:ext uri="{FF2B5EF4-FFF2-40B4-BE49-F238E27FC236}">
                <a16:creationId xmlns:a16="http://schemas.microsoft.com/office/drawing/2014/main" id="{45AD0845-328C-BEB3-7E6F-415BC814A4CB}"/>
              </a:ext>
            </a:extLst>
          </p:cNvPr>
          <p:cNvSpPr/>
          <p:nvPr/>
        </p:nvSpPr>
        <p:spPr>
          <a:xfrm rot="16200000">
            <a:off x="12096088" y="4996341"/>
            <a:ext cx="1186586" cy="102046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rgbClr val="DDE4FB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011006">
              <a:defRPr/>
            </a:pPr>
            <a:endParaRPr lang="fr-FR" sz="2449" kern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97" name="Graphique 196" descr="Jauge contour">
            <a:extLst>
              <a:ext uri="{FF2B5EF4-FFF2-40B4-BE49-F238E27FC236}">
                <a16:creationId xmlns:a16="http://schemas.microsoft.com/office/drawing/2014/main" id="{4B1432CD-9832-F7EB-CC04-05B4875383F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2235740" y="3568741"/>
            <a:ext cx="920235" cy="920235"/>
          </a:xfrm>
          <a:prstGeom prst="rect">
            <a:avLst/>
          </a:prstGeom>
        </p:spPr>
      </p:pic>
      <p:pic>
        <p:nvPicPr>
          <p:cNvPr id="214" name="Graphique 213" descr="Graphique en secteurs avec un remplissage uni">
            <a:extLst>
              <a:ext uri="{FF2B5EF4-FFF2-40B4-BE49-F238E27FC236}">
                <a16:creationId xmlns:a16="http://schemas.microsoft.com/office/drawing/2014/main" id="{62D99F2B-4CA2-85AB-E6B9-09AC6D4647D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2311651" y="2463240"/>
            <a:ext cx="755456" cy="755456"/>
          </a:xfrm>
          <a:prstGeom prst="rect">
            <a:avLst/>
          </a:prstGeom>
        </p:spPr>
      </p:pic>
      <p:pic>
        <p:nvPicPr>
          <p:cNvPr id="218" name="Graphique 217" descr="Graphique en radar contour">
            <a:extLst>
              <a:ext uri="{FF2B5EF4-FFF2-40B4-BE49-F238E27FC236}">
                <a16:creationId xmlns:a16="http://schemas.microsoft.com/office/drawing/2014/main" id="{E38A016F-FDDC-197D-A603-77E027ED746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2201275" y="5005324"/>
            <a:ext cx="990684" cy="990684"/>
          </a:xfrm>
          <a:prstGeom prst="rect">
            <a:avLst/>
          </a:prstGeom>
        </p:spPr>
      </p:pic>
      <p:pic>
        <p:nvPicPr>
          <p:cNvPr id="223" name="Graphique 222" descr="Euro avec un remplissage uni">
            <a:extLst>
              <a:ext uri="{FF2B5EF4-FFF2-40B4-BE49-F238E27FC236}">
                <a16:creationId xmlns:a16="http://schemas.microsoft.com/office/drawing/2014/main" id="{1BE05EE3-12E7-F32A-72C4-9DAED0A0D74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2691588" y="4988966"/>
            <a:ext cx="274775" cy="274775"/>
          </a:xfrm>
          <a:prstGeom prst="rect">
            <a:avLst/>
          </a:prstGeom>
        </p:spPr>
      </p:pic>
      <p:pic>
        <p:nvPicPr>
          <p:cNvPr id="225" name="Graphique 224" descr="Feuille avec un remplissage uni">
            <a:extLst>
              <a:ext uri="{FF2B5EF4-FFF2-40B4-BE49-F238E27FC236}">
                <a16:creationId xmlns:a16="http://schemas.microsoft.com/office/drawing/2014/main" id="{58E01C3E-ACEF-7F9E-BB69-84C3112E41D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2217040" y="5143561"/>
            <a:ext cx="244932" cy="244932"/>
          </a:xfrm>
          <a:prstGeom prst="rect">
            <a:avLst/>
          </a:prstGeom>
        </p:spPr>
      </p:pic>
      <p:pic>
        <p:nvPicPr>
          <p:cNvPr id="227" name="Graphique 226" descr="Eau avec un remplissage uni">
            <a:extLst>
              <a:ext uri="{FF2B5EF4-FFF2-40B4-BE49-F238E27FC236}">
                <a16:creationId xmlns:a16="http://schemas.microsoft.com/office/drawing/2014/main" id="{6A18BA36-3A4F-731A-5934-B84B333C2FA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2986347" y="5462549"/>
            <a:ext cx="195947" cy="19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27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47671-8227-635F-08B1-6C30FFE37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e 32">
            <a:extLst>
              <a:ext uri="{FF2B5EF4-FFF2-40B4-BE49-F238E27FC236}">
                <a16:creationId xmlns:a16="http://schemas.microsoft.com/office/drawing/2014/main" id="{F05C23E8-95C0-176E-C4F1-3A4DE7F0A712}"/>
              </a:ext>
            </a:extLst>
          </p:cNvPr>
          <p:cNvGrpSpPr/>
          <p:nvPr/>
        </p:nvGrpSpPr>
        <p:grpSpPr>
          <a:xfrm>
            <a:off x="777059" y="1710267"/>
            <a:ext cx="4236849" cy="8255919"/>
            <a:chOff x="914367" y="1011532"/>
            <a:chExt cx="3113643" cy="6067241"/>
          </a:xfrm>
        </p:grpSpPr>
        <p:sp>
          <p:nvSpPr>
            <p:cNvPr id="31" name="Rectangle : coins arrondis 30">
              <a:extLst>
                <a:ext uri="{FF2B5EF4-FFF2-40B4-BE49-F238E27FC236}">
                  <a16:creationId xmlns:a16="http://schemas.microsoft.com/office/drawing/2014/main" id="{EC086A9A-ADDC-0F25-CC11-683A2A30EFE6}"/>
                </a:ext>
              </a:extLst>
            </p:cNvPr>
            <p:cNvSpPr/>
            <p:nvPr/>
          </p:nvSpPr>
          <p:spPr>
            <a:xfrm>
              <a:off x="914397" y="1503307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Site et programme</a:t>
              </a:r>
            </a:p>
          </p:txBody>
        </p:sp>
        <p:sp>
          <p:nvSpPr>
            <p:cNvPr id="32" name="Rectangle : coins arrondis 31">
              <a:extLst>
                <a:ext uri="{FF2B5EF4-FFF2-40B4-BE49-F238E27FC236}">
                  <a16:creationId xmlns:a16="http://schemas.microsoft.com/office/drawing/2014/main" id="{333501F9-BB42-A8E7-9418-6806C8BB1006}"/>
                </a:ext>
              </a:extLst>
            </p:cNvPr>
            <p:cNvSpPr/>
            <p:nvPr/>
          </p:nvSpPr>
          <p:spPr>
            <a:xfrm>
              <a:off x="914390" y="2148329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Morphologie</a:t>
              </a:r>
            </a:p>
          </p:txBody>
        </p:sp>
        <p:sp>
          <p:nvSpPr>
            <p:cNvPr id="36" name="Rectangle : coins arrondis 35">
              <a:extLst>
                <a:ext uri="{FF2B5EF4-FFF2-40B4-BE49-F238E27FC236}">
                  <a16:creationId xmlns:a16="http://schemas.microsoft.com/office/drawing/2014/main" id="{6EADBEF7-7AFA-6F62-28D2-B3EF7E6377DA}"/>
                </a:ext>
              </a:extLst>
            </p:cNvPr>
            <p:cNvSpPr/>
            <p:nvPr/>
          </p:nvSpPr>
          <p:spPr>
            <a:xfrm>
              <a:off x="914371" y="4728417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Besoins en eau - exploitations</a:t>
              </a:r>
            </a:p>
          </p:txBody>
        </p:sp>
        <p:sp>
          <p:nvSpPr>
            <p:cNvPr id="37" name="Rectangle : coins arrondis 36">
              <a:extLst>
                <a:ext uri="{FF2B5EF4-FFF2-40B4-BE49-F238E27FC236}">
                  <a16:creationId xmlns:a16="http://schemas.microsoft.com/office/drawing/2014/main" id="{953A008A-F3BE-46D8-FAFA-48A9C44CA90D}"/>
                </a:ext>
              </a:extLst>
            </p:cNvPr>
            <p:cNvSpPr/>
            <p:nvPr/>
          </p:nvSpPr>
          <p:spPr>
            <a:xfrm>
              <a:off x="914378" y="6018461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Energie</a:t>
              </a:r>
            </a:p>
          </p:txBody>
        </p:sp>
        <p:sp>
          <p:nvSpPr>
            <p:cNvPr id="38" name="Rectangle : coins arrondis 37">
              <a:extLst>
                <a:ext uri="{FF2B5EF4-FFF2-40B4-BE49-F238E27FC236}">
                  <a16:creationId xmlns:a16="http://schemas.microsoft.com/office/drawing/2014/main" id="{9E6130A7-99B4-0E81-AC02-76A0C65A9872}"/>
                </a:ext>
              </a:extLst>
            </p:cNvPr>
            <p:cNvSpPr/>
            <p:nvPr/>
          </p:nvSpPr>
          <p:spPr>
            <a:xfrm>
              <a:off x="914372" y="6663486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Chantier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EA8CB98-E69E-175A-D214-B1ADF64A91FA}"/>
                </a:ext>
              </a:extLst>
            </p:cNvPr>
            <p:cNvSpPr/>
            <p:nvPr/>
          </p:nvSpPr>
          <p:spPr>
            <a:xfrm>
              <a:off x="1111161" y="1011532"/>
              <a:ext cx="2592729" cy="4152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449">
                  <a:solidFill>
                    <a:srgbClr val="0090D0"/>
                  </a:solidFill>
                  <a:latin typeface="Arial" panose="020B0604020202020204"/>
                </a:rPr>
                <a:t>Données d’entrées </a:t>
              </a:r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id="{BE1B1941-5D77-2C16-CF1E-6CF7C99E78FE}"/>
                </a:ext>
              </a:extLst>
            </p:cNvPr>
            <p:cNvSpPr/>
            <p:nvPr/>
          </p:nvSpPr>
          <p:spPr>
            <a:xfrm>
              <a:off x="914374" y="5373439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Réutilisation –traitement</a:t>
              </a:r>
            </a:p>
          </p:txBody>
        </p:sp>
        <p:sp>
          <p:nvSpPr>
            <p:cNvPr id="42" name="Rectangle : coins arrondis 41">
              <a:extLst>
                <a:ext uri="{FF2B5EF4-FFF2-40B4-BE49-F238E27FC236}">
                  <a16:creationId xmlns:a16="http://schemas.microsoft.com/office/drawing/2014/main" id="{BF4940EE-6921-CBDE-7AFE-F72391C83279}"/>
                </a:ext>
              </a:extLst>
            </p:cNvPr>
            <p:cNvSpPr/>
            <p:nvPr/>
          </p:nvSpPr>
          <p:spPr>
            <a:xfrm>
              <a:off x="914371" y="4083395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Aménagement extérieur</a:t>
              </a:r>
            </a:p>
          </p:txBody>
        </p:sp>
        <p:sp>
          <p:nvSpPr>
            <p:cNvPr id="43" name="Rectangle : coins arrondis 42">
              <a:extLst>
                <a:ext uri="{FF2B5EF4-FFF2-40B4-BE49-F238E27FC236}">
                  <a16:creationId xmlns:a16="http://schemas.microsoft.com/office/drawing/2014/main" id="{F2F4AD24-FD4C-F10A-786E-135BFD46E7FA}"/>
                </a:ext>
              </a:extLst>
            </p:cNvPr>
            <p:cNvSpPr/>
            <p:nvPr/>
          </p:nvSpPr>
          <p:spPr>
            <a:xfrm>
              <a:off x="914371" y="2793351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Matérialité</a:t>
              </a:r>
            </a:p>
          </p:txBody>
        </p:sp>
        <p:sp>
          <p:nvSpPr>
            <p:cNvPr id="44" name="Rectangle : coins arrondis 43">
              <a:extLst>
                <a:ext uri="{FF2B5EF4-FFF2-40B4-BE49-F238E27FC236}">
                  <a16:creationId xmlns:a16="http://schemas.microsoft.com/office/drawing/2014/main" id="{0BB7344F-2FC2-0FB7-EF7C-6F85E7DB76B6}"/>
                </a:ext>
              </a:extLst>
            </p:cNvPr>
            <p:cNvSpPr/>
            <p:nvPr/>
          </p:nvSpPr>
          <p:spPr>
            <a:xfrm>
              <a:off x="914367" y="3438373"/>
              <a:ext cx="3113613" cy="415287"/>
            </a:xfrm>
            <a:prstGeom prst="roundRect">
              <a:avLst/>
            </a:prstGeom>
            <a:solidFill>
              <a:srgbClr val="0090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Enveloppe</a:t>
              </a: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4FF42794-8DCE-2CDD-ED33-23073716D3A7}"/>
              </a:ext>
            </a:extLst>
          </p:cNvPr>
          <p:cNvGrpSpPr/>
          <p:nvPr/>
        </p:nvGrpSpPr>
        <p:grpSpPr>
          <a:xfrm>
            <a:off x="13456465" y="1710268"/>
            <a:ext cx="4236809" cy="2998515"/>
            <a:chOff x="9573811" y="1011532"/>
            <a:chExt cx="3113613" cy="2203595"/>
          </a:xfrm>
        </p:grpSpPr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9DAA3DF8-0E79-0FD3-022F-774541C90D3B}"/>
                </a:ext>
              </a:extLst>
            </p:cNvPr>
            <p:cNvSpPr/>
            <p:nvPr/>
          </p:nvSpPr>
          <p:spPr>
            <a:xfrm>
              <a:off x="9834254" y="1011532"/>
              <a:ext cx="2592729" cy="4152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449">
                  <a:solidFill>
                    <a:srgbClr val="789BF0"/>
                  </a:solidFill>
                  <a:latin typeface="Arial" panose="020B0604020202020204"/>
                </a:rPr>
                <a:t>Données de sortie</a:t>
              </a:r>
            </a:p>
          </p:txBody>
        </p:sp>
        <p:sp>
          <p:nvSpPr>
            <p:cNvPr id="71" name="Rectangle : coins arrondis 70">
              <a:extLst>
                <a:ext uri="{FF2B5EF4-FFF2-40B4-BE49-F238E27FC236}">
                  <a16:creationId xmlns:a16="http://schemas.microsoft.com/office/drawing/2014/main" id="{8297B1F2-43EF-0799-A046-7F34261C1162}"/>
                </a:ext>
              </a:extLst>
            </p:cNvPr>
            <p:cNvSpPr/>
            <p:nvPr/>
          </p:nvSpPr>
          <p:spPr>
            <a:xfrm>
              <a:off x="9573811" y="2459127"/>
              <a:ext cx="3113613" cy="756000"/>
            </a:xfrm>
            <a:prstGeom prst="roundRect">
              <a:avLst/>
            </a:prstGeom>
            <a:solidFill>
              <a:srgbClr val="789B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Score eau, comparaison à une référence, référentiels</a:t>
              </a:r>
            </a:p>
          </p:txBody>
        </p:sp>
        <p:cxnSp>
          <p:nvCxnSpPr>
            <p:cNvPr id="62" name="Connecteur droit avec flèche 61">
              <a:extLst>
                <a:ext uri="{FF2B5EF4-FFF2-40B4-BE49-F238E27FC236}">
                  <a16:creationId xmlns:a16="http://schemas.microsoft.com/office/drawing/2014/main" id="{C6DD9DAE-1C2D-D964-BF81-C09C4EDFEE50}"/>
                </a:ext>
              </a:extLst>
            </p:cNvPr>
            <p:cNvCxnSpPr/>
            <p:nvPr/>
          </p:nvCxnSpPr>
          <p:spPr>
            <a:xfrm>
              <a:off x="10998517" y="2249194"/>
              <a:ext cx="0" cy="215174"/>
            </a:xfrm>
            <a:prstGeom prst="straightConnector1">
              <a:avLst/>
            </a:prstGeom>
            <a:noFill/>
            <a:ln w="57150">
              <a:gradFill>
                <a:gsLst>
                  <a:gs pos="0">
                    <a:srgbClr val="789BF0"/>
                  </a:gs>
                  <a:gs pos="100000">
                    <a:srgbClr val="789BF0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6" name="Rectangle : coins arrondis 75">
              <a:extLst>
                <a:ext uri="{FF2B5EF4-FFF2-40B4-BE49-F238E27FC236}">
                  <a16:creationId xmlns:a16="http://schemas.microsoft.com/office/drawing/2014/main" id="{A0917F0A-2E66-B622-F70C-606AA73673D4}"/>
                </a:ext>
              </a:extLst>
            </p:cNvPr>
            <p:cNvSpPr/>
            <p:nvPr/>
          </p:nvSpPr>
          <p:spPr>
            <a:xfrm>
              <a:off x="9573811" y="1503306"/>
              <a:ext cx="3113613" cy="756000"/>
            </a:xfrm>
            <a:prstGeom prst="roundRect">
              <a:avLst/>
            </a:prstGeom>
            <a:solidFill>
              <a:srgbClr val="789B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Bilan hydrique, bilan des consommations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01602F91-EC1E-3F4C-8F6F-CED7A1A9FD77}"/>
              </a:ext>
            </a:extLst>
          </p:cNvPr>
          <p:cNvGrpSpPr/>
          <p:nvPr/>
        </p:nvGrpSpPr>
        <p:grpSpPr>
          <a:xfrm>
            <a:off x="7067229" y="1710267"/>
            <a:ext cx="4269348" cy="8255919"/>
            <a:chOff x="5515762" y="1011532"/>
            <a:chExt cx="3137526" cy="6067241"/>
          </a:xfrm>
        </p:grpSpPr>
        <p:sp>
          <p:nvSpPr>
            <p:cNvPr id="45" name="Rectangle : coins arrondis 44">
              <a:extLst>
                <a:ext uri="{FF2B5EF4-FFF2-40B4-BE49-F238E27FC236}">
                  <a16:creationId xmlns:a16="http://schemas.microsoft.com/office/drawing/2014/main" id="{90471FD0-D24A-FAAB-D615-C39C1B1BE008}"/>
                </a:ext>
              </a:extLst>
            </p:cNvPr>
            <p:cNvSpPr/>
            <p:nvPr/>
          </p:nvSpPr>
          <p:spPr>
            <a:xfrm>
              <a:off x="5527697" y="1503306"/>
              <a:ext cx="3113613" cy="756000"/>
            </a:xfrm>
            <a:prstGeom prst="roundRect">
              <a:avLst/>
            </a:prstGeom>
            <a:solidFill>
              <a:srgbClr val="00AF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Produits de Construction et Equipements (PCE)</a:t>
              </a:r>
            </a:p>
          </p:txBody>
        </p:sp>
        <p:sp>
          <p:nvSpPr>
            <p:cNvPr id="46" name="Rectangle : coins arrondis 45">
              <a:extLst>
                <a:ext uri="{FF2B5EF4-FFF2-40B4-BE49-F238E27FC236}">
                  <a16:creationId xmlns:a16="http://schemas.microsoft.com/office/drawing/2014/main" id="{8D93F7A8-6692-EC5A-5A2A-93F959432D69}"/>
                </a:ext>
              </a:extLst>
            </p:cNvPr>
            <p:cNvSpPr/>
            <p:nvPr/>
          </p:nvSpPr>
          <p:spPr>
            <a:xfrm>
              <a:off x="5527697" y="5358878"/>
              <a:ext cx="3113613" cy="756000"/>
            </a:xfrm>
            <a:prstGeom prst="roundRect">
              <a:avLst/>
            </a:prstGeom>
            <a:solidFill>
              <a:srgbClr val="00AF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Consommations </a:t>
              </a:r>
            </a:p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énergétiques</a:t>
              </a:r>
            </a:p>
          </p:txBody>
        </p:sp>
        <p:sp>
          <p:nvSpPr>
            <p:cNvPr id="47" name="Rectangle : coins arrondis 46">
              <a:extLst>
                <a:ext uri="{FF2B5EF4-FFF2-40B4-BE49-F238E27FC236}">
                  <a16:creationId xmlns:a16="http://schemas.microsoft.com/office/drawing/2014/main" id="{9406D0A6-1E7B-FB22-540C-4A44DBC2D06A}"/>
                </a:ext>
              </a:extLst>
            </p:cNvPr>
            <p:cNvSpPr/>
            <p:nvPr/>
          </p:nvSpPr>
          <p:spPr>
            <a:xfrm>
              <a:off x="5527697" y="6322773"/>
              <a:ext cx="3113613" cy="756000"/>
            </a:xfrm>
            <a:prstGeom prst="roundRect">
              <a:avLst/>
            </a:prstGeom>
            <a:solidFill>
              <a:srgbClr val="00AF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Chantier</a:t>
              </a:r>
            </a:p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Construction/Déconstruction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A2E69A0-C6D4-9AA5-B503-CB2E21A9C0D6}"/>
                </a:ext>
              </a:extLst>
            </p:cNvPr>
            <p:cNvSpPr/>
            <p:nvPr/>
          </p:nvSpPr>
          <p:spPr>
            <a:xfrm>
              <a:off x="5788140" y="1011532"/>
              <a:ext cx="2592729" cy="4152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449">
                  <a:solidFill>
                    <a:srgbClr val="00AFFE"/>
                  </a:solidFill>
                  <a:latin typeface="Arial" panose="020B0604020202020204"/>
                </a:rPr>
                <a:t>Modules de calcul</a:t>
              </a:r>
            </a:p>
          </p:txBody>
        </p:sp>
        <p:sp>
          <p:nvSpPr>
            <p:cNvPr id="52" name="Rectangle : coins arrondis 51">
              <a:extLst>
                <a:ext uri="{FF2B5EF4-FFF2-40B4-BE49-F238E27FC236}">
                  <a16:creationId xmlns:a16="http://schemas.microsoft.com/office/drawing/2014/main" id="{C903AB53-A3C0-63E6-94D1-957365EF1E72}"/>
                </a:ext>
              </a:extLst>
            </p:cNvPr>
            <p:cNvSpPr/>
            <p:nvPr/>
          </p:nvSpPr>
          <p:spPr>
            <a:xfrm>
              <a:off x="5515762" y="4394985"/>
              <a:ext cx="3113613" cy="756000"/>
            </a:xfrm>
            <a:prstGeom prst="roundRect">
              <a:avLst/>
            </a:prstGeom>
            <a:solidFill>
              <a:srgbClr val="00AF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Contexte et rejet vers le milieu naturel</a:t>
              </a:r>
            </a:p>
          </p:txBody>
        </p:sp>
        <p:sp>
          <p:nvSpPr>
            <p:cNvPr id="53" name="Rectangle : coins arrondis 52">
              <a:extLst>
                <a:ext uri="{FF2B5EF4-FFF2-40B4-BE49-F238E27FC236}">
                  <a16:creationId xmlns:a16="http://schemas.microsoft.com/office/drawing/2014/main" id="{6923F15B-C1A5-B3B3-C0B4-41B843846DED}"/>
                </a:ext>
              </a:extLst>
            </p:cNvPr>
            <p:cNvSpPr/>
            <p:nvPr/>
          </p:nvSpPr>
          <p:spPr>
            <a:xfrm>
              <a:off x="5539675" y="2467199"/>
              <a:ext cx="3113613" cy="756000"/>
            </a:xfrm>
            <a:prstGeom prst="roundRect">
              <a:avLst/>
            </a:prstGeom>
            <a:solidFill>
              <a:srgbClr val="00AF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Consommations </a:t>
              </a:r>
            </a:p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d’eau en exploitation: </a:t>
              </a:r>
            </a:p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équipements et usages</a:t>
              </a:r>
            </a:p>
          </p:txBody>
        </p:sp>
        <p:sp>
          <p:nvSpPr>
            <p:cNvPr id="54" name="Rectangle : coins arrondis 53">
              <a:extLst>
                <a:ext uri="{FF2B5EF4-FFF2-40B4-BE49-F238E27FC236}">
                  <a16:creationId xmlns:a16="http://schemas.microsoft.com/office/drawing/2014/main" id="{B4C6D9DF-5212-9800-6917-DB21D131361A}"/>
                </a:ext>
              </a:extLst>
            </p:cNvPr>
            <p:cNvSpPr/>
            <p:nvPr/>
          </p:nvSpPr>
          <p:spPr>
            <a:xfrm>
              <a:off x="5539675" y="3431092"/>
              <a:ext cx="3113613" cy="756000"/>
            </a:xfrm>
            <a:prstGeom prst="roundRect">
              <a:avLst/>
            </a:prstGeom>
            <a:solidFill>
              <a:srgbClr val="00AF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Systèmes de traitement</a:t>
              </a:r>
            </a:p>
            <a:p>
              <a:pPr algn="ctr" defTabSz="1244316"/>
              <a:r>
                <a:rPr lang="fr-FR" sz="2042">
                  <a:solidFill>
                    <a:srgbClr val="FFFFFF"/>
                  </a:solidFill>
                  <a:latin typeface="Arial" panose="020B0604020202020204"/>
                </a:rPr>
                <a:t> recyclage, innovations</a:t>
              </a:r>
            </a:p>
          </p:txBody>
        </p:sp>
        <p:cxnSp>
          <p:nvCxnSpPr>
            <p:cNvPr id="16" name="Connecteur droit avec flèche 15">
              <a:extLst>
                <a:ext uri="{FF2B5EF4-FFF2-40B4-BE49-F238E27FC236}">
                  <a16:creationId xmlns:a16="http://schemas.microsoft.com/office/drawing/2014/main" id="{D8887BB3-C6D1-F041-D034-32C789F95368}"/>
                </a:ext>
              </a:extLst>
            </p:cNvPr>
            <p:cNvCxnSpPr/>
            <p:nvPr/>
          </p:nvCxnSpPr>
          <p:spPr>
            <a:xfrm>
              <a:off x="6971347" y="3223199"/>
              <a:ext cx="0" cy="215174"/>
            </a:xfrm>
            <a:prstGeom prst="straightConnector1">
              <a:avLst/>
            </a:prstGeom>
            <a:noFill/>
            <a:ln w="57150">
              <a:gradFill>
                <a:gsLst>
                  <a:gs pos="0">
                    <a:srgbClr val="00AFFE"/>
                  </a:gs>
                  <a:gs pos="100000">
                    <a:srgbClr val="00AFFE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Connecteur droit avec flèche 17">
              <a:extLst>
                <a:ext uri="{FF2B5EF4-FFF2-40B4-BE49-F238E27FC236}">
                  <a16:creationId xmlns:a16="http://schemas.microsoft.com/office/drawing/2014/main" id="{E64533B8-39AE-D509-74A9-C4B820B44856}"/>
                </a:ext>
              </a:extLst>
            </p:cNvPr>
            <p:cNvCxnSpPr/>
            <p:nvPr/>
          </p:nvCxnSpPr>
          <p:spPr>
            <a:xfrm>
              <a:off x="6971347" y="4175662"/>
              <a:ext cx="0" cy="215174"/>
            </a:xfrm>
            <a:prstGeom prst="straightConnector1">
              <a:avLst/>
            </a:prstGeom>
            <a:noFill/>
            <a:ln w="57150">
              <a:gradFill>
                <a:gsLst>
                  <a:gs pos="0">
                    <a:srgbClr val="00AFFE"/>
                  </a:gs>
                  <a:gs pos="100000">
                    <a:srgbClr val="00AFFE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Connecteur droit avec flèche 9">
              <a:extLst>
                <a:ext uri="{FF2B5EF4-FFF2-40B4-BE49-F238E27FC236}">
                  <a16:creationId xmlns:a16="http://schemas.microsoft.com/office/drawing/2014/main" id="{FDBD12D3-1DED-6AFB-B96E-5904D4D5BCF9}"/>
                </a:ext>
              </a:extLst>
            </p:cNvPr>
            <p:cNvCxnSpPr/>
            <p:nvPr/>
          </p:nvCxnSpPr>
          <p:spPr>
            <a:xfrm>
              <a:off x="6973277" y="2252854"/>
              <a:ext cx="0" cy="215174"/>
            </a:xfrm>
            <a:prstGeom prst="straightConnector1">
              <a:avLst/>
            </a:prstGeom>
            <a:noFill/>
            <a:ln w="57150">
              <a:gradFill>
                <a:gsLst>
                  <a:gs pos="0">
                    <a:srgbClr val="00AFFE"/>
                  </a:gs>
                  <a:gs pos="100000">
                    <a:srgbClr val="00AFFE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7" name="Groupe 66">
            <a:extLst>
              <a:ext uri="{FF2B5EF4-FFF2-40B4-BE49-F238E27FC236}">
                <a16:creationId xmlns:a16="http://schemas.microsoft.com/office/drawing/2014/main" id="{99594E9E-414B-13C3-9149-1DCC06B51983}"/>
              </a:ext>
            </a:extLst>
          </p:cNvPr>
          <p:cNvGrpSpPr/>
          <p:nvPr/>
        </p:nvGrpSpPr>
        <p:grpSpPr>
          <a:xfrm>
            <a:off x="4883239" y="2695046"/>
            <a:ext cx="2286314" cy="7004141"/>
            <a:chOff x="3962933" y="1723813"/>
            <a:chExt cx="1630540" cy="5147314"/>
          </a:xfrm>
        </p:grpSpPr>
        <p:sp>
          <p:nvSpPr>
            <p:cNvPr id="75" name="Forme libre : forme 74">
              <a:extLst>
                <a:ext uri="{FF2B5EF4-FFF2-40B4-BE49-F238E27FC236}">
                  <a16:creationId xmlns:a16="http://schemas.microsoft.com/office/drawing/2014/main" id="{A6B17A02-45A0-4257-2088-1DCEFD1A77D3}"/>
                </a:ext>
              </a:extLst>
            </p:cNvPr>
            <p:cNvSpPr/>
            <p:nvPr/>
          </p:nvSpPr>
          <p:spPr>
            <a:xfrm>
              <a:off x="5094224" y="4005884"/>
              <a:ext cx="466119" cy="1457742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208689 w 408876"/>
                <a:gd name="csY0" fmla="*/ 0 h 1091509"/>
                <a:gd name="csX1" fmla="*/ 351021 w 408876"/>
                <a:gd name="csY1" fmla="*/ 1091509 h 1091509"/>
                <a:gd name="csX0" fmla="*/ 192118 w 394353"/>
                <a:gd name="csY0" fmla="*/ 0 h 940772"/>
                <a:gd name="csX1" fmla="*/ 354267 w 394353"/>
                <a:gd name="csY1" fmla="*/ 940772 h 940772"/>
                <a:gd name="csX0" fmla="*/ 565076 w 727225"/>
                <a:gd name="csY0" fmla="*/ 479 h 941251"/>
                <a:gd name="csX1" fmla="*/ 727225 w 727225"/>
                <a:gd name="csY1" fmla="*/ 941251 h 941251"/>
                <a:gd name="csX0" fmla="*/ 644234 w 657755"/>
                <a:gd name="csY0" fmla="*/ 493 h 915050"/>
                <a:gd name="csX1" fmla="*/ 657755 w 657755"/>
                <a:gd name="csY1" fmla="*/ 915050 h 915050"/>
                <a:gd name="csX0" fmla="*/ 577274 w 590795"/>
                <a:gd name="csY0" fmla="*/ 486 h 915044"/>
                <a:gd name="csX1" fmla="*/ 590795 w 590795"/>
                <a:gd name="csY1" fmla="*/ 915043 h 9150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590795" h="915044">
                  <a:moveTo>
                    <a:pt x="577274" y="486"/>
                  </a:moveTo>
                  <a:cubicBezTo>
                    <a:pt x="-120372" y="-24422"/>
                    <a:pt x="-266181" y="916480"/>
                    <a:pt x="590795" y="915043"/>
                  </a:cubicBezTo>
                </a:path>
              </a:pathLst>
            </a:custGeom>
            <a:noFill/>
            <a:ln w="44450">
              <a:solidFill>
                <a:srgbClr val="71D3FF"/>
              </a:soli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77" name="Forme libre : forme 76">
              <a:extLst>
                <a:ext uri="{FF2B5EF4-FFF2-40B4-BE49-F238E27FC236}">
                  <a16:creationId xmlns:a16="http://schemas.microsoft.com/office/drawing/2014/main" id="{6D8D2BE3-CA43-F16A-FB1B-4155C3D1DD64}"/>
                </a:ext>
              </a:extLst>
            </p:cNvPr>
            <p:cNvSpPr/>
            <p:nvPr/>
          </p:nvSpPr>
          <p:spPr>
            <a:xfrm flipV="1">
              <a:off x="4882897" y="3104288"/>
              <a:ext cx="661074" cy="2490736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208689 w 408876"/>
                <a:gd name="csY0" fmla="*/ 0 h 1091509"/>
                <a:gd name="csX1" fmla="*/ 351021 w 408876"/>
                <a:gd name="csY1" fmla="*/ 1091509 h 1091509"/>
                <a:gd name="csX0" fmla="*/ 192118 w 394353"/>
                <a:gd name="csY0" fmla="*/ 0 h 940772"/>
                <a:gd name="csX1" fmla="*/ 354267 w 394353"/>
                <a:gd name="csY1" fmla="*/ 940772 h 940772"/>
                <a:gd name="csX0" fmla="*/ 565076 w 727225"/>
                <a:gd name="csY0" fmla="*/ 479 h 941251"/>
                <a:gd name="csX1" fmla="*/ 727225 w 727225"/>
                <a:gd name="csY1" fmla="*/ 941251 h 941251"/>
                <a:gd name="csX0" fmla="*/ 644234 w 657755"/>
                <a:gd name="csY0" fmla="*/ 493 h 915050"/>
                <a:gd name="csX1" fmla="*/ 657755 w 657755"/>
                <a:gd name="csY1" fmla="*/ 915050 h 915050"/>
                <a:gd name="csX0" fmla="*/ 577274 w 590795"/>
                <a:gd name="csY0" fmla="*/ 486 h 915044"/>
                <a:gd name="csX1" fmla="*/ 590795 w 590795"/>
                <a:gd name="csY1" fmla="*/ 915043 h 915044"/>
                <a:gd name="csX0" fmla="*/ 469693 w 483214"/>
                <a:gd name="csY0" fmla="*/ 485 h 915063"/>
                <a:gd name="csX1" fmla="*/ 483214 w 483214"/>
                <a:gd name="csY1" fmla="*/ 915042 h 915063"/>
                <a:gd name="csX0" fmla="*/ 445154 w 458675"/>
                <a:gd name="csY0" fmla="*/ 0 h 914579"/>
                <a:gd name="csX1" fmla="*/ 458675 w 458675"/>
                <a:gd name="csY1" fmla="*/ 914557 h 91457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458675" h="914579">
                  <a:moveTo>
                    <a:pt x="445154" y="0"/>
                  </a:moveTo>
                  <a:cubicBezTo>
                    <a:pt x="-190029" y="19860"/>
                    <a:pt x="-109409" y="919725"/>
                    <a:pt x="458675" y="914557"/>
                  </a:cubicBezTo>
                </a:path>
              </a:pathLst>
            </a:custGeom>
            <a:noFill/>
            <a:ln w="44450">
              <a:solidFill>
                <a:srgbClr val="71D3FF"/>
              </a:soli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78" name="Forme libre : forme 77">
              <a:extLst>
                <a:ext uri="{FF2B5EF4-FFF2-40B4-BE49-F238E27FC236}">
                  <a16:creationId xmlns:a16="http://schemas.microsoft.com/office/drawing/2014/main" id="{C1E67C76-E090-EF0B-FC1A-A27099F43BE4}"/>
                </a:ext>
              </a:extLst>
            </p:cNvPr>
            <p:cNvSpPr/>
            <p:nvPr/>
          </p:nvSpPr>
          <p:spPr>
            <a:xfrm>
              <a:off x="4022524" y="4319618"/>
              <a:ext cx="1505174" cy="479860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57150">
              <a:gradFill>
                <a:gsLst>
                  <a:gs pos="0">
                    <a:srgbClr val="0090D0"/>
                  </a:gs>
                  <a:gs pos="100000">
                    <a:srgbClr val="00AFFE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79" name="Forme libre : forme 78">
              <a:extLst>
                <a:ext uri="{FF2B5EF4-FFF2-40B4-BE49-F238E27FC236}">
                  <a16:creationId xmlns:a16="http://schemas.microsoft.com/office/drawing/2014/main" id="{2EC8AD23-4A1C-60F8-3223-236087693277}"/>
                </a:ext>
              </a:extLst>
            </p:cNvPr>
            <p:cNvSpPr/>
            <p:nvPr/>
          </p:nvSpPr>
          <p:spPr>
            <a:xfrm flipV="1">
              <a:off x="4014359" y="1895164"/>
              <a:ext cx="1509514" cy="1104444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24262"/>
                <a:gd name="csY0" fmla="*/ 0 h 1150872"/>
                <a:gd name="csX1" fmla="*/ 1524262 w 1524262"/>
                <a:gd name="csY1" fmla="*/ 1150872 h 1150872"/>
                <a:gd name="csX0" fmla="*/ 0 w 1524262"/>
                <a:gd name="csY0" fmla="*/ 0 h 1150872"/>
                <a:gd name="csX1" fmla="*/ 1524262 w 1524262"/>
                <a:gd name="csY1" fmla="*/ 1150872 h 1150872"/>
                <a:gd name="csX0" fmla="*/ 0 w 1524262"/>
                <a:gd name="csY0" fmla="*/ 0 h 1150872"/>
                <a:gd name="csX1" fmla="*/ 1524262 w 1524262"/>
                <a:gd name="csY1" fmla="*/ 1150872 h 1150872"/>
                <a:gd name="csX0" fmla="*/ 0 w 1524262"/>
                <a:gd name="csY0" fmla="*/ 0 h 1150872"/>
                <a:gd name="csX1" fmla="*/ 1524262 w 1524262"/>
                <a:gd name="csY1" fmla="*/ 1150872 h 115087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24262" h="1150872">
                  <a:moveTo>
                    <a:pt x="0" y="0"/>
                  </a:moveTo>
                  <a:cubicBezTo>
                    <a:pt x="739092" y="7861"/>
                    <a:pt x="509986" y="1149788"/>
                    <a:pt x="1524262" y="1150872"/>
                  </a:cubicBezTo>
                </a:path>
              </a:pathLst>
            </a:custGeom>
            <a:noFill/>
            <a:ln w="57150">
              <a:gradFill>
                <a:gsLst>
                  <a:gs pos="0">
                    <a:srgbClr val="0090D0"/>
                  </a:gs>
                  <a:gs pos="100000">
                    <a:srgbClr val="00AFFE"/>
                  </a:gs>
                </a:gsLst>
                <a:lin ang="5400000" scaled="1"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80" name="Forme libre : forme 79">
              <a:extLst>
                <a:ext uri="{FF2B5EF4-FFF2-40B4-BE49-F238E27FC236}">
                  <a16:creationId xmlns:a16="http://schemas.microsoft.com/office/drawing/2014/main" id="{B74CEE69-F4FE-87DA-DD09-07CE201E5B58}"/>
                </a:ext>
              </a:extLst>
            </p:cNvPr>
            <p:cNvSpPr/>
            <p:nvPr/>
          </p:nvSpPr>
          <p:spPr>
            <a:xfrm flipV="1">
              <a:off x="4009377" y="1894066"/>
              <a:ext cx="1527303" cy="464065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57150">
              <a:gradFill>
                <a:gsLst>
                  <a:gs pos="0">
                    <a:srgbClr val="0090D0"/>
                  </a:gs>
                  <a:gs pos="100000">
                    <a:srgbClr val="00AFFE"/>
                  </a:gs>
                </a:gsLst>
                <a:lin ang="5400000" scaled="1"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78266E53-6D2E-B24D-D0B9-6F7BFBAD106F}"/>
                </a:ext>
              </a:extLst>
            </p:cNvPr>
            <p:cNvSpPr/>
            <p:nvPr/>
          </p:nvSpPr>
          <p:spPr>
            <a:xfrm flipV="1">
              <a:off x="4016416" y="5739783"/>
              <a:ext cx="1519160" cy="510327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57150">
              <a:gradFill>
                <a:gsLst>
                  <a:gs pos="0">
                    <a:srgbClr val="0090D0"/>
                  </a:gs>
                  <a:gs pos="100000">
                    <a:srgbClr val="00AFFE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8B5E319D-88DD-8760-2C13-F366846CEBBC}"/>
                </a:ext>
              </a:extLst>
            </p:cNvPr>
            <p:cNvSpPr/>
            <p:nvPr/>
          </p:nvSpPr>
          <p:spPr>
            <a:xfrm flipV="1">
              <a:off x="4020516" y="2878179"/>
              <a:ext cx="1502790" cy="139147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rgbClr val="0090D0">
                      <a:lumMod val="93000"/>
                    </a:srgbClr>
                  </a:gs>
                  <a:gs pos="100000">
                    <a:srgbClr val="00AFFE"/>
                  </a:gs>
                </a:gsLst>
                <a:lin ang="5400000" scaled="1"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9E7BA00D-8D36-6604-715B-278990FC8EDB}"/>
                </a:ext>
              </a:extLst>
            </p:cNvPr>
            <p:cNvSpPr/>
            <p:nvPr/>
          </p:nvSpPr>
          <p:spPr>
            <a:xfrm flipV="1">
              <a:off x="4027607" y="1893438"/>
              <a:ext cx="1512261" cy="1748269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57150">
              <a:gradFill>
                <a:gsLst>
                  <a:gs pos="0">
                    <a:srgbClr val="0090D0"/>
                  </a:gs>
                  <a:gs pos="100000">
                    <a:srgbClr val="00AFFE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84" name="Forme libre : forme 83">
              <a:extLst>
                <a:ext uri="{FF2B5EF4-FFF2-40B4-BE49-F238E27FC236}">
                  <a16:creationId xmlns:a16="http://schemas.microsoft.com/office/drawing/2014/main" id="{81788070-3072-8961-F3A4-9C5689377E48}"/>
                </a:ext>
              </a:extLst>
            </p:cNvPr>
            <p:cNvSpPr/>
            <p:nvPr/>
          </p:nvSpPr>
          <p:spPr>
            <a:xfrm>
              <a:off x="4009377" y="5551655"/>
              <a:ext cx="1584096" cy="188128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rgbClr val="0090D0">
                      <a:lumMod val="93000"/>
                    </a:srgbClr>
                  </a:gs>
                  <a:gs pos="100000">
                    <a:srgbClr val="00AFFE"/>
                  </a:gs>
                </a:gsLst>
                <a:lin ang="5400000" scaled="1"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85" name="Forme libre : forme 84">
              <a:extLst>
                <a:ext uri="{FF2B5EF4-FFF2-40B4-BE49-F238E27FC236}">
                  <a16:creationId xmlns:a16="http://schemas.microsoft.com/office/drawing/2014/main" id="{3C39F7D5-E5A0-7E91-4C57-7C2D1DCDA32A}"/>
                </a:ext>
              </a:extLst>
            </p:cNvPr>
            <p:cNvSpPr/>
            <p:nvPr/>
          </p:nvSpPr>
          <p:spPr>
            <a:xfrm flipV="1">
              <a:off x="4027608" y="2878181"/>
              <a:ext cx="1527303" cy="2085300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57150">
              <a:gradFill>
                <a:gsLst>
                  <a:gs pos="0">
                    <a:srgbClr val="0090D0"/>
                  </a:gs>
                  <a:gs pos="100000">
                    <a:srgbClr val="00AFFE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86" name="Forme libre : forme 85">
              <a:extLst>
                <a:ext uri="{FF2B5EF4-FFF2-40B4-BE49-F238E27FC236}">
                  <a16:creationId xmlns:a16="http://schemas.microsoft.com/office/drawing/2014/main" id="{8A445463-6CAD-C3AC-BA35-0DDDD63C112A}"/>
                </a:ext>
              </a:extLst>
            </p:cNvPr>
            <p:cNvSpPr/>
            <p:nvPr/>
          </p:nvSpPr>
          <p:spPr>
            <a:xfrm flipV="1">
              <a:off x="3974582" y="3834484"/>
              <a:ext cx="1578504" cy="1722589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57150">
              <a:gradFill>
                <a:gsLst>
                  <a:gs pos="0">
                    <a:srgbClr val="0090D0"/>
                  </a:gs>
                  <a:gs pos="100000">
                    <a:srgbClr val="00AFFE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87" name="Forme libre : forme 86">
              <a:extLst>
                <a:ext uri="{FF2B5EF4-FFF2-40B4-BE49-F238E27FC236}">
                  <a16:creationId xmlns:a16="http://schemas.microsoft.com/office/drawing/2014/main" id="{9A4B41BD-B331-B3B9-6A85-15CE28F12833}"/>
                </a:ext>
              </a:extLst>
            </p:cNvPr>
            <p:cNvSpPr/>
            <p:nvPr/>
          </p:nvSpPr>
          <p:spPr>
            <a:xfrm flipV="1">
              <a:off x="4024617" y="2878181"/>
              <a:ext cx="1546097" cy="1425834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rgbClr val="0090D0"/>
                  </a:gs>
                  <a:gs pos="100000">
                    <a:srgbClr val="00AFFE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88" name="Forme libre : forme 87">
              <a:extLst>
                <a:ext uri="{FF2B5EF4-FFF2-40B4-BE49-F238E27FC236}">
                  <a16:creationId xmlns:a16="http://schemas.microsoft.com/office/drawing/2014/main" id="{4FF2512D-5FB3-17FF-2E12-612C77CD239A}"/>
                </a:ext>
              </a:extLst>
            </p:cNvPr>
            <p:cNvSpPr/>
            <p:nvPr/>
          </p:nvSpPr>
          <p:spPr>
            <a:xfrm flipV="1">
              <a:off x="4020516" y="6712423"/>
              <a:ext cx="1519160" cy="158704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57150">
              <a:gradFill>
                <a:gsLst>
                  <a:gs pos="0">
                    <a:srgbClr val="0090D0"/>
                  </a:gs>
                  <a:gs pos="100000">
                    <a:srgbClr val="00AFFE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89" name="Forme libre : forme 88">
              <a:extLst>
                <a:ext uri="{FF2B5EF4-FFF2-40B4-BE49-F238E27FC236}">
                  <a16:creationId xmlns:a16="http://schemas.microsoft.com/office/drawing/2014/main" id="{61CE4BD2-5349-6C60-337D-F1F15E769AA8}"/>
                </a:ext>
              </a:extLst>
            </p:cNvPr>
            <p:cNvSpPr/>
            <p:nvPr/>
          </p:nvSpPr>
          <p:spPr>
            <a:xfrm flipV="1">
              <a:off x="3972124" y="1895162"/>
              <a:ext cx="1546097" cy="3074730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rgbClr val="0090D0"/>
                  </a:gs>
                  <a:gs pos="100000">
                    <a:srgbClr val="00AFFE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90" name="Forme libre : forme 89">
              <a:extLst>
                <a:ext uri="{FF2B5EF4-FFF2-40B4-BE49-F238E27FC236}">
                  <a16:creationId xmlns:a16="http://schemas.microsoft.com/office/drawing/2014/main" id="{66F0E7FC-6F62-03E1-C6A1-2B35D9413018}"/>
                </a:ext>
              </a:extLst>
            </p:cNvPr>
            <p:cNvSpPr/>
            <p:nvPr/>
          </p:nvSpPr>
          <p:spPr>
            <a:xfrm>
              <a:off x="4011435" y="3006019"/>
              <a:ext cx="1502790" cy="2733764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rgbClr val="0090D0">
                      <a:lumMod val="93000"/>
                    </a:srgbClr>
                  </a:gs>
                  <a:gs pos="100000">
                    <a:srgbClr val="00AFFE"/>
                  </a:gs>
                </a:gsLst>
                <a:lin ang="5400000" scaled="1"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91" name="Forme libre : forme 90">
              <a:extLst>
                <a:ext uri="{FF2B5EF4-FFF2-40B4-BE49-F238E27FC236}">
                  <a16:creationId xmlns:a16="http://schemas.microsoft.com/office/drawing/2014/main" id="{C1339A48-FFD0-C95D-DC67-835BF97835AD}"/>
                </a:ext>
              </a:extLst>
            </p:cNvPr>
            <p:cNvSpPr/>
            <p:nvPr/>
          </p:nvSpPr>
          <p:spPr>
            <a:xfrm>
              <a:off x="4008440" y="3656674"/>
              <a:ext cx="1511130" cy="2089519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57150">
              <a:gradFill>
                <a:gsLst>
                  <a:gs pos="0">
                    <a:srgbClr val="0090D0"/>
                  </a:gs>
                  <a:gs pos="100000">
                    <a:srgbClr val="00AFFE"/>
                  </a:gs>
                </a:gsLst>
                <a:lin ang="5400000" scaled="1"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92" name="Forme libre : forme 91">
              <a:extLst>
                <a:ext uri="{FF2B5EF4-FFF2-40B4-BE49-F238E27FC236}">
                  <a16:creationId xmlns:a16="http://schemas.microsoft.com/office/drawing/2014/main" id="{1D14023F-E791-0D0C-B1E9-32F4F0B20BF0}"/>
                </a:ext>
              </a:extLst>
            </p:cNvPr>
            <p:cNvSpPr/>
            <p:nvPr/>
          </p:nvSpPr>
          <p:spPr>
            <a:xfrm>
              <a:off x="4011734" y="1724121"/>
              <a:ext cx="1544151" cy="4988301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331690" y="1104591"/>
                    <a:pt x="1539433" y="1111170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rgbClr val="0090D0">
                      <a:lumMod val="93000"/>
                    </a:srgbClr>
                  </a:gs>
                  <a:gs pos="100000">
                    <a:srgbClr val="00AFFE"/>
                  </a:gs>
                </a:gsLst>
                <a:lin ang="5400000" scaled="1"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93" name="Forme libre : forme 92">
              <a:extLst>
                <a:ext uri="{FF2B5EF4-FFF2-40B4-BE49-F238E27FC236}">
                  <a16:creationId xmlns:a16="http://schemas.microsoft.com/office/drawing/2014/main" id="{E4C778FE-90A5-43A3-5E71-3450CADECB73}"/>
                </a:ext>
              </a:extLst>
            </p:cNvPr>
            <p:cNvSpPr/>
            <p:nvPr/>
          </p:nvSpPr>
          <p:spPr>
            <a:xfrm>
              <a:off x="4018457" y="1724120"/>
              <a:ext cx="1482533" cy="3074730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873604" y="7861"/>
                    <a:pt x="514012" y="1099499"/>
                    <a:pt x="1539433" y="1111170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rgbClr val="0090D0">
                      <a:lumMod val="93000"/>
                    </a:srgbClr>
                  </a:gs>
                  <a:gs pos="100000">
                    <a:srgbClr val="00AFFE"/>
                  </a:gs>
                </a:gsLst>
                <a:lin ang="5400000" scaled="1"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94" name="Forme libre : forme 93">
              <a:extLst>
                <a:ext uri="{FF2B5EF4-FFF2-40B4-BE49-F238E27FC236}">
                  <a16:creationId xmlns:a16="http://schemas.microsoft.com/office/drawing/2014/main" id="{34980E48-D6B7-13F1-D3C5-B91F42F818F4}"/>
                </a:ext>
              </a:extLst>
            </p:cNvPr>
            <p:cNvSpPr/>
            <p:nvPr/>
          </p:nvSpPr>
          <p:spPr>
            <a:xfrm>
              <a:off x="4008436" y="1724119"/>
              <a:ext cx="1533125" cy="1154059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rgbClr val="0090D0"/>
                  </a:gs>
                  <a:gs pos="100000">
                    <a:srgbClr val="00AFFE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95" name="Forme libre : forme 94">
              <a:extLst>
                <a:ext uri="{FF2B5EF4-FFF2-40B4-BE49-F238E27FC236}">
                  <a16:creationId xmlns:a16="http://schemas.microsoft.com/office/drawing/2014/main" id="{0BD70E18-5F81-5E39-6C79-808AF7570503}"/>
                </a:ext>
              </a:extLst>
            </p:cNvPr>
            <p:cNvSpPr/>
            <p:nvPr/>
          </p:nvSpPr>
          <p:spPr>
            <a:xfrm>
              <a:off x="3976607" y="1723813"/>
              <a:ext cx="1546097" cy="169626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57150">
              <a:gradFill>
                <a:gsLst>
                  <a:gs pos="0">
                    <a:srgbClr val="0090D0"/>
                  </a:gs>
                  <a:gs pos="100000">
                    <a:srgbClr val="00AFFE"/>
                  </a:gs>
                </a:gsLst>
                <a:lin ang="5400000" scaled="1"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96" name="Forme libre : forme 95">
              <a:extLst>
                <a:ext uri="{FF2B5EF4-FFF2-40B4-BE49-F238E27FC236}">
                  <a16:creationId xmlns:a16="http://schemas.microsoft.com/office/drawing/2014/main" id="{58592EFC-F23C-6FE3-22F4-11090DFDAE2D}"/>
                </a:ext>
              </a:extLst>
            </p:cNvPr>
            <p:cNvSpPr/>
            <p:nvPr/>
          </p:nvSpPr>
          <p:spPr>
            <a:xfrm flipV="1">
              <a:off x="3962933" y="1908406"/>
              <a:ext cx="1546097" cy="3623731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rgbClr val="0090D0"/>
                  </a:gs>
                  <a:gs pos="100000">
                    <a:srgbClr val="00AFFE"/>
                  </a:gs>
                </a:gsLst>
                <a:lin ang="5400000" scaled="1"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97" name="Forme libre : forme 96">
              <a:extLst>
                <a:ext uri="{FF2B5EF4-FFF2-40B4-BE49-F238E27FC236}">
                  <a16:creationId xmlns:a16="http://schemas.microsoft.com/office/drawing/2014/main" id="{5D2BA723-02BD-98F4-D976-0398DE976BF8}"/>
                </a:ext>
              </a:extLst>
            </p:cNvPr>
            <p:cNvSpPr/>
            <p:nvPr/>
          </p:nvSpPr>
          <p:spPr>
            <a:xfrm flipV="1">
              <a:off x="3963343" y="1893438"/>
              <a:ext cx="1546097" cy="4356672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rgbClr val="0090D0"/>
                  </a:gs>
                  <a:gs pos="100000">
                    <a:srgbClr val="00AFFE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98" name="Forme libre : forme 97">
              <a:extLst>
                <a:ext uri="{FF2B5EF4-FFF2-40B4-BE49-F238E27FC236}">
                  <a16:creationId xmlns:a16="http://schemas.microsoft.com/office/drawing/2014/main" id="{D23C8860-0FBF-35E8-1AF3-E0A19775D259}"/>
                </a:ext>
              </a:extLst>
            </p:cNvPr>
            <p:cNvSpPr/>
            <p:nvPr/>
          </p:nvSpPr>
          <p:spPr>
            <a:xfrm>
              <a:off x="4015859" y="1729476"/>
              <a:ext cx="1482533" cy="4010306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865691" y="7861"/>
                    <a:pt x="514012" y="1099499"/>
                    <a:pt x="1539433" y="1111170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rgbClr val="0090D0">
                      <a:lumMod val="93000"/>
                    </a:srgbClr>
                  </a:gs>
                  <a:gs pos="100000">
                    <a:srgbClr val="00AFFE"/>
                  </a:gs>
                </a:gsLst>
                <a:lin ang="5400000" scaled="1"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99" name="Forme libre : forme 98">
              <a:extLst>
                <a:ext uri="{FF2B5EF4-FFF2-40B4-BE49-F238E27FC236}">
                  <a16:creationId xmlns:a16="http://schemas.microsoft.com/office/drawing/2014/main" id="{1BAC2870-7DDA-B4F8-6766-102715DF1F31}"/>
                </a:ext>
              </a:extLst>
            </p:cNvPr>
            <p:cNvSpPr/>
            <p:nvPr/>
          </p:nvSpPr>
          <p:spPr>
            <a:xfrm>
              <a:off x="4043604" y="1729476"/>
              <a:ext cx="1512776" cy="2098597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rgbClr val="0090D0">
                      <a:lumMod val="93000"/>
                    </a:srgbClr>
                  </a:gs>
                  <a:gs pos="100000">
                    <a:srgbClr val="00AFFE"/>
                  </a:gs>
                </a:gsLst>
                <a:lin ang="5400000" scaled="1"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00" name="Forme libre : forme 99">
              <a:extLst>
                <a:ext uri="{FF2B5EF4-FFF2-40B4-BE49-F238E27FC236}">
                  <a16:creationId xmlns:a16="http://schemas.microsoft.com/office/drawing/2014/main" id="{59915787-4968-2A0B-7B5A-5A91EEEBB910}"/>
                </a:ext>
              </a:extLst>
            </p:cNvPr>
            <p:cNvSpPr/>
            <p:nvPr/>
          </p:nvSpPr>
          <p:spPr>
            <a:xfrm flipV="1">
              <a:off x="3972560" y="2900508"/>
              <a:ext cx="1552365" cy="3358051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170">
                  <a:moveTo>
                    <a:pt x="0" y="0"/>
                  </a:moveTo>
                  <a:cubicBezTo>
                    <a:pt x="739092" y="7861"/>
                    <a:pt x="514012" y="1099499"/>
                    <a:pt x="1539433" y="1111170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rgbClr val="0090D0"/>
                  </a:gs>
                  <a:gs pos="100000">
                    <a:srgbClr val="00AFFE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grpSp>
        <p:nvGrpSpPr>
          <p:cNvPr id="101" name="Groupe 100">
            <a:extLst>
              <a:ext uri="{FF2B5EF4-FFF2-40B4-BE49-F238E27FC236}">
                <a16:creationId xmlns:a16="http://schemas.microsoft.com/office/drawing/2014/main" id="{298799AC-06B0-9F20-40BB-02F319368CE5}"/>
              </a:ext>
            </a:extLst>
          </p:cNvPr>
          <p:cNvGrpSpPr/>
          <p:nvPr/>
        </p:nvGrpSpPr>
        <p:grpSpPr>
          <a:xfrm>
            <a:off x="11247626" y="2918153"/>
            <a:ext cx="2184695" cy="6569620"/>
            <a:chOff x="8588464" y="1887773"/>
            <a:chExt cx="1013114" cy="4827986"/>
          </a:xfrm>
        </p:grpSpPr>
        <p:sp>
          <p:nvSpPr>
            <p:cNvPr id="108" name="Forme libre : forme 107">
              <a:extLst>
                <a:ext uri="{FF2B5EF4-FFF2-40B4-BE49-F238E27FC236}">
                  <a16:creationId xmlns:a16="http://schemas.microsoft.com/office/drawing/2014/main" id="{56052E7E-E0E7-E7E5-ECE1-9290E400F09F}"/>
                </a:ext>
              </a:extLst>
            </p:cNvPr>
            <p:cNvSpPr/>
            <p:nvPr/>
          </p:nvSpPr>
          <p:spPr>
            <a:xfrm>
              <a:off x="8602691" y="1903598"/>
              <a:ext cx="900000" cy="0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244"/>
                <a:gd name="csX1" fmla="*/ 1539433 w 1539433"/>
                <a:gd name="csY1" fmla="*/ 1111170 h 1111244"/>
                <a:gd name="csX0" fmla="*/ 0 w 1539433"/>
                <a:gd name="csY0" fmla="*/ 0 h 1111243"/>
                <a:gd name="csX1" fmla="*/ 1539433 w 1539433"/>
                <a:gd name="csY1" fmla="*/ 1111170 h 111124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243">
                  <a:moveTo>
                    <a:pt x="0" y="0"/>
                  </a:moveTo>
                  <a:cubicBezTo>
                    <a:pt x="1077257" y="3421"/>
                    <a:pt x="40582" y="1121698"/>
                    <a:pt x="1539433" y="1111170"/>
                  </a:cubicBezTo>
                </a:path>
              </a:pathLst>
            </a:custGeom>
            <a:noFill/>
            <a:ln w="31750">
              <a:gradFill flip="none" rotWithShape="1">
                <a:gsLst>
                  <a:gs pos="22000">
                    <a:srgbClr val="00AFFE"/>
                  </a:gs>
                  <a:gs pos="59000">
                    <a:srgbClr val="789BF0"/>
                  </a:gs>
                </a:gsLst>
                <a:lin ang="0" scaled="1"/>
                <a:tileRect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09" name="Forme libre : forme 108">
              <a:extLst>
                <a:ext uri="{FF2B5EF4-FFF2-40B4-BE49-F238E27FC236}">
                  <a16:creationId xmlns:a16="http://schemas.microsoft.com/office/drawing/2014/main" id="{6712F121-87F3-2BCA-851C-FB7E54D1C132}"/>
                </a:ext>
              </a:extLst>
            </p:cNvPr>
            <p:cNvSpPr/>
            <p:nvPr/>
          </p:nvSpPr>
          <p:spPr>
            <a:xfrm flipV="1">
              <a:off x="8598644" y="1914786"/>
              <a:ext cx="972000" cy="932799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244"/>
                <a:gd name="csX1" fmla="*/ 1539433 w 1539433"/>
                <a:gd name="csY1" fmla="*/ 1111170 h 1111244"/>
                <a:gd name="csX0" fmla="*/ 0 w 1539433"/>
                <a:gd name="csY0" fmla="*/ 0 h 1111243"/>
                <a:gd name="csX1" fmla="*/ 1539433 w 1539433"/>
                <a:gd name="csY1" fmla="*/ 1111170 h 1111243"/>
                <a:gd name="csX0" fmla="*/ 0 w 1539433"/>
                <a:gd name="csY0" fmla="*/ 0 h 1111243"/>
                <a:gd name="csX1" fmla="*/ 1539433 w 1539433"/>
                <a:gd name="csY1" fmla="*/ 1111170 h 111124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243">
                  <a:moveTo>
                    <a:pt x="0" y="0"/>
                  </a:moveTo>
                  <a:cubicBezTo>
                    <a:pt x="896232" y="3421"/>
                    <a:pt x="40582" y="1121698"/>
                    <a:pt x="1539433" y="1111170"/>
                  </a:cubicBezTo>
                </a:path>
              </a:pathLst>
            </a:custGeom>
            <a:noFill/>
            <a:ln w="57150">
              <a:gradFill>
                <a:gsLst>
                  <a:gs pos="0">
                    <a:srgbClr val="00AFFE"/>
                  </a:gs>
                  <a:gs pos="100000">
                    <a:srgbClr val="789BF0"/>
                  </a:gs>
                </a:gsLst>
                <a:lin ang="5400000" scaled="1"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10" name="Forme libre : forme 109">
              <a:extLst>
                <a:ext uri="{FF2B5EF4-FFF2-40B4-BE49-F238E27FC236}">
                  <a16:creationId xmlns:a16="http://schemas.microsoft.com/office/drawing/2014/main" id="{E44FE9A8-5E6D-7F1B-58A1-7A7CCF2B6346}"/>
                </a:ext>
              </a:extLst>
            </p:cNvPr>
            <p:cNvSpPr/>
            <p:nvPr/>
          </p:nvSpPr>
          <p:spPr>
            <a:xfrm flipV="1">
              <a:off x="8601578" y="1899102"/>
              <a:ext cx="972000" cy="1964671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244"/>
                <a:gd name="csX1" fmla="*/ 1539433 w 1539433"/>
                <a:gd name="csY1" fmla="*/ 1111170 h 1111244"/>
                <a:gd name="csX0" fmla="*/ 0 w 1539433"/>
                <a:gd name="csY0" fmla="*/ 0 h 1111243"/>
                <a:gd name="csX1" fmla="*/ 1539433 w 1539433"/>
                <a:gd name="csY1" fmla="*/ 1111170 h 111124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243">
                  <a:moveTo>
                    <a:pt x="0" y="0"/>
                  </a:moveTo>
                  <a:cubicBezTo>
                    <a:pt x="1077257" y="3421"/>
                    <a:pt x="40582" y="1121698"/>
                    <a:pt x="1539433" y="1111170"/>
                  </a:cubicBezTo>
                </a:path>
              </a:pathLst>
            </a:custGeom>
            <a:noFill/>
            <a:ln w="34925">
              <a:gradFill>
                <a:gsLst>
                  <a:gs pos="0">
                    <a:srgbClr val="00AFFE"/>
                  </a:gs>
                  <a:gs pos="100000">
                    <a:srgbClr val="789BF0"/>
                  </a:gs>
                </a:gsLst>
                <a:lin ang="5400000" scaled="1"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11" name="Forme libre : forme 110">
              <a:extLst>
                <a:ext uri="{FF2B5EF4-FFF2-40B4-BE49-F238E27FC236}">
                  <a16:creationId xmlns:a16="http://schemas.microsoft.com/office/drawing/2014/main" id="{211A1AFC-76B5-92C9-B810-D7AE2843F7B4}"/>
                </a:ext>
              </a:extLst>
            </p:cNvPr>
            <p:cNvSpPr/>
            <p:nvPr/>
          </p:nvSpPr>
          <p:spPr>
            <a:xfrm flipV="1">
              <a:off x="8601481" y="1901512"/>
              <a:ext cx="1000097" cy="2858176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244"/>
                <a:gd name="csX1" fmla="*/ 1539433 w 1539433"/>
                <a:gd name="csY1" fmla="*/ 1111170 h 1111244"/>
                <a:gd name="csX0" fmla="*/ 0 w 1539433"/>
                <a:gd name="csY0" fmla="*/ 0 h 1111243"/>
                <a:gd name="csX1" fmla="*/ 1539433 w 1539433"/>
                <a:gd name="csY1" fmla="*/ 1111170 h 1111243"/>
                <a:gd name="csX0" fmla="*/ 0 w 1539433"/>
                <a:gd name="csY0" fmla="*/ 62 h 1111305"/>
                <a:gd name="csX1" fmla="*/ 1539433 w 1539433"/>
                <a:gd name="csY1" fmla="*/ 1111232 h 1111305"/>
                <a:gd name="csX0" fmla="*/ 0 w 1539433"/>
                <a:gd name="csY0" fmla="*/ 0 h 1111244"/>
                <a:gd name="csX1" fmla="*/ 1539433 w 1539433"/>
                <a:gd name="csY1" fmla="*/ 1111170 h 1111244"/>
                <a:gd name="csX0" fmla="*/ 0 w 1494662"/>
                <a:gd name="csY0" fmla="*/ 0 h 1108301"/>
                <a:gd name="csX1" fmla="*/ 1494662 w 1494662"/>
                <a:gd name="csY1" fmla="*/ 1108227 h 110830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494662" h="1108301">
                  <a:moveTo>
                    <a:pt x="0" y="0"/>
                  </a:moveTo>
                  <a:cubicBezTo>
                    <a:pt x="1345880" y="12207"/>
                    <a:pt x="-4189" y="1118755"/>
                    <a:pt x="1494662" y="1108227"/>
                  </a:cubicBezTo>
                </a:path>
              </a:pathLst>
            </a:custGeom>
            <a:noFill/>
            <a:ln w="57150">
              <a:gradFill>
                <a:gsLst>
                  <a:gs pos="0">
                    <a:srgbClr val="00AFFE"/>
                  </a:gs>
                  <a:gs pos="100000">
                    <a:srgbClr val="789BF0"/>
                  </a:gs>
                </a:gsLst>
                <a:lin ang="5400000" scaled="1"/>
              </a:gradFill>
              <a:tailEnd type="triangl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12" name="Forme libre : forme 111">
              <a:extLst>
                <a:ext uri="{FF2B5EF4-FFF2-40B4-BE49-F238E27FC236}">
                  <a16:creationId xmlns:a16="http://schemas.microsoft.com/office/drawing/2014/main" id="{4C2BAE1E-4E42-6EF8-2DB9-D3DF39DC7DAD}"/>
                </a:ext>
              </a:extLst>
            </p:cNvPr>
            <p:cNvSpPr/>
            <p:nvPr/>
          </p:nvSpPr>
          <p:spPr>
            <a:xfrm flipV="1">
              <a:off x="8607789" y="1893437"/>
              <a:ext cx="964338" cy="3837128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244"/>
                <a:gd name="csX1" fmla="*/ 1539433 w 1539433"/>
                <a:gd name="csY1" fmla="*/ 1111170 h 1111244"/>
                <a:gd name="csX0" fmla="*/ 0 w 1539433"/>
                <a:gd name="csY0" fmla="*/ 0 h 1111243"/>
                <a:gd name="csX1" fmla="*/ 1539433 w 1539433"/>
                <a:gd name="csY1" fmla="*/ 1111170 h 1111243"/>
                <a:gd name="csX0" fmla="*/ 0 w 1539433"/>
                <a:gd name="csY0" fmla="*/ 62 h 1111305"/>
                <a:gd name="csX1" fmla="*/ 1539433 w 1539433"/>
                <a:gd name="csY1" fmla="*/ 1111232 h 111130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305">
                  <a:moveTo>
                    <a:pt x="0" y="62"/>
                  </a:moveTo>
                  <a:cubicBezTo>
                    <a:pt x="1614503" y="-9695"/>
                    <a:pt x="40582" y="1121760"/>
                    <a:pt x="1539433" y="1111232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rgbClr val="00AFFE">
                      <a:lumMod val="93000"/>
                    </a:srgbClr>
                  </a:gs>
                  <a:gs pos="100000">
                    <a:srgbClr val="789BF0"/>
                  </a:gs>
                </a:gsLst>
                <a:lin ang="5400000" scaled="1"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13" name="Forme libre : forme 112">
              <a:extLst>
                <a:ext uri="{FF2B5EF4-FFF2-40B4-BE49-F238E27FC236}">
                  <a16:creationId xmlns:a16="http://schemas.microsoft.com/office/drawing/2014/main" id="{656613F3-162C-17AF-2A99-F2D461929551}"/>
                </a:ext>
              </a:extLst>
            </p:cNvPr>
            <p:cNvSpPr/>
            <p:nvPr/>
          </p:nvSpPr>
          <p:spPr>
            <a:xfrm flipV="1">
              <a:off x="8588464" y="1887773"/>
              <a:ext cx="982550" cy="4827986"/>
            </a:xfrm>
            <a:custGeom>
              <a:avLst/>
              <a:gdLst>
                <a:gd name="csX0" fmla="*/ 0 w 1539433"/>
                <a:gd name="csY0" fmla="*/ 115832 h 1435432"/>
                <a:gd name="csX1" fmla="*/ 914400 w 1539433"/>
                <a:gd name="csY1" fmla="*/ 115832 h 1435432"/>
                <a:gd name="csX2" fmla="*/ 1053296 w 1539433"/>
                <a:gd name="csY2" fmla="*/ 1319600 h 1435432"/>
                <a:gd name="csX3" fmla="*/ 1539433 w 1539433"/>
                <a:gd name="csY3" fmla="*/ 1319600 h 1435432"/>
                <a:gd name="csX0" fmla="*/ 0 w 1539433"/>
                <a:gd name="csY0" fmla="*/ 88317 h 1407917"/>
                <a:gd name="csX1" fmla="*/ 914400 w 1539433"/>
                <a:gd name="csY1" fmla="*/ 88317 h 1407917"/>
                <a:gd name="csX2" fmla="*/ 1053296 w 1539433"/>
                <a:gd name="csY2" fmla="*/ 1292085 h 1407917"/>
                <a:gd name="csX3" fmla="*/ 1539433 w 1539433"/>
                <a:gd name="csY3" fmla="*/ 1292085 h 1407917"/>
                <a:gd name="csX0" fmla="*/ 0 w 1539433"/>
                <a:gd name="csY0" fmla="*/ 88317 h 1380401"/>
                <a:gd name="csX1" fmla="*/ 914400 w 1539433"/>
                <a:gd name="csY1" fmla="*/ 88317 h 1380401"/>
                <a:gd name="csX2" fmla="*/ 1053296 w 1539433"/>
                <a:gd name="csY2" fmla="*/ 1292085 h 1380401"/>
                <a:gd name="csX3" fmla="*/ 1539433 w 1539433"/>
                <a:gd name="csY3" fmla="*/ 1292085 h 1380401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88317 h 1292085"/>
                <a:gd name="csX1" fmla="*/ 914400 w 1539433"/>
                <a:gd name="csY1" fmla="*/ 88317 h 1292085"/>
                <a:gd name="csX2" fmla="*/ 1539433 w 1539433"/>
                <a:gd name="csY2" fmla="*/ 1292085 h 1292085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203768"/>
                <a:gd name="csX1" fmla="*/ 1539433 w 1539433"/>
                <a:gd name="csY1" fmla="*/ 1203768 h 1203768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170"/>
                <a:gd name="csX1" fmla="*/ 1539433 w 1539433"/>
                <a:gd name="csY1" fmla="*/ 1111170 h 1111170"/>
                <a:gd name="csX0" fmla="*/ 0 w 1539433"/>
                <a:gd name="csY0" fmla="*/ 0 h 1111244"/>
                <a:gd name="csX1" fmla="*/ 1539433 w 1539433"/>
                <a:gd name="csY1" fmla="*/ 1111170 h 1111244"/>
                <a:gd name="csX0" fmla="*/ 0 w 1539433"/>
                <a:gd name="csY0" fmla="*/ 0 h 1111243"/>
                <a:gd name="csX1" fmla="*/ 1539433 w 1539433"/>
                <a:gd name="csY1" fmla="*/ 1111170 h 1111243"/>
                <a:gd name="csX0" fmla="*/ 0 w 1539433"/>
                <a:gd name="csY0" fmla="*/ 62 h 1111305"/>
                <a:gd name="csX1" fmla="*/ 1539433 w 1539433"/>
                <a:gd name="csY1" fmla="*/ 1111232 h 1111305"/>
                <a:gd name="csX0" fmla="*/ 0 w 1539433"/>
                <a:gd name="csY0" fmla="*/ 100 h 1111342"/>
                <a:gd name="csX1" fmla="*/ 1539433 w 1539433"/>
                <a:gd name="csY1" fmla="*/ 1111270 h 111134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1539433" h="1111342">
                  <a:moveTo>
                    <a:pt x="0" y="100"/>
                  </a:moveTo>
                  <a:cubicBezTo>
                    <a:pt x="2008484" y="-12283"/>
                    <a:pt x="40582" y="1121798"/>
                    <a:pt x="1539433" y="1111270"/>
                  </a:cubicBezTo>
                </a:path>
              </a:pathLst>
            </a:custGeom>
            <a:noFill/>
            <a:ln w="12700">
              <a:gradFill>
                <a:gsLst>
                  <a:gs pos="0">
                    <a:srgbClr val="00AFFE"/>
                  </a:gs>
                  <a:gs pos="100000">
                    <a:srgbClr val="789BF0"/>
                  </a:gs>
                </a:gsLst>
                <a:lin ang="5400000" scaled="1"/>
              </a:gradFill>
              <a:tailEnd type="none" w="med" len="sm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44316"/>
              <a:endParaRPr lang="fr-FR" sz="2449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pic>
        <p:nvPicPr>
          <p:cNvPr id="5" name="Image 4">
            <a:extLst>
              <a:ext uri="{FF2B5EF4-FFF2-40B4-BE49-F238E27FC236}">
                <a16:creationId xmlns:a16="http://schemas.microsoft.com/office/drawing/2014/main" id="{0786F751-1204-D76E-1A15-5B7D587399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CE415BB-07F4-5386-ADF5-19852AB8B1ED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FF4BAF55-697C-71BE-E1CD-E8CA1BC1C814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3E1B274-55BD-0172-5EB2-87577A0157B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553055" y="152401"/>
            <a:ext cx="1811145" cy="1257300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E26068C-0CBA-1172-9750-F5511339D872}"/>
              </a:ext>
            </a:extLst>
          </p:cNvPr>
          <p:cNvSpPr txBox="1"/>
          <p:nvPr/>
        </p:nvSpPr>
        <p:spPr>
          <a:xfrm>
            <a:off x="16777241" y="13917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684D06C-0E6A-E5D9-DCC3-827C1A2743A7}"/>
              </a:ext>
            </a:extLst>
          </p:cNvPr>
          <p:cNvSpPr txBox="1"/>
          <p:nvPr/>
        </p:nvSpPr>
        <p:spPr>
          <a:xfrm>
            <a:off x="508821" y="460276"/>
            <a:ext cx="147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20B0604020202020204" charset="0"/>
                <a:cs typeface="Poppins Bold" panose="020B0604020202020204" charset="0"/>
              </a:rPr>
              <a:t>6 briques interdépendantes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FF66D94-75C4-B80A-C5DE-3B53F82849EB}"/>
              </a:ext>
            </a:extLst>
          </p:cNvPr>
          <p:cNvSpPr/>
          <p:nvPr/>
        </p:nvSpPr>
        <p:spPr>
          <a:xfrm>
            <a:off x="13365614" y="4973866"/>
            <a:ext cx="4236809" cy="1028717"/>
          </a:xfrm>
          <a:prstGeom prst="roundRect">
            <a:avLst/>
          </a:prstGeom>
          <a:solidFill>
            <a:srgbClr val="789BF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44316"/>
            <a:r>
              <a:rPr lang="fr-FR" sz="2042">
                <a:solidFill>
                  <a:srgbClr val="FFFFFF"/>
                </a:solidFill>
                <a:latin typeface="Arial" panose="020B0604020202020204"/>
              </a:rPr>
              <a:t>Analyses multicritères, financières, effort-gain</a:t>
            </a:r>
          </a:p>
        </p:txBody>
      </p:sp>
    </p:spTree>
    <p:extLst>
      <p:ext uri="{BB962C8B-B14F-4D97-AF65-F5344CB8AC3E}">
        <p14:creationId xmlns:p14="http://schemas.microsoft.com/office/powerpoint/2010/main" val="275843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HQ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QE" id="{4C9FCC8D-FB28-4C31-A7B1-6B68AD1CBA65}" vid="{DD205597-27D2-4007-9CEC-5CBCC9EB7455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48b2f-9f1c-4d12-9d4d-83318e17ae13" xsi:nil="true"/>
    <lcf76f155ced4ddcb4097134ff3c332f xmlns="d3668476-4d9d-4002-b2c2-7a2c08d92ee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8ED81A7C183C44A120BDD26BCA8B02" ma:contentTypeVersion="12" ma:contentTypeDescription="Crée un document." ma:contentTypeScope="" ma:versionID="f7106910ba8134cf2e1ae096ecd59a56">
  <xsd:schema xmlns:xsd="http://www.w3.org/2001/XMLSchema" xmlns:xs="http://www.w3.org/2001/XMLSchema" xmlns:p="http://schemas.microsoft.com/office/2006/metadata/properties" xmlns:ns2="d3668476-4d9d-4002-b2c2-7a2c08d92ee9" xmlns:ns3="d8748b2f-9f1c-4d12-9d4d-83318e17ae13" targetNamespace="http://schemas.microsoft.com/office/2006/metadata/properties" ma:root="true" ma:fieldsID="2c92a37891edeccc8ea35d38ffcc292b" ns2:_="" ns3:_="">
    <xsd:import namespace="d3668476-4d9d-4002-b2c2-7a2c08d92ee9"/>
    <xsd:import namespace="d8748b2f-9f1c-4d12-9d4d-83318e17ae1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68476-4d9d-4002-b2c2-7a2c08d92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c57e6cad-29be-4b80-b370-ab697c10b4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48b2f-9f1c-4d12-9d4d-83318e17ae1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fcdf674d-b01d-4b1d-b9ca-11ec5ef08760}" ma:internalName="TaxCatchAll" ma:showField="CatchAllData" ma:web="d8748b2f-9f1c-4d12-9d4d-83318e17ae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8C5DB4-2B1C-4FD5-9CD8-E521D02AEA26}">
  <ds:schemaRefs>
    <ds:schemaRef ds:uri="d3668476-4d9d-4002-b2c2-7a2c08d92ee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d8748b2f-9f1c-4d12-9d4d-83318e17ae13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D58451E-A467-4CBA-B1DF-3CE71BA1117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2B59DD-333F-4539-B1BC-71CB9FBB7627}">
  <ds:schemaRefs>
    <ds:schemaRef ds:uri="d3668476-4d9d-4002-b2c2-7a2c08d92ee9"/>
    <ds:schemaRef ds:uri="d8748b2f-9f1c-4d12-9d4d-83318e17ae1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HQE</Template>
  <TotalTime>0</TotalTime>
  <Words>1231</Words>
  <Application>Microsoft Office PowerPoint</Application>
  <PresentationFormat>Personnalisé</PresentationFormat>
  <Paragraphs>249</Paragraphs>
  <Slides>12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4" baseType="lpstr">
      <vt:lpstr>Calibri</vt:lpstr>
      <vt:lpstr>Arial</vt:lpstr>
      <vt:lpstr>Open Sans Light</vt:lpstr>
      <vt:lpstr>Century Gothic</vt:lpstr>
      <vt:lpstr>Abadi</vt:lpstr>
      <vt:lpstr>Aptos</vt:lpstr>
      <vt:lpstr>Poppins</vt:lpstr>
      <vt:lpstr>Poppins Bold</vt:lpstr>
      <vt:lpstr>Poppins Light</vt:lpstr>
      <vt:lpstr>Amatic SC</vt:lpstr>
      <vt:lpstr>Poppins Medium</vt:lpstr>
      <vt:lpstr>HQE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Rachel CHERMAIN</dc:creator>
  <cp:lastModifiedBy>COUZINET Anthony</cp:lastModifiedBy>
  <cp:revision>1</cp:revision>
  <dcterms:created xsi:type="dcterms:W3CDTF">2006-08-16T00:00:00Z</dcterms:created>
  <dcterms:modified xsi:type="dcterms:W3CDTF">2026-06-24T07:57:06Z</dcterms:modified>
  <dc:identifier>DAG69MFo1SE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0x010100688ED81A7C183C44A120BDD26BCA8B02</vt:lpwstr>
  </property>
  <property fmtid="{D5CDD505-2E9C-101B-9397-08002B2CF9AE}" pid="3" name="MediaServiceImageTags">
    <vt:lpwstr/>
  </property>
</Properties>
</file>