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3" r:id="rId6"/>
    <p:sldId id="258" r:id="rId7"/>
    <p:sldId id="259" r:id="rId8"/>
    <p:sldId id="260" r:id="rId9"/>
    <p:sldId id="261" r:id="rId10"/>
    <p:sldId id="262" r:id="rId11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F97314F-5715-44CF-B72E-ECE460E428A7}" v="11" dt="2026-06-15T14:26:46.36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>
        <p:scale>
          <a:sx n="75" d="100"/>
          <a:sy n="75" d="100"/>
        </p:scale>
        <p:origin x="792" y="5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YRIT Laura" userId="30545a97-639b-44b0-8957-cb92244bcc26" providerId="ADAL" clId="{90CC9AEB-CDAB-42F2-88E3-8D83ECFEEA69}"/>
    <pc:docChg chg="undo custSel addSld delSld modSld sldOrd">
      <pc:chgData name="LEYRIT Laura" userId="30545a97-639b-44b0-8957-cb92244bcc26" providerId="ADAL" clId="{90CC9AEB-CDAB-42F2-88E3-8D83ECFEEA69}" dt="2026-06-15T14:26:16.309" v="788" actId="1076"/>
      <pc:docMkLst>
        <pc:docMk/>
      </pc:docMkLst>
      <pc:sldChg chg="modSp mod">
        <pc:chgData name="LEYRIT Laura" userId="30545a97-639b-44b0-8957-cb92244bcc26" providerId="ADAL" clId="{90CC9AEB-CDAB-42F2-88E3-8D83ECFEEA69}" dt="2026-06-15T14:07:48.189" v="110" actId="20577"/>
        <pc:sldMkLst>
          <pc:docMk/>
          <pc:sldMk cId="3784089036" sldId="256"/>
        </pc:sldMkLst>
        <pc:spChg chg="mod">
          <ac:chgData name="LEYRIT Laura" userId="30545a97-639b-44b0-8957-cb92244bcc26" providerId="ADAL" clId="{90CC9AEB-CDAB-42F2-88E3-8D83ECFEEA69}" dt="2026-06-15T14:07:44.872" v="95" actId="20577"/>
          <ac:spMkLst>
            <pc:docMk/>
            <pc:sldMk cId="3784089036" sldId="256"/>
            <ac:spMk id="2" creationId="{00000000-0000-0000-0000-000000000000}"/>
          </ac:spMkLst>
        </pc:spChg>
        <pc:spChg chg="mod">
          <ac:chgData name="LEYRIT Laura" userId="30545a97-639b-44b0-8957-cb92244bcc26" providerId="ADAL" clId="{90CC9AEB-CDAB-42F2-88E3-8D83ECFEEA69}" dt="2026-06-15T14:07:48.189" v="110" actId="20577"/>
          <ac:spMkLst>
            <pc:docMk/>
            <pc:sldMk cId="3784089036" sldId="256"/>
            <ac:spMk id="3" creationId="{00000000-0000-0000-0000-000000000000}"/>
          </ac:spMkLst>
        </pc:spChg>
      </pc:sldChg>
      <pc:sldChg chg="del">
        <pc:chgData name="LEYRIT Laura" userId="30545a97-639b-44b0-8957-cb92244bcc26" providerId="ADAL" clId="{90CC9AEB-CDAB-42F2-88E3-8D83ECFEEA69}" dt="2026-06-15T14:14:13.655" v="529" actId="47"/>
        <pc:sldMkLst>
          <pc:docMk/>
          <pc:sldMk cId="3477519628" sldId="257"/>
        </pc:sldMkLst>
      </pc:sldChg>
      <pc:sldChg chg="addSp delSp modSp mod">
        <pc:chgData name="LEYRIT Laura" userId="30545a97-639b-44b0-8957-cb92244bcc26" providerId="ADAL" clId="{90CC9AEB-CDAB-42F2-88E3-8D83ECFEEA69}" dt="2026-06-15T14:20:31.576" v="720" actId="120"/>
        <pc:sldMkLst>
          <pc:docMk/>
          <pc:sldMk cId="4160914471" sldId="258"/>
        </pc:sldMkLst>
        <pc:spChg chg="mod">
          <ac:chgData name="LEYRIT Laura" userId="30545a97-639b-44b0-8957-cb92244bcc26" providerId="ADAL" clId="{90CC9AEB-CDAB-42F2-88E3-8D83ECFEEA69}" dt="2026-06-15T14:20:31.576" v="720" actId="120"/>
          <ac:spMkLst>
            <pc:docMk/>
            <pc:sldMk cId="4160914471" sldId="258"/>
            <ac:spMk id="2" creationId="{270A01BC-4B78-90F1-83FB-F59D455008BE}"/>
          </ac:spMkLst>
        </pc:spChg>
        <pc:spChg chg="add mod">
          <ac:chgData name="LEYRIT Laura" userId="30545a97-639b-44b0-8957-cb92244bcc26" providerId="ADAL" clId="{90CC9AEB-CDAB-42F2-88E3-8D83ECFEEA69}" dt="2026-06-15T14:15:54.996" v="618" actId="14100"/>
          <ac:spMkLst>
            <pc:docMk/>
            <pc:sldMk cId="4160914471" sldId="258"/>
            <ac:spMk id="6" creationId="{1529DF1B-52F5-3070-F2B8-A55889CAD4FD}"/>
          </ac:spMkLst>
        </pc:spChg>
        <pc:picChg chg="add mod">
          <ac:chgData name="LEYRIT Laura" userId="30545a97-639b-44b0-8957-cb92244bcc26" providerId="ADAL" clId="{90CC9AEB-CDAB-42F2-88E3-8D83ECFEEA69}" dt="2026-06-15T14:14:56.111" v="533" actId="14100"/>
          <ac:picMkLst>
            <pc:docMk/>
            <pc:sldMk cId="4160914471" sldId="258"/>
            <ac:picMk id="4" creationId="{B86484F7-27F4-EEFA-F7A6-F87ADCD09619}"/>
          </ac:picMkLst>
        </pc:picChg>
        <pc:picChg chg="del">
          <ac:chgData name="LEYRIT Laura" userId="30545a97-639b-44b0-8957-cb92244bcc26" providerId="ADAL" clId="{90CC9AEB-CDAB-42F2-88E3-8D83ECFEEA69}" dt="2026-06-15T14:14:44.717" v="530" actId="478"/>
          <ac:picMkLst>
            <pc:docMk/>
            <pc:sldMk cId="4160914471" sldId="258"/>
            <ac:picMk id="5" creationId="{039C9C97-FDEF-7C7C-820F-A71010FAA1C0}"/>
          </ac:picMkLst>
        </pc:picChg>
        <pc:picChg chg="del">
          <ac:chgData name="LEYRIT Laura" userId="30545a97-639b-44b0-8957-cb92244bcc26" providerId="ADAL" clId="{90CC9AEB-CDAB-42F2-88E3-8D83ECFEEA69}" dt="2026-06-15T14:16:03.598" v="622" actId="478"/>
          <ac:picMkLst>
            <pc:docMk/>
            <pc:sldMk cId="4160914471" sldId="258"/>
            <ac:picMk id="7" creationId="{2879B889-9C02-E3A8-5C61-73F43B8CB802}"/>
          </ac:picMkLst>
        </pc:picChg>
        <pc:picChg chg="add del mod">
          <ac:chgData name="LEYRIT Laura" userId="30545a97-639b-44b0-8957-cb92244bcc26" providerId="ADAL" clId="{90CC9AEB-CDAB-42F2-88E3-8D83ECFEEA69}" dt="2026-06-15T14:16:56.124" v="637" actId="478"/>
          <ac:picMkLst>
            <pc:docMk/>
            <pc:sldMk cId="4160914471" sldId="258"/>
            <ac:picMk id="8" creationId="{83BCE23F-B9E2-D77D-8DE9-C93F4768CCE9}"/>
          </ac:picMkLst>
        </pc:picChg>
        <pc:picChg chg="del mod">
          <ac:chgData name="LEYRIT Laura" userId="30545a97-639b-44b0-8957-cb92244bcc26" providerId="ADAL" clId="{90CC9AEB-CDAB-42F2-88E3-8D83ECFEEA69}" dt="2026-06-15T14:16:56.944" v="639" actId="478"/>
          <ac:picMkLst>
            <pc:docMk/>
            <pc:sldMk cId="4160914471" sldId="258"/>
            <ac:picMk id="9" creationId="{0E66F492-C2DC-683C-59E5-C11FA615AC32}"/>
          </ac:picMkLst>
        </pc:picChg>
        <pc:picChg chg="add del mod">
          <ac:chgData name="LEYRIT Laura" userId="30545a97-639b-44b0-8957-cb92244bcc26" providerId="ADAL" clId="{90CC9AEB-CDAB-42F2-88E3-8D83ECFEEA69}" dt="2026-06-15T14:16:56.591" v="638" actId="478"/>
          <ac:picMkLst>
            <pc:docMk/>
            <pc:sldMk cId="4160914471" sldId="258"/>
            <ac:picMk id="10" creationId="{076FA972-D3C5-C899-E753-7E75516B06AE}"/>
          </ac:picMkLst>
        </pc:picChg>
        <pc:picChg chg="del">
          <ac:chgData name="LEYRIT Laura" userId="30545a97-639b-44b0-8957-cb92244bcc26" providerId="ADAL" clId="{90CC9AEB-CDAB-42F2-88E3-8D83ECFEEA69}" dt="2026-06-15T14:16:02.991" v="621" actId="478"/>
          <ac:picMkLst>
            <pc:docMk/>
            <pc:sldMk cId="4160914471" sldId="258"/>
            <ac:picMk id="11" creationId="{7B0A4C7E-6314-7396-B9C9-5DDC2DA5DCF6}"/>
          </ac:picMkLst>
        </pc:picChg>
        <pc:picChg chg="add mod ord">
          <ac:chgData name="LEYRIT Laura" userId="30545a97-639b-44b0-8957-cb92244bcc26" providerId="ADAL" clId="{90CC9AEB-CDAB-42F2-88E3-8D83ECFEEA69}" dt="2026-06-15T14:17:01.087" v="640" actId="1076"/>
          <ac:picMkLst>
            <pc:docMk/>
            <pc:sldMk cId="4160914471" sldId="258"/>
            <ac:picMk id="13" creationId="{E8580963-5B92-F798-F2D6-F4A398E804F8}"/>
          </ac:picMkLst>
        </pc:picChg>
        <pc:picChg chg="add mod">
          <ac:chgData name="LEYRIT Laura" userId="30545a97-639b-44b0-8957-cb92244bcc26" providerId="ADAL" clId="{90CC9AEB-CDAB-42F2-88E3-8D83ECFEEA69}" dt="2026-06-15T14:18:14.118" v="646" actId="1076"/>
          <ac:picMkLst>
            <pc:docMk/>
            <pc:sldMk cId="4160914471" sldId="258"/>
            <ac:picMk id="15" creationId="{92AB88C5-0EFA-E9C0-1CD2-183928CC54D3}"/>
          </ac:picMkLst>
        </pc:picChg>
        <pc:picChg chg="add mod">
          <ac:chgData name="LEYRIT Laura" userId="30545a97-639b-44b0-8957-cb92244bcc26" providerId="ADAL" clId="{90CC9AEB-CDAB-42F2-88E3-8D83ECFEEA69}" dt="2026-06-15T14:18:12.008" v="645" actId="1076"/>
          <ac:picMkLst>
            <pc:docMk/>
            <pc:sldMk cId="4160914471" sldId="258"/>
            <ac:picMk id="17" creationId="{02959402-F65A-BF15-A06F-CB488D155076}"/>
          </ac:picMkLst>
        </pc:picChg>
      </pc:sldChg>
      <pc:sldChg chg="modSp mod">
        <pc:chgData name="LEYRIT Laura" userId="30545a97-639b-44b0-8957-cb92244bcc26" providerId="ADAL" clId="{90CC9AEB-CDAB-42F2-88E3-8D83ECFEEA69}" dt="2026-06-03T14:44:54.834" v="0" actId="20577"/>
        <pc:sldMkLst>
          <pc:docMk/>
          <pc:sldMk cId="981470975" sldId="259"/>
        </pc:sldMkLst>
        <pc:spChg chg="mod">
          <ac:chgData name="LEYRIT Laura" userId="30545a97-639b-44b0-8957-cb92244bcc26" providerId="ADAL" clId="{90CC9AEB-CDAB-42F2-88E3-8D83ECFEEA69}" dt="2026-06-03T14:44:54.834" v="0" actId="20577"/>
          <ac:spMkLst>
            <pc:docMk/>
            <pc:sldMk cId="981470975" sldId="259"/>
            <ac:spMk id="8" creationId="{65ECD338-9654-808A-BEA2-04FE558BD256}"/>
          </ac:spMkLst>
        </pc:spChg>
      </pc:sldChg>
      <pc:sldChg chg="modSp mod">
        <pc:chgData name="LEYRIT Laura" userId="30545a97-639b-44b0-8957-cb92244bcc26" providerId="ADAL" clId="{90CC9AEB-CDAB-42F2-88E3-8D83ECFEEA69}" dt="2026-06-15T14:24:06.164" v="782" actId="14100"/>
        <pc:sldMkLst>
          <pc:docMk/>
          <pc:sldMk cId="1580068051" sldId="260"/>
        </pc:sldMkLst>
        <pc:spChg chg="mod">
          <ac:chgData name="LEYRIT Laura" userId="30545a97-639b-44b0-8957-cb92244bcc26" providerId="ADAL" clId="{90CC9AEB-CDAB-42F2-88E3-8D83ECFEEA69}" dt="2026-06-15T14:24:06.164" v="782" actId="14100"/>
          <ac:spMkLst>
            <pc:docMk/>
            <pc:sldMk cId="1580068051" sldId="260"/>
            <ac:spMk id="3" creationId="{B4CA138F-02A7-5F6E-53C9-79E2B557A06E}"/>
          </ac:spMkLst>
        </pc:spChg>
        <pc:spChg chg="mod">
          <ac:chgData name="LEYRIT Laura" userId="30545a97-639b-44b0-8957-cb92244bcc26" providerId="ADAL" clId="{90CC9AEB-CDAB-42F2-88E3-8D83ECFEEA69}" dt="2026-06-15T14:23:28.384" v="770" actId="1076"/>
          <ac:spMkLst>
            <pc:docMk/>
            <pc:sldMk cId="1580068051" sldId="260"/>
            <ac:spMk id="4" creationId="{18ACD548-CE38-9420-0DED-0EB0041557A1}"/>
          </ac:spMkLst>
        </pc:spChg>
        <pc:spChg chg="mod">
          <ac:chgData name="LEYRIT Laura" userId="30545a97-639b-44b0-8957-cb92244bcc26" providerId="ADAL" clId="{90CC9AEB-CDAB-42F2-88E3-8D83ECFEEA69}" dt="2026-06-15T14:23:57.126" v="778" actId="207"/>
          <ac:spMkLst>
            <pc:docMk/>
            <pc:sldMk cId="1580068051" sldId="260"/>
            <ac:spMk id="8" creationId="{B4053DB6-7383-90FC-6990-490547E65F1F}"/>
          </ac:spMkLst>
        </pc:spChg>
        <pc:spChg chg="mod">
          <ac:chgData name="LEYRIT Laura" userId="30545a97-639b-44b0-8957-cb92244bcc26" providerId="ADAL" clId="{90CC9AEB-CDAB-42F2-88E3-8D83ECFEEA69}" dt="2026-06-15T14:23:44.194" v="775" actId="6549"/>
          <ac:spMkLst>
            <pc:docMk/>
            <pc:sldMk cId="1580068051" sldId="260"/>
            <ac:spMk id="9" creationId="{B3808919-8858-F2B6-959F-EFFE0190E014}"/>
          </ac:spMkLst>
        </pc:spChg>
      </pc:sldChg>
      <pc:sldChg chg="addSp modSp mod">
        <pc:chgData name="LEYRIT Laura" userId="30545a97-639b-44b0-8957-cb92244bcc26" providerId="ADAL" clId="{90CC9AEB-CDAB-42F2-88E3-8D83ECFEEA69}" dt="2026-06-15T14:26:16.309" v="788" actId="1076"/>
        <pc:sldMkLst>
          <pc:docMk/>
          <pc:sldMk cId="2220160988" sldId="261"/>
        </pc:sldMkLst>
        <pc:picChg chg="mod">
          <ac:chgData name="LEYRIT Laura" userId="30545a97-639b-44b0-8957-cb92244bcc26" providerId="ADAL" clId="{90CC9AEB-CDAB-42F2-88E3-8D83ECFEEA69}" dt="2026-06-15T14:26:16.309" v="788" actId="1076"/>
          <ac:picMkLst>
            <pc:docMk/>
            <pc:sldMk cId="2220160988" sldId="261"/>
            <ac:picMk id="4" creationId="{F534D36E-15D1-6CCC-C60B-3AA2C66CDBF6}"/>
          </ac:picMkLst>
        </pc:picChg>
        <pc:picChg chg="add mod">
          <ac:chgData name="LEYRIT Laura" userId="30545a97-639b-44b0-8957-cb92244bcc26" providerId="ADAL" clId="{90CC9AEB-CDAB-42F2-88E3-8D83ECFEEA69}" dt="2026-06-15T14:25:58.395" v="784" actId="1076"/>
          <ac:picMkLst>
            <pc:docMk/>
            <pc:sldMk cId="2220160988" sldId="261"/>
            <ac:picMk id="6" creationId="{6564AE63-C1B7-3BBC-2D36-B01D016B7D7A}"/>
          </ac:picMkLst>
        </pc:picChg>
        <pc:picChg chg="add mod">
          <ac:chgData name="LEYRIT Laura" userId="30545a97-639b-44b0-8957-cb92244bcc26" providerId="ADAL" clId="{90CC9AEB-CDAB-42F2-88E3-8D83ECFEEA69}" dt="2026-06-15T14:26:13.410" v="786" actId="1076"/>
          <ac:picMkLst>
            <pc:docMk/>
            <pc:sldMk cId="2220160988" sldId="261"/>
            <ac:picMk id="8" creationId="{CAB432E8-75B5-2197-B56D-510C8E922D32}"/>
          </ac:picMkLst>
        </pc:picChg>
      </pc:sldChg>
      <pc:sldChg chg="addSp delSp modSp new mod setBg">
        <pc:chgData name="LEYRIT Laura" userId="30545a97-639b-44b0-8957-cb92244bcc26" providerId="ADAL" clId="{90CC9AEB-CDAB-42F2-88E3-8D83ECFEEA69}" dt="2026-06-15T14:13:03.768" v="504" actId="1076"/>
        <pc:sldMkLst>
          <pc:docMk/>
          <pc:sldMk cId="2478610419" sldId="262"/>
        </pc:sldMkLst>
        <pc:spChg chg="add">
          <ac:chgData name="LEYRIT Laura" userId="30545a97-639b-44b0-8957-cb92244bcc26" providerId="ADAL" clId="{90CC9AEB-CDAB-42F2-88E3-8D83ECFEEA69}" dt="2026-06-03T14:45:05.646" v="2"/>
          <ac:spMkLst>
            <pc:docMk/>
            <pc:sldMk cId="2478610419" sldId="262"/>
            <ac:spMk id="5" creationId="{640C1C69-A87F-C75A-D0D1-E4223D4EC2CA}"/>
          </ac:spMkLst>
        </pc:spChg>
        <pc:spChg chg="add mod">
          <ac:chgData name="LEYRIT Laura" userId="30545a97-639b-44b0-8957-cb92244bcc26" providerId="ADAL" clId="{90CC9AEB-CDAB-42F2-88E3-8D83ECFEEA69}" dt="2026-06-15T14:12:41.320" v="498" actId="1076"/>
          <ac:spMkLst>
            <pc:docMk/>
            <pc:sldMk cId="2478610419" sldId="262"/>
            <ac:spMk id="6" creationId="{D4AFEDBF-0641-D0B4-F78F-D9A3D58F1869}"/>
          </ac:spMkLst>
        </pc:spChg>
        <pc:graphicFrameChg chg="add mod modGraphic">
          <ac:chgData name="LEYRIT Laura" userId="30545a97-639b-44b0-8957-cb92244bcc26" providerId="ADAL" clId="{90CC9AEB-CDAB-42F2-88E3-8D83ECFEEA69}" dt="2026-06-15T14:13:03.768" v="504" actId="1076"/>
          <ac:graphicFrameMkLst>
            <pc:docMk/>
            <pc:sldMk cId="2478610419" sldId="262"/>
            <ac:graphicFrameMk id="4" creationId="{E1A94419-43F4-FED2-0831-43B70E8B5EE8}"/>
          </ac:graphicFrameMkLst>
        </pc:graphicFrameChg>
      </pc:sldChg>
      <pc:sldChg chg="addSp delSp modSp new mod ord setBg">
        <pc:chgData name="LEYRIT Laura" userId="30545a97-639b-44b0-8957-cb92244bcc26" providerId="ADAL" clId="{90CC9AEB-CDAB-42F2-88E3-8D83ECFEEA69}" dt="2026-06-15T14:20:22.125" v="719" actId="404"/>
        <pc:sldMkLst>
          <pc:docMk/>
          <pc:sldMk cId="797627835" sldId="263"/>
        </pc:sldMkLst>
        <pc:spChg chg="del mod">
          <ac:chgData name="LEYRIT Laura" userId="30545a97-639b-44b0-8957-cb92244bcc26" providerId="ADAL" clId="{90CC9AEB-CDAB-42F2-88E3-8D83ECFEEA69}" dt="2026-06-15T14:13:36.751" v="507" actId="478"/>
          <ac:spMkLst>
            <pc:docMk/>
            <pc:sldMk cId="797627835" sldId="263"/>
            <ac:spMk id="2" creationId="{5040D1F9-DC9E-98E4-D706-AE337DF1405B}"/>
          </ac:spMkLst>
        </pc:spChg>
        <pc:spChg chg="mod">
          <ac:chgData name="LEYRIT Laura" userId="30545a97-639b-44b0-8957-cb92244bcc26" providerId="ADAL" clId="{90CC9AEB-CDAB-42F2-88E3-8D83ECFEEA69}" dt="2026-06-15T14:20:22.125" v="719" actId="404"/>
          <ac:spMkLst>
            <pc:docMk/>
            <pc:sldMk cId="797627835" sldId="263"/>
            <ac:spMk id="3" creationId="{5C70A3C4-5C51-17B1-313D-287670F2B17E}"/>
          </ac:spMkLst>
        </pc:spChg>
        <pc:spChg chg="add">
          <ac:chgData name="LEYRIT Laura" userId="30545a97-639b-44b0-8957-cb92244bcc26" providerId="ADAL" clId="{90CC9AEB-CDAB-42F2-88E3-8D83ECFEEA69}" dt="2026-06-15T14:13:32.496" v="506" actId="26606"/>
          <ac:spMkLst>
            <pc:docMk/>
            <pc:sldMk cId="797627835" sldId="263"/>
            <ac:spMk id="10" creationId="{45D37F4E-DDB4-456B-97E0-9937730A039F}"/>
          </ac:spMkLst>
        </pc:spChg>
        <pc:spChg chg="add">
          <ac:chgData name="LEYRIT Laura" userId="30545a97-639b-44b0-8957-cb92244bcc26" providerId="ADAL" clId="{90CC9AEB-CDAB-42F2-88E3-8D83ECFEEA69}" dt="2026-06-15T14:13:32.496" v="506" actId="26606"/>
          <ac:spMkLst>
            <pc:docMk/>
            <pc:sldMk cId="797627835" sldId="263"/>
            <ac:spMk id="12" creationId="{B2DD41CD-8F47-4F56-AD12-4E2FF7696987}"/>
          </ac:spMkLst>
        </pc:spChg>
        <pc:picChg chg="add mod">
          <ac:chgData name="LEYRIT Laura" userId="30545a97-639b-44b0-8957-cb92244bcc26" providerId="ADAL" clId="{90CC9AEB-CDAB-42F2-88E3-8D83ECFEEA69}" dt="2026-06-15T14:13:39.300" v="508" actId="14100"/>
          <ac:picMkLst>
            <pc:docMk/>
            <pc:sldMk cId="797627835" sldId="263"/>
            <ac:picMk id="5" creationId="{D26A1E2E-965B-5648-7712-EDA2D4B3B514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fr-FR" smtClean="0"/>
              <a:t>15/06/2026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04911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fr-FR" smtClean="0"/>
              <a:t>15/06/2026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27872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fr-FR" smtClean="0"/>
              <a:t>15/06/2026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2177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fr-FR" smtClean="0"/>
              <a:t>15/06/2026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17956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fr-FR" smtClean="0"/>
              <a:t>15/06/2026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66923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fr-FR" smtClean="0"/>
              <a:t>15/06/2026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7632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fr-FR" smtClean="0"/>
              <a:t>15/06/2026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1866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fr-FR" smtClean="0"/>
              <a:t>15/06/2026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58540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fr-FR" smtClean="0"/>
              <a:t>15/06/2026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02013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fr-FR" smtClean="0"/>
              <a:t>15/06/2026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6407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fr-FR" smtClean="0"/>
              <a:t>15/06/2026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0903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38941B0-F4D5-4460-BCAD-F7E2B41A8257}" type="datetimeFigureOut">
              <a:rPr lang="fr-FR" smtClean="0"/>
              <a:t>15/06/2026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7C6CCC6-2BE5-4E42-96A4-D1E8E81A3D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1127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lobalaquabuilding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01-Exemple-pour-un-projet-de-renovation-BUREAUX-as-DEMO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1.png"/><Relationship Id="rId2" Type="http://schemas.openxmlformats.org/officeDocument/2006/relationships/hyperlink" Target="https://globalaquabuilding.com/wp-content/uploads/2026/03/01-Exemple-pour-un-projet-de-renovation-BUREAUX-as-DEMO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Veille offres concurrentes 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Aqua’PRINT</a:t>
            </a:r>
          </a:p>
        </p:txBody>
      </p:sp>
    </p:spTree>
    <p:extLst>
      <p:ext uri="{BB962C8B-B14F-4D97-AF65-F5344CB8AC3E}">
        <p14:creationId xmlns:p14="http://schemas.microsoft.com/office/powerpoint/2010/main" val="37840890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45D37F4E-DDB4-456B-97E0-9937730A03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B2DD41CD-8F47-4F56-AD12-4E2FF76969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2493" y="1681544"/>
            <a:ext cx="10972800" cy="18288"/>
          </a:xfrm>
          <a:custGeom>
            <a:avLst/>
            <a:gdLst>
              <a:gd name="csX0" fmla="*/ 0 w 10972800"/>
              <a:gd name="csY0" fmla="*/ 0 h 18288"/>
              <a:gd name="csX1" fmla="*/ 356616 w 10972800"/>
              <a:gd name="csY1" fmla="*/ 0 h 18288"/>
              <a:gd name="csX2" fmla="*/ 1042416 w 10972800"/>
              <a:gd name="csY2" fmla="*/ 0 h 18288"/>
              <a:gd name="csX3" fmla="*/ 1947672 w 10972800"/>
              <a:gd name="csY3" fmla="*/ 0 h 18288"/>
              <a:gd name="csX4" fmla="*/ 2633472 w 10972800"/>
              <a:gd name="csY4" fmla="*/ 0 h 18288"/>
              <a:gd name="csX5" fmla="*/ 2990088 w 10972800"/>
              <a:gd name="csY5" fmla="*/ 0 h 18288"/>
              <a:gd name="csX6" fmla="*/ 3456432 w 10972800"/>
              <a:gd name="csY6" fmla="*/ 0 h 18288"/>
              <a:gd name="csX7" fmla="*/ 4361688 w 10972800"/>
              <a:gd name="csY7" fmla="*/ 0 h 18288"/>
              <a:gd name="csX8" fmla="*/ 5266944 w 10972800"/>
              <a:gd name="csY8" fmla="*/ 0 h 18288"/>
              <a:gd name="csX9" fmla="*/ 6172200 w 10972800"/>
              <a:gd name="csY9" fmla="*/ 0 h 18288"/>
              <a:gd name="csX10" fmla="*/ 6528816 w 10972800"/>
              <a:gd name="csY10" fmla="*/ 0 h 18288"/>
              <a:gd name="csX11" fmla="*/ 7214616 w 10972800"/>
              <a:gd name="csY11" fmla="*/ 0 h 18288"/>
              <a:gd name="csX12" fmla="*/ 7790688 w 10972800"/>
              <a:gd name="csY12" fmla="*/ 0 h 18288"/>
              <a:gd name="csX13" fmla="*/ 8147304 w 10972800"/>
              <a:gd name="csY13" fmla="*/ 0 h 18288"/>
              <a:gd name="csX14" fmla="*/ 9052560 w 10972800"/>
              <a:gd name="csY14" fmla="*/ 0 h 18288"/>
              <a:gd name="csX15" fmla="*/ 9409176 w 10972800"/>
              <a:gd name="csY15" fmla="*/ 0 h 18288"/>
              <a:gd name="csX16" fmla="*/ 9765792 w 10972800"/>
              <a:gd name="csY16" fmla="*/ 0 h 18288"/>
              <a:gd name="csX17" fmla="*/ 10341864 w 10972800"/>
              <a:gd name="csY17" fmla="*/ 0 h 18288"/>
              <a:gd name="csX18" fmla="*/ 10972800 w 10972800"/>
              <a:gd name="csY18" fmla="*/ 0 h 18288"/>
              <a:gd name="csX19" fmla="*/ 10972800 w 10972800"/>
              <a:gd name="csY19" fmla="*/ 18288 h 18288"/>
              <a:gd name="csX20" fmla="*/ 10177272 w 10972800"/>
              <a:gd name="csY20" fmla="*/ 18288 h 18288"/>
              <a:gd name="csX21" fmla="*/ 9820656 w 10972800"/>
              <a:gd name="csY21" fmla="*/ 18288 h 18288"/>
              <a:gd name="csX22" fmla="*/ 9464040 w 10972800"/>
              <a:gd name="csY22" fmla="*/ 18288 h 18288"/>
              <a:gd name="csX23" fmla="*/ 8778240 w 10972800"/>
              <a:gd name="csY23" fmla="*/ 18288 h 18288"/>
              <a:gd name="csX24" fmla="*/ 8421624 w 10972800"/>
              <a:gd name="csY24" fmla="*/ 18288 h 18288"/>
              <a:gd name="csX25" fmla="*/ 7735824 w 10972800"/>
              <a:gd name="csY25" fmla="*/ 18288 h 18288"/>
              <a:gd name="csX26" fmla="*/ 6940296 w 10972800"/>
              <a:gd name="csY26" fmla="*/ 18288 h 18288"/>
              <a:gd name="csX27" fmla="*/ 6254496 w 10972800"/>
              <a:gd name="csY27" fmla="*/ 18288 h 18288"/>
              <a:gd name="csX28" fmla="*/ 5458968 w 10972800"/>
              <a:gd name="csY28" fmla="*/ 18288 h 18288"/>
              <a:gd name="csX29" fmla="*/ 4663440 w 10972800"/>
              <a:gd name="csY29" fmla="*/ 18288 h 18288"/>
              <a:gd name="csX30" fmla="*/ 4306824 w 10972800"/>
              <a:gd name="csY30" fmla="*/ 18288 h 18288"/>
              <a:gd name="csX31" fmla="*/ 3840480 w 10972800"/>
              <a:gd name="csY31" fmla="*/ 18288 h 18288"/>
              <a:gd name="csX32" fmla="*/ 3264408 w 10972800"/>
              <a:gd name="csY32" fmla="*/ 18288 h 18288"/>
              <a:gd name="csX33" fmla="*/ 2578608 w 10972800"/>
              <a:gd name="csY33" fmla="*/ 18288 h 18288"/>
              <a:gd name="csX34" fmla="*/ 1673352 w 10972800"/>
              <a:gd name="csY34" fmla="*/ 18288 h 18288"/>
              <a:gd name="csX35" fmla="*/ 877824 w 10972800"/>
              <a:gd name="csY35" fmla="*/ 18288 h 18288"/>
              <a:gd name="csX36" fmla="*/ 0 w 10972800"/>
              <a:gd name="csY36" fmla="*/ 18288 h 18288"/>
              <a:gd name="csX37" fmla="*/ 0 w 10972800"/>
              <a:gd name="csY37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</a:cxnLst>
            <a:rect l="l" t="t" r="r" b="b"/>
            <a:pathLst>
              <a:path w="10972800" h="18288" fill="none" extrusionOk="0">
                <a:moveTo>
                  <a:pt x="0" y="0"/>
                </a:moveTo>
                <a:cubicBezTo>
                  <a:pt x="165916" y="-1866"/>
                  <a:pt x="188720" y="13756"/>
                  <a:pt x="356616" y="0"/>
                </a:cubicBezTo>
                <a:cubicBezTo>
                  <a:pt x="524512" y="-13756"/>
                  <a:pt x="734781" y="8922"/>
                  <a:pt x="1042416" y="0"/>
                </a:cubicBezTo>
                <a:cubicBezTo>
                  <a:pt x="1350051" y="-8922"/>
                  <a:pt x="1595982" y="-26315"/>
                  <a:pt x="1947672" y="0"/>
                </a:cubicBezTo>
                <a:cubicBezTo>
                  <a:pt x="2299362" y="26315"/>
                  <a:pt x="2292691" y="-19526"/>
                  <a:pt x="2633472" y="0"/>
                </a:cubicBezTo>
                <a:cubicBezTo>
                  <a:pt x="2974253" y="19526"/>
                  <a:pt x="2857309" y="10773"/>
                  <a:pt x="2990088" y="0"/>
                </a:cubicBezTo>
                <a:cubicBezTo>
                  <a:pt x="3122867" y="-10773"/>
                  <a:pt x="3359343" y="7194"/>
                  <a:pt x="3456432" y="0"/>
                </a:cubicBezTo>
                <a:cubicBezTo>
                  <a:pt x="3553521" y="-7194"/>
                  <a:pt x="4136258" y="5108"/>
                  <a:pt x="4361688" y="0"/>
                </a:cubicBezTo>
                <a:cubicBezTo>
                  <a:pt x="4587118" y="-5108"/>
                  <a:pt x="4992424" y="-42958"/>
                  <a:pt x="5266944" y="0"/>
                </a:cubicBezTo>
                <a:cubicBezTo>
                  <a:pt x="5541464" y="42958"/>
                  <a:pt x="5882966" y="-3430"/>
                  <a:pt x="6172200" y="0"/>
                </a:cubicBezTo>
                <a:cubicBezTo>
                  <a:pt x="6461434" y="3430"/>
                  <a:pt x="6432127" y="6688"/>
                  <a:pt x="6528816" y="0"/>
                </a:cubicBezTo>
                <a:cubicBezTo>
                  <a:pt x="6625505" y="-6688"/>
                  <a:pt x="6916805" y="-436"/>
                  <a:pt x="7214616" y="0"/>
                </a:cubicBezTo>
                <a:cubicBezTo>
                  <a:pt x="7512427" y="436"/>
                  <a:pt x="7626159" y="-6909"/>
                  <a:pt x="7790688" y="0"/>
                </a:cubicBezTo>
                <a:cubicBezTo>
                  <a:pt x="7955217" y="6909"/>
                  <a:pt x="8048891" y="15307"/>
                  <a:pt x="8147304" y="0"/>
                </a:cubicBezTo>
                <a:cubicBezTo>
                  <a:pt x="8245717" y="-15307"/>
                  <a:pt x="8645618" y="-11734"/>
                  <a:pt x="9052560" y="0"/>
                </a:cubicBezTo>
                <a:cubicBezTo>
                  <a:pt x="9459502" y="11734"/>
                  <a:pt x="9320584" y="8388"/>
                  <a:pt x="9409176" y="0"/>
                </a:cubicBezTo>
                <a:cubicBezTo>
                  <a:pt x="9497768" y="-8388"/>
                  <a:pt x="9644192" y="8379"/>
                  <a:pt x="9765792" y="0"/>
                </a:cubicBezTo>
                <a:cubicBezTo>
                  <a:pt x="9887392" y="-8379"/>
                  <a:pt x="10105220" y="-12663"/>
                  <a:pt x="10341864" y="0"/>
                </a:cubicBezTo>
                <a:cubicBezTo>
                  <a:pt x="10578508" y="12663"/>
                  <a:pt x="10773103" y="-5786"/>
                  <a:pt x="10972800" y="0"/>
                </a:cubicBezTo>
                <a:cubicBezTo>
                  <a:pt x="10972146" y="8818"/>
                  <a:pt x="10972240" y="13823"/>
                  <a:pt x="10972800" y="18288"/>
                </a:cubicBezTo>
                <a:cubicBezTo>
                  <a:pt x="10588778" y="31598"/>
                  <a:pt x="10543381" y="-12698"/>
                  <a:pt x="10177272" y="18288"/>
                </a:cubicBezTo>
                <a:cubicBezTo>
                  <a:pt x="9811163" y="49274"/>
                  <a:pt x="9996817" y="25662"/>
                  <a:pt x="9820656" y="18288"/>
                </a:cubicBezTo>
                <a:cubicBezTo>
                  <a:pt x="9644495" y="10914"/>
                  <a:pt x="9607007" y="31631"/>
                  <a:pt x="9464040" y="18288"/>
                </a:cubicBezTo>
                <a:cubicBezTo>
                  <a:pt x="9321073" y="4945"/>
                  <a:pt x="9114189" y="28940"/>
                  <a:pt x="8778240" y="18288"/>
                </a:cubicBezTo>
                <a:cubicBezTo>
                  <a:pt x="8442291" y="7636"/>
                  <a:pt x="8594763" y="987"/>
                  <a:pt x="8421624" y="18288"/>
                </a:cubicBezTo>
                <a:cubicBezTo>
                  <a:pt x="8248485" y="35589"/>
                  <a:pt x="7929515" y="37573"/>
                  <a:pt x="7735824" y="18288"/>
                </a:cubicBezTo>
                <a:cubicBezTo>
                  <a:pt x="7542133" y="-997"/>
                  <a:pt x="7252504" y="33858"/>
                  <a:pt x="6940296" y="18288"/>
                </a:cubicBezTo>
                <a:cubicBezTo>
                  <a:pt x="6628088" y="2718"/>
                  <a:pt x="6528503" y="48389"/>
                  <a:pt x="6254496" y="18288"/>
                </a:cubicBezTo>
                <a:cubicBezTo>
                  <a:pt x="5980489" y="-11813"/>
                  <a:pt x="5695784" y="-3740"/>
                  <a:pt x="5458968" y="18288"/>
                </a:cubicBezTo>
                <a:cubicBezTo>
                  <a:pt x="5222152" y="40316"/>
                  <a:pt x="5010751" y="19095"/>
                  <a:pt x="4663440" y="18288"/>
                </a:cubicBezTo>
                <a:cubicBezTo>
                  <a:pt x="4316129" y="17481"/>
                  <a:pt x="4425552" y="1606"/>
                  <a:pt x="4306824" y="18288"/>
                </a:cubicBezTo>
                <a:cubicBezTo>
                  <a:pt x="4188096" y="34970"/>
                  <a:pt x="3941535" y="7481"/>
                  <a:pt x="3840480" y="18288"/>
                </a:cubicBezTo>
                <a:cubicBezTo>
                  <a:pt x="3739425" y="29095"/>
                  <a:pt x="3402388" y="17641"/>
                  <a:pt x="3264408" y="18288"/>
                </a:cubicBezTo>
                <a:cubicBezTo>
                  <a:pt x="3126428" y="18935"/>
                  <a:pt x="2776779" y="9983"/>
                  <a:pt x="2578608" y="18288"/>
                </a:cubicBezTo>
                <a:cubicBezTo>
                  <a:pt x="2380437" y="26593"/>
                  <a:pt x="1909468" y="25818"/>
                  <a:pt x="1673352" y="18288"/>
                </a:cubicBezTo>
                <a:cubicBezTo>
                  <a:pt x="1437236" y="10758"/>
                  <a:pt x="1131180" y="49884"/>
                  <a:pt x="877824" y="18288"/>
                </a:cubicBezTo>
                <a:cubicBezTo>
                  <a:pt x="624468" y="-13308"/>
                  <a:pt x="206753" y="2195"/>
                  <a:pt x="0" y="18288"/>
                </a:cubicBezTo>
                <a:cubicBezTo>
                  <a:pt x="313" y="10654"/>
                  <a:pt x="-263" y="4056"/>
                  <a:pt x="0" y="0"/>
                </a:cubicBezTo>
                <a:close/>
              </a:path>
              <a:path w="10972800" h="18288" stroke="0" extrusionOk="0">
                <a:moveTo>
                  <a:pt x="0" y="0"/>
                </a:moveTo>
                <a:cubicBezTo>
                  <a:pt x="164017" y="-17675"/>
                  <a:pt x="309425" y="9913"/>
                  <a:pt x="466344" y="0"/>
                </a:cubicBezTo>
                <a:cubicBezTo>
                  <a:pt x="623263" y="-9913"/>
                  <a:pt x="659300" y="-14524"/>
                  <a:pt x="822960" y="0"/>
                </a:cubicBezTo>
                <a:cubicBezTo>
                  <a:pt x="986620" y="14524"/>
                  <a:pt x="1105222" y="-16481"/>
                  <a:pt x="1289304" y="0"/>
                </a:cubicBezTo>
                <a:cubicBezTo>
                  <a:pt x="1473386" y="16481"/>
                  <a:pt x="1693223" y="26161"/>
                  <a:pt x="1975104" y="0"/>
                </a:cubicBezTo>
                <a:cubicBezTo>
                  <a:pt x="2256985" y="-26161"/>
                  <a:pt x="2435781" y="23061"/>
                  <a:pt x="2770632" y="0"/>
                </a:cubicBezTo>
                <a:cubicBezTo>
                  <a:pt x="3105483" y="-23061"/>
                  <a:pt x="3247479" y="-44011"/>
                  <a:pt x="3675888" y="0"/>
                </a:cubicBezTo>
                <a:cubicBezTo>
                  <a:pt x="4104297" y="44011"/>
                  <a:pt x="4280918" y="4017"/>
                  <a:pt x="4581144" y="0"/>
                </a:cubicBezTo>
                <a:cubicBezTo>
                  <a:pt x="4881370" y="-4017"/>
                  <a:pt x="5021699" y="-11889"/>
                  <a:pt x="5157216" y="0"/>
                </a:cubicBezTo>
                <a:cubicBezTo>
                  <a:pt x="5292733" y="11889"/>
                  <a:pt x="5603398" y="-17698"/>
                  <a:pt x="5952744" y="0"/>
                </a:cubicBezTo>
                <a:cubicBezTo>
                  <a:pt x="6302090" y="17698"/>
                  <a:pt x="6353093" y="-11909"/>
                  <a:pt x="6638544" y="0"/>
                </a:cubicBezTo>
                <a:cubicBezTo>
                  <a:pt x="6923995" y="11909"/>
                  <a:pt x="7053404" y="21630"/>
                  <a:pt x="7214616" y="0"/>
                </a:cubicBezTo>
                <a:cubicBezTo>
                  <a:pt x="7375828" y="-21630"/>
                  <a:pt x="7837963" y="3886"/>
                  <a:pt x="8010144" y="0"/>
                </a:cubicBezTo>
                <a:cubicBezTo>
                  <a:pt x="8182325" y="-3886"/>
                  <a:pt x="8224183" y="16009"/>
                  <a:pt x="8366760" y="0"/>
                </a:cubicBezTo>
                <a:cubicBezTo>
                  <a:pt x="8509337" y="-16009"/>
                  <a:pt x="8687920" y="-5720"/>
                  <a:pt x="8942832" y="0"/>
                </a:cubicBezTo>
                <a:cubicBezTo>
                  <a:pt x="9197744" y="5720"/>
                  <a:pt x="9368437" y="20479"/>
                  <a:pt x="9628632" y="0"/>
                </a:cubicBezTo>
                <a:cubicBezTo>
                  <a:pt x="9888827" y="-20479"/>
                  <a:pt x="10560858" y="-20746"/>
                  <a:pt x="10972800" y="0"/>
                </a:cubicBezTo>
                <a:cubicBezTo>
                  <a:pt x="10972186" y="5722"/>
                  <a:pt x="10972980" y="12495"/>
                  <a:pt x="10972800" y="18288"/>
                </a:cubicBezTo>
                <a:cubicBezTo>
                  <a:pt x="10786146" y="12536"/>
                  <a:pt x="10623717" y="14033"/>
                  <a:pt x="10506456" y="18288"/>
                </a:cubicBezTo>
                <a:cubicBezTo>
                  <a:pt x="10389195" y="22543"/>
                  <a:pt x="10296178" y="20107"/>
                  <a:pt x="10149840" y="18288"/>
                </a:cubicBezTo>
                <a:cubicBezTo>
                  <a:pt x="10003502" y="16469"/>
                  <a:pt x="9767530" y="28891"/>
                  <a:pt x="9464040" y="18288"/>
                </a:cubicBezTo>
                <a:cubicBezTo>
                  <a:pt x="9160550" y="7685"/>
                  <a:pt x="9229050" y="2659"/>
                  <a:pt x="8997696" y="18288"/>
                </a:cubicBezTo>
                <a:cubicBezTo>
                  <a:pt x="8766342" y="33917"/>
                  <a:pt x="8340136" y="34864"/>
                  <a:pt x="8092440" y="18288"/>
                </a:cubicBezTo>
                <a:cubicBezTo>
                  <a:pt x="7844744" y="1712"/>
                  <a:pt x="7863720" y="27405"/>
                  <a:pt x="7735824" y="18288"/>
                </a:cubicBezTo>
                <a:cubicBezTo>
                  <a:pt x="7607928" y="9171"/>
                  <a:pt x="7323619" y="461"/>
                  <a:pt x="7050024" y="18288"/>
                </a:cubicBezTo>
                <a:cubicBezTo>
                  <a:pt x="6776429" y="36115"/>
                  <a:pt x="6787899" y="28206"/>
                  <a:pt x="6693408" y="18288"/>
                </a:cubicBezTo>
                <a:cubicBezTo>
                  <a:pt x="6598917" y="8370"/>
                  <a:pt x="6395231" y="19114"/>
                  <a:pt x="6227064" y="18288"/>
                </a:cubicBezTo>
                <a:cubicBezTo>
                  <a:pt x="6058897" y="17462"/>
                  <a:pt x="5618582" y="1091"/>
                  <a:pt x="5431536" y="18288"/>
                </a:cubicBezTo>
                <a:cubicBezTo>
                  <a:pt x="5244490" y="35485"/>
                  <a:pt x="4729797" y="-9650"/>
                  <a:pt x="4526280" y="18288"/>
                </a:cubicBezTo>
                <a:cubicBezTo>
                  <a:pt x="4322763" y="46226"/>
                  <a:pt x="4216797" y="756"/>
                  <a:pt x="4059936" y="18288"/>
                </a:cubicBezTo>
                <a:cubicBezTo>
                  <a:pt x="3903075" y="35820"/>
                  <a:pt x="3537912" y="42098"/>
                  <a:pt x="3374136" y="18288"/>
                </a:cubicBezTo>
                <a:cubicBezTo>
                  <a:pt x="3210360" y="-5522"/>
                  <a:pt x="3126842" y="39135"/>
                  <a:pt x="2907792" y="18288"/>
                </a:cubicBezTo>
                <a:cubicBezTo>
                  <a:pt x="2688742" y="-2559"/>
                  <a:pt x="2490436" y="34100"/>
                  <a:pt x="2112264" y="18288"/>
                </a:cubicBezTo>
                <a:cubicBezTo>
                  <a:pt x="1734092" y="2476"/>
                  <a:pt x="1744622" y="-7274"/>
                  <a:pt x="1536192" y="18288"/>
                </a:cubicBezTo>
                <a:cubicBezTo>
                  <a:pt x="1327762" y="43850"/>
                  <a:pt x="1189025" y="6435"/>
                  <a:pt x="1069848" y="18288"/>
                </a:cubicBezTo>
                <a:cubicBezTo>
                  <a:pt x="950671" y="30141"/>
                  <a:pt x="858345" y="33684"/>
                  <a:pt x="713232" y="18288"/>
                </a:cubicBezTo>
                <a:cubicBezTo>
                  <a:pt x="568119" y="2892"/>
                  <a:pt x="250292" y="5410"/>
                  <a:pt x="0" y="18288"/>
                </a:cubicBezTo>
                <a:cubicBezTo>
                  <a:pt x="465" y="13062"/>
                  <a:pt x="-894" y="9029"/>
                  <a:pt x="0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 w="44450" cap="rnd">
            <a:solidFill>
              <a:schemeClr val="accent2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C70A3C4-5C51-17B1-313D-287670F2B1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493" y="1877786"/>
            <a:ext cx="6713552" cy="4312702"/>
          </a:xfrm>
        </p:spPr>
        <p:txBody>
          <a:bodyPr anchor="t">
            <a:normAutofit lnSpcReduction="10000"/>
          </a:bodyPr>
          <a:lstStyle/>
          <a:p>
            <a:r>
              <a:rPr lang="fr-FR" sz="2000" dirty="0"/>
              <a:t>Nom du projet : </a:t>
            </a:r>
            <a:r>
              <a:rPr lang="fr-FR" sz="2000" b="1" dirty="0"/>
              <a:t>Global Aqua Building</a:t>
            </a:r>
          </a:p>
          <a:p>
            <a:r>
              <a:rPr lang="fr-FR" sz="2000" dirty="0"/>
              <a:t>Lien : </a:t>
            </a:r>
            <a:r>
              <a:rPr lang="fr-FR" sz="2000" dirty="0">
                <a:hlinkClick r:id="rId2"/>
              </a:rPr>
              <a:t>Accueil - Global Aqua Building</a:t>
            </a:r>
            <a:endParaRPr lang="fr-FR" sz="2000" dirty="0"/>
          </a:p>
          <a:p>
            <a:r>
              <a:rPr lang="fr-FR" sz="2000" dirty="0"/>
              <a:t>Porteurs du projet : Sébastien </a:t>
            </a:r>
            <a:r>
              <a:rPr lang="fr-FR" sz="2000" dirty="0" err="1"/>
              <a:t>Chambinaud</a:t>
            </a:r>
            <a:r>
              <a:rPr lang="fr-FR" sz="2000" dirty="0"/>
              <a:t> </a:t>
            </a:r>
            <a:br>
              <a:rPr lang="fr-FR" sz="2200" dirty="0"/>
            </a:br>
            <a:r>
              <a:rPr lang="fr-FR" sz="1200" dirty="0"/>
              <a:t>&amp; Réda Belhadj, Dominique Naert, Mathis </a:t>
            </a:r>
            <a:r>
              <a:rPr lang="fr-FR" sz="1200" dirty="0" err="1"/>
              <a:t>Chambinaud</a:t>
            </a:r>
            <a:endParaRPr lang="fr-FR" sz="1200" dirty="0"/>
          </a:p>
          <a:p>
            <a:r>
              <a:rPr lang="fr-FR" sz="2000" dirty="0"/>
              <a:t>Financeurs/partenaires : </a:t>
            </a:r>
          </a:p>
          <a:p>
            <a:r>
              <a:rPr lang="fr-FR" sz="1800" dirty="0"/>
              <a:t>Soutiens scientifiques/techniques : </a:t>
            </a:r>
          </a:p>
          <a:p>
            <a:pPr lvl="1"/>
            <a:r>
              <a:rPr lang="fr-FR" sz="1400" dirty="0"/>
              <a:t>Marie-Laurence LOBIN, agence de l’eau seine </a:t>
            </a:r>
            <a:r>
              <a:rPr lang="fr-FR" sz="1400" dirty="0" err="1"/>
              <a:t>normandie</a:t>
            </a:r>
            <a:r>
              <a:rPr lang="fr-FR" sz="1400" dirty="0"/>
              <a:t>, SAGE</a:t>
            </a:r>
          </a:p>
          <a:p>
            <a:pPr lvl="1"/>
            <a:r>
              <a:rPr lang="fr-FR" sz="1400" dirty="0"/>
              <a:t>Lionel ARAS, architecte</a:t>
            </a:r>
          </a:p>
          <a:p>
            <a:pPr lvl="1"/>
            <a:r>
              <a:rPr lang="fr-FR" sz="1400" dirty="0"/>
              <a:t>Nils FRANTZ, Ingénieur Energie environnement, génie civil</a:t>
            </a:r>
          </a:p>
          <a:p>
            <a:pPr marL="457200" lvl="1" indent="0">
              <a:buNone/>
            </a:pPr>
            <a:endParaRPr lang="fr-FR" sz="1400" dirty="0"/>
          </a:p>
          <a:p>
            <a:r>
              <a:rPr lang="fr-FR" sz="1400" dirty="0"/>
              <a:t>Livrables proposés : </a:t>
            </a:r>
          </a:p>
          <a:p>
            <a:pPr lvl="1"/>
            <a:r>
              <a:rPr lang="fr-FR" sz="1000" dirty="0"/>
              <a:t>Un score hydrique</a:t>
            </a:r>
          </a:p>
          <a:p>
            <a:pPr lvl="1"/>
            <a:r>
              <a:rPr lang="fr-FR" sz="1000" dirty="0"/>
              <a:t>Un diagnostic des usages et postes de consommation</a:t>
            </a:r>
          </a:p>
          <a:p>
            <a:pPr lvl="1"/>
            <a:r>
              <a:rPr lang="fr-FR" sz="1000" dirty="0"/>
              <a:t>Un plan d’actions priorisé et chiffré (Opex€ / Capex€ / ROI)</a:t>
            </a:r>
          </a:p>
          <a:p>
            <a:pPr lvl="1"/>
            <a:r>
              <a:rPr lang="fr-FR" sz="1000" dirty="0"/>
              <a:t>Une lecture Risk€ (prévention / continuité / exposition)</a:t>
            </a:r>
          </a:p>
          <a:p>
            <a:pPr lvl="1"/>
            <a:r>
              <a:rPr lang="fr-FR" sz="1000" dirty="0"/>
              <a:t>Une trajectoire de suivi : indicateurs, évolution, preuve</a:t>
            </a:r>
          </a:p>
          <a:p>
            <a:endParaRPr lang="fr-FR" sz="1800" dirty="0"/>
          </a:p>
          <a:p>
            <a:pPr lvl="1"/>
            <a:endParaRPr lang="fr-FR" sz="2200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26A1E2E-965B-5648-7712-EDA2D4B3B51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659" r="-1" b="-1"/>
          <a:stretch>
            <a:fillRect/>
          </a:stretch>
        </p:blipFill>
        <p:spPr>
          <a:xfrm>
            <a:off x="8046704" y="2093976"/>
            <a:ext cx="3570018" cy="3710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6278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0A01BC-4B78-90F1-83FB-F59D455008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078" y="340633"/>
            <a:ext cx="10515600" cy="549275"/>
          </a:xfrm>
        </p:spPr>
        <p:txBody>
          <a:bodyPr>
            <a:noAutofit/>
          </a:bodyPr>
          <a:lstStyle/>
          <a:p>
            <a:r>
              <a:rPr lang="fr-FR" sz="3200" dirty="0"/>
              <a:t>Coûts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86484F7-27F4-EEFA-F7A6-F87ADCD096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6" y="1164469"/>
            <a:ext cx="2171080" cy="803123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1529DF1B-52F5-3070-F2B8-A55889CAD4FD}"/>
              </a:ext>
            </a:extLst>
          </p:cNvPr>
          <p:cNvSpPr txBox="1"/>
          <p:nvPr/>
        </p:nvSpPr>
        <p:spPr>
          <a:xfrm>
            <a:off x="742950" y="2087562"/>
            <a:ext cx="32085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/>
              <a:t>A faire soi-même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/>
              <a:t>Gratuit à condition de créer un compte utilisateur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92AB88C5-0EFA-E9C0-1CD2-183928CC54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5512" y="3325541"/>
            <a:ext cx="4569405" cy="3385621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E8580963-5B92-F798-F2D6-F4A398E804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950" y="3658064"/>
            <a:ext cx="2895851" cy="2720576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02959402-F65A-BF15-A06F-CB488D1550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76203" y="1149259"/>
            <a:ext cx="5131234" cy="2176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9144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FA887DF-8B3D-C657-468E-30702378F6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01675"/>
          </a:xfrm>
        </p:spPr>
        <p:txBody>
          <a:bodyPr>
            <a:normAutofit/>
          </a:bodyPr>
          <a:lstStyle/>
          <a:p>
            <a:r>
              <a:rPr lang="fr-FR" sz="3200" dirty="0">
                <a:hlinkClick r:id="rId2"/>
              </a:rPr>
              <a:t>Rapport type </a:t>
            </a:r>
            <a:endParaRPr lang="fr-FR" sz="3200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40EBB8D-EE78-AA49-1105-65D6FDECF2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0520" y="294322"/>
            <a:ext cx="7746127" cy="84328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F7286E80-D53D-4B16-1984-6C6D20FCAD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1835146"/>
            <a:ext cx="9826750" cy="349254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65ECD338-9654-808A-BEA2-04FE558BD256}"/>
              </a:ext>
            </a:extLst>
          </p:cNvPr>
          <p:cNvSpPr txBox="1"/>
          <p:nvPr/>
        </p:nvSpPr>
        <p:spPr>
          <a:xfrm>
            <a:off x="838200" y="2306206"/>
            <a:ext cx="1106844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Emplacement géographique : territoires contraints par la ressource en eau (sécheresses)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Score initial accordé : un score donné à l’instant T selon les données renseignées sur l’existant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Consommation de référence : consommation annuelle en m3/an demandée pour le bâtiment, assimilée à un score </a:t>
            </a:r>
            <a:r>
              <a:rPr lang="fr-FR" sz="1100" dirty="0"/>
              <a:t>(ex: H16)</a:t>
            </a:r>
          </a:p>
          <a:p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4F1539C2-21CE-05DE-14A5-4C203E65A26B}"/>
              </a:ext>
            </a:extLst>
          </p:cNvPr>
          <p:cNvSpPr txBox="1"/>
          <p:nvPr/>
        </p:nvSpPr>
        <p:spPr>
          <a:xfrm>
            <a:off x="719191" y="3905340"/>
            <a:ext cx="112235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chemeClr val="bg1"/>
                </a:solidFill>
                <a:highlight>
                  <a:srgbClr val="000080"/>
                </a:highlight>
              </a:rPr>
              <a:t>3. Points d’attention prioritaires 							.	</a:t>
            </a:r>
          </a:p>
        </p:txBody>
      </p:sp>
      <p:sp>
        <p:nvSpPr>
          <p:cNvPr id="10" name="Bulle narrative : rectangle 9">
            <a:extLst>
              <a:ext uri="{FF2B5EF4-FFF2-40B4-BE49-F238E27FC236}">
                <a16:creationId xmlns:a16="http://schemas.microsoft.com/office/drawing/2014/main" id="{F9FBC355-B19F-CD8D-3CE1-E4B47D3F2C7B}"/>
              </a:ext>
            </a:extLst>
          </p:cNvPr>
          <p:cNvSpPr/>
          <p:nvPr/>
        </p:nvSpPr>
        <p:spPr>
          <a:xfrm>
            <a:off x="-883579" y="3429000"/>
            <a:ext cx="1335641" cy="476340"/>
          </a:xfrm>
          <a:prstGeom prst="wedgeRectCallout">
            <a:avLst>
              <a:gd name="adj1" fmla="val 76757"/>
              <a:gd name="adj2" fmla="val 43226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Pas de n°2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B62F5CB2-5AB6-B4CF-79B9-9A2A9EDDE238}"/>
              </a:ext>
            </a:extLst>
          </p:cNvPr>
          <p:cNvSpPr txBox="1"/>
          <p:nvPr/>
        </p:nvSpPr>
        <p:spPr>
          <a:xfrm>
            <a:off x="719191" y="4488811"/>
            <a:ext cx="112235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chemeClr val="bg1"/>
                </a:solidFill>
                <a:highlight>
                  <a:srgbClr val="000080"/>
                </a:highlight>
              </a:rPr>
              <a:t>4. Détail du </a:t>
            </a:r>
            <a:r>
              <a:rPr lang="fr-FR" sz="2400" dirty="0" err="1">
                <a:solidFill>
                  <a:schemeClr val="bg1"/>
                </a:solidFill>
                <a:highlight>
                  <a:srgbClr val="000080"/>
                </a:highlight>
              </a:rPr>
              <a:t>scoring</a:t>
            </a:r>
            <a:r>
              <a:rPr lang="fr-FR" sz="2400" dirty="0">
                <a:solidFill>
                  <a:schemeClr val="bg1"/>
                </a:solidFill>
                <a:highlight>
                  <a:srgbClr val="000080"/>
                </a:highlight>
              </a:rPr>
              <a:t> thème par thème  						.	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CB4CAABA-D2E9-CA7D-9F83-B48B38C136A7}"/>
              </a:ext>
            </a:extLst>
          </p:cNvPr>
          <p:cNvSpPr txBox="1"/>
          <p:nvPr/>
        </p:nvSpPr>
        <p:spPr>
          <a:xfrm>
            <a:off x="760660" y="5072282"/>
            <a:ext cx="112235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chemeClr val="bg1"/>
                </a:solidFill>
                <a:highlight>
                  <a:srgbClr val="000080"/>
                </a:highlight>
              </a:rPr>
              <a:t>5. Plan d’amélioration pour passer de la note initiale à 71/100			.	</a:t>
            </a:r>
          </a:p>
        </p:txBody>
      </p:sp>
    </p:spTree>
    <p:extLst>
      <p:ext uri="{BB962C8B-B14F-4D97-AF65-F5344CB8AC3E}">
        <p14:creationId xmlns:p14="http://schemas.microsoft.com/office/powerpoint/2010/main" val="9814709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4CA138F-02A7-5F6E-53C9-79E2B557A0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588" y="986320"/>
            <a:ext cx="5324012" cy="5424640"/>
          </a:xfrm>
        </p:spPr>
        <p:txBody>
          <a:bodyPr>
            <a:normAutofit fontScale="55000" lnSpcReduction="20000"/>
          </a:bodyPr>
          <a:lstStyle/>
          <a:p>
            <a:r>
              <a:rPr lang="fr-FR" dirty="0">
                <a:solidFill>
                  <a:schemeClr val="bg1"/>
                </a:solidFill>
                <a:highlight>
                  <a:srgbClr val="000080"/>
                </a:highlight>
              </a:rPr>
              <a:t>Contexte hydrique </a:t>
            </a:r>
            <a:r>
              <a:rPr lang="fr-FR" dirty="0"/>
              <a:t>du site </a:t>
            </a:r>
            <a:r>
              <a:rPr lang="fr-FR" dirty="0">
                <a:solidFill>
                  <a:srgbClr val="FF0000"/>
                </a:solidFill>
              </a:rPr>
              <a:t>/5 pts</a:t>
            </a:r>
          </a:p>
          <a:p>
            <a:pPr lvl="1"/>
            <a:r>
              <a:rPr lang="fr-FR" dirty="0"/>
              <a:t>Stress hydrique</a:t>
            </a:r>
          </a:p>
          <a:p>
            <a:pPr lvl="1"/>
            <a:r>
              <a:rPr lang="fr-FR" dirty="0"/>
              <a:t>Indice de pollution des eaux</a:t>
            </a:r>
          </a:p>
          <a:p>
            <a:pPr marL="457200" lvl="1" indent="0">
              <a:buNone/>
            </a:pPr>
            <a:endParaRPr lang="fr-FR" dirty="0"/>
          </a:p>
          <a:p>
            <a:r>
              <a:rPr lang="fr-FR" dirty="0">
                <a:solidFill>
                  <a:schemeClr val="bg1"/>
                </a:solidFill>
                <a:highlight>
                  <a:srgbClr val="000080"/>
                </a:highlight>
              </a:rPr>
              <a:t>Eau utilisée pour la rénovation </a:t>
            </a:r>
            <a:r>
              <a:rPr lang="fr-FR" dirty="0">
                <a:solidFill>
                  <a:srgbClr val="FF0000"/>
                </a:solidFill>
              </a:rPr>
              <a:t>/5 pts</a:t>
            </a:r>
            <a:endParaRPr lang="fr-FR" dirty="0">
              <a:solidFill>
                <a:schemeClr val="bg1"/>
              </a:solidFill>
            </a:endParaRPr>
          </a:p>
          <a:p>
            <a:pPr lvl="1"/>
            <a:r>
              <a:rPr lang="fr-FR" dirty="0"/>
              <a:t>Avec des axes de progrès suggérés</a:t>
            </a:r>
          </a:p>
          <a:p>
            <a:pPr marL="457200" lvl="1" indent="0">
              <a:buNone/>
            </a:pPr>
            <a:endParaRPr lang="fr-FR" dirty="0"/>
          </a:p>
          <a:p>
            <a:r>
              <a:rPr lang="fr-FR" dirty="0">
                <a:solidFill>
                  <a:schemeClr val="bg1"/>
                </a:solidFill>
                <a:highlight>
                  <a:srgbClr val="000080"/>
                </a:highlight>
              </a:rPr>
              <a:t>Produits de rénovation économes en eau </a:t>
            </a:r>
            <a:r>
              <a:rPr lang="fr-FR" dirty="0">
                <a:solidFill>
                  <a:srgbClr val="FF0000"/>
                </a:solidFill>
              </a:rPr>
              <a:t>/10 pts</a:t>
            </a:r>
            <a:endParaRPr lang="fr-FR" dirty="0">
              <a:solidFill>
                <a:schemeClr val="bg1"/>
              </a:solidFill>
            </a:endParaRPr>
          </a:p>
          <a:p>
            <a:pPr lvl="1"/>
            <a:r>
              <a:rPr lang="fr-FR" dirty="0"/>
              <a:t>Axes de progrès suggérés</a:t>
            </a:r>
          </a:p>
          <a:p>
            <a:pPr marL="457200" lvl="1" indent="0">
              <a:buNone/>
            </a:pPr>
            <a:endParaRPr lang="fr-FR" dirty="0"/>
          </a:p>
          <a:p>
            <a:r>
              <a:rPr lang="fr-FR" dirty="0">
                <a:solidFill>
                  <a:schemeClr val="bg1"/>
                </a:solidFill>
                <a:highlight>
                  <a:srgbClr val="000080"/>
                </a:highlight>
              </a:rPr>
              <a:t>Optimisation par le BIM </a:t>
            </a:r>
            <a:r>
              <a:rPr lang="fr-FR" dirty="0"/>
              <a:t>et le BOS</a:t>
            </a:r>
          </a:p>
          <a:p>
            <a:pPr marL="0" indent="0">
              <a:buNone/>
            </a:pPr>
            <a:endParaRPr lang="fr-FR" dirty="0"/>
          </a:p>
          <a:p>
            <a:r>
              <a:rPr lang="fr-FR" dirty="0"/>
              <a:t>Capacités de </a:t>
            </a:r>
            <a:r>
              <a:rPr lang="fr-FR" dirty="0">
                <a:solidFill>
                  <a:schemeClr val="bg1"/>
                </a:solidFill>
                <a:highlight>
                  <a:srgbClr val="000080"/>
                </a:highlight>
              </a:rPr>
              <a:t>récupération et stockage</a:t>
            </a:r>
            <a:r>
              <a:rPr lang="fr-FR" dirty="0"/>
              <a:t> de l’eau</a:t>
            </a:r>
          </a:p>
          <a:p>
            <a:pPr lvl="1"/>
            <a:r>
              <a:rPr lang="fr-FR" dirty="0"/>
              <a:t>Axes de progrès suggérés</a:t>
            </a:r>
          </a:p>
          <a:p>
            <a:r>
              <a:rPr lang="fr-FR" dirty="0"/>
              <a:t>Méthodes de </a:t>
            </a:r>
            <a:r>
              <a:rPr lang="fr-FR" dirty="0">
                <a:solidFill>
                  <a:schemeClr val="bg1"/>
                </a:solidFill>
                <a:highlight>
                  <a:srgbClr val="000080"/>
                </a:highlight>
              </a:rPr>
              <a:t>qualité et filtration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/>
              <a:t>des EP</a:t>
            </a:r>
          </a:p>
          <a:p>
            <a:pPr lvl="1"/>
            <a:r>
              <a:rPr lang="fr-FR" dirty="0"/>
              <a:t>Axes de progrès suggérés</a:t>
            </a:r>
          </a:p>
          <a:p>
            <a:pPr marL="457200" lvl="1" indent="0">
              <a:buNone/>
            </a:pPr>
            <a:endParaRPr lang="fr-FR" dirty="0"/>
          </a:p>
          <a:p>
            <a:r>
              <a:rPr lang="fr-FR" dirty="0">
                <a:solidFill>
                  <a:schemeClr val="bg1"/>
                </a:solidFill>
                <a:highlight>
                  <a:srgbClr val="000080"/>
                </a:highlight>
              </a:rPr>
              <a:t>Equipements économes </a:t>
            </a:r>
            <a:r>
              <a:rPr lang="fr-FR" dirty="0"/>
              <a:t>en eau </a:t>
            </a:r>
            <a:r>
              <a:rPr lang="fr-FR" dirty="0">
                <a:solidFill>
                  <a:srgbClr val="FF0000"/>
                </a:solidFill>
              </a:rPr>
              <a:t>/5 pts</a:t>
            </a:r>
            <a:endParaRPr lang="fr-FR" dirty="0"/>
          </a:p>
          <a:p>
            <a:pPr lvl="1"/>
            <a:r>
              <a:rPr lang="fr-FR" dirty="0"/>
              <a:t>Axes de progrès suggérés</a:t>
            </a:r>
          </a:p>
          <a:p>
            <a:pPr marL="457200" lvl="1" indent="0">
              <a:buNone/>
            </a:pPr>
            <a:endParaRPr lang="fr-FR" dirty="0"/>
          </a:p>
          <a:p>
            <a:r>
              <a:rPr lang="fr-FR" dirty="0">
                <a:solidFill>
                  <a:schemeClr val="bg1"/>
                </a:solidFill>
                <a:highlight>
                  <a:srgbClr val="000080"/>
                </a:highlight>
              </a:rPr>
              <a:t>Recyclage des eaux</a:t>
            </a:r>
            <a:r>
              <a:rPr lang="fr-FR" dirty="0"/>
              <a:t> grises</a:t>
            </a:r>
          </a:p>
          <a:p>
            <a:pPr lvl="1"/>
            <a:r>
              <a:rPr lang="fr-FR" dirty="0"/>
              <a:t>Axes de progrès suggérés</a:t>
            </a:r>
          </a:p>
        </p:txBody>
      </p:sp>
      <p:sp>
        <p:nvSpPr>
          <p:cNvPr id="4" name="Bulle narrative : rectangle 3">
            <a:extLst>
              <a:ext uri="{FF2B5EF4-FFF2-40B4-BE49-F238E27FC236}">
                <a16:creationId xmlns:a16="http://schemas.microsoft.com/office/drawing/2014/main" id="{18ACD548-CE38-9420-0DED-0EB0041557A1}"/>
              </a:ext>
            </a:extLst>
          </p:cNvPr>
          <p:cNvSpPr/>
          <p:nvPr/>
        </p:nvSpPr>
        <p:spPr>
          <a:xfrm>
            <a:off x="4521200" y="5032957"/>
            <a:ext cx="1667496" cy="1164643"/>
          </a:xfrm>
          <a:prstGeom prst="wedgeRectCallout">
            <a:avLst>
              <a:gd name="adj1" fmla="val -57594"/>
              <a:gd name="adj2" fmla="val -98975"/>
            </a:avLst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tx1"/>
                </a:solidFill>
              </a:rPr>
              <a:t>« mieux documenter les volumes substitués, renforcer le comptage, améliorer la supervision, … » )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4053DB6-7383-90FC-6990-490547E65F1F}"/>
              </a:ext>
            </a:extLst>
          </p:cNvPr>
          <p:cNvSpPr txBox="1"/>
          <p:nvPr/>
        </p:nvSpPr>
        <p:spPr>
          <a:xfrm>
            <a:off x="6310615" y="920029"/>
            <a:ext cx="4972692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highlight>
                  <a:srgbClr val="000080"/>
                </a:highlight>
              </a:rPr>
              <a:t>Utilisation énergétique </a:t>
            </a:r>
            <a:r>
              <a:rPr lang="fr-FR" dirty="0"/>
              <a:t>des eaux usées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>
              <a:solidFill>
                <a:schemeClr val="bg1"/>
              </a:solidFill>
              <a:highlight>
                <a:srgbClr val="000080"/>
              </a:highlight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highlight>
                  <a:srgbClr val="000080"/>
                </a:highlight>
              </a:rPr>
              <a:t>Aménagement paysager </a:t>
            </a:r>
            <a:r>
              <a:rPr lang="fr-FR" dirty="0"/>
              <a:t>avec intégration de l’eau -&gt; gestion des ruissellements </a:t>
            </a:r>
            <a:r>
              <a:rPr lang="fr-FR" dirty="0">
                <a:solidFill>
                  <a:srgbClr val="FF0000"/>
                </a:solidFill>
              </a:rPr>
              <a:t>/15 pts</a:t>
            </a:r>
          </a:p>
          <a:p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  <a:highlight>
                  <a:srgbClr val="000080"/>
                </a:highlight>
              </a:rPr>
              <a:t>Exploitation GTB</a:t>
            </a:r>
            <a:r>
              <a:rPr lang="fr-FR" dirty="0"/>
              <a:t>/BIM/BOS </a:t>
            </a:r>
            <a:r>
              <a:rPr lang="fr-FR" dirty="0">
                <a:solidFill>
                  <a:srgbClr val="FF0000"/>
                </a:solidFill>
              </a:rPr>
              <a:t>/5 pts</a:t>
            </a:r>
          </a:p>
          <a:p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Sensibilisation et </a:t>
            </a:r>
            <a:r>
              <a:rPr lang="fr-FR" dirty="0">
                <a:solidFill>
                  <a:schemeClr val="bg1"/>
                </a:solidFill>
                <a:highlight>
                  <a:srgbClr val="000080"/>
                </a:highlight>
              </a:rPr>
              <a:t>changements d’usages </a:t>
            </a:r>
            <a:r>
              <a:rPr lang="fr-FR" dirty="0">
                <a:solidFill>
                  <a:srgbClr val="FF0000"/>
                </a:solidFill>
              </a:rPr>
              <a:t>/5 pts</a:t>
            </a:r>
          </a:p>
          <a:p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Evaluation des </a:t>
            </a:r>
            <a:r>
              <a:rPr lang="fr-FR" dirty="0">
                <a:solidFill>
                  <a:schemeClr val="bg1"/>
                </a:solidFill>
                <a:highlight>
                  <a:srgbClr val="000080"/>
                </a:highlight>
              </a:rPr>
              <a:t>risques hydriques </a:t>
            </a:r>
            <a:r>
              <a:rPr lang="fr-FR" dirty="0">
                <a:solidFill>
                  <a:srgbClr val="FF0000"/>
                </a:solidFill>
              </a:rPr>
              <a:t>/10 pts</a:t>
            </a:r>
          </a:p>
          <a:p>
            <a:endParaRPr lang="fr-FR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Consommation annuelle </a:t>
            </a:r>
            <a:r>
              <a:rPr lang="fr-FR" dirty="0">
                <a:solidFill>
                  <a:schemeClr val="bg1"/>
                </a:solidFill>
                <a:highlight>
                  <a:srgbClr val="000080"/>
                </a:highlight>
              </a:rPr>
              <a:t>d’eau de ville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3808919-8858-F2B6-959F-EFFE0190E014}"/>
              </a:ext>
            </a:extLst>
          </p:cNvPr>
          <p:cNvSpPr txBox="1"/>
          <p:nvPr/>
        </p:nvSpPr>
        <p:spPr>
          <a:xfrm>
            <a:off x="215757" y="305283"/>
            <a:ext cx="11712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chemeClr val="bg1"/>
                </a:solidFill>
                <a:highlight>
                  <a:srgbClr val="000080"/>
                </a:highlight>
              </a:rPr>
              <a:t>4. Détail du </a:t>
            </a:r>
            <a:r>
              <a:rPr lang="fr-FR" sz="2400" dirty="0" err="1">
                <a:solidFill>
                  <a:schemeClr val="bg1"/>
                </a:solidFill>
                <a:highlight>
                  <a:srgbClr val="000080"/>
                </a:highlight>
              </a:rPr>
              <a:t>scoring</a:t>
            </a:r>
            <a:r>
              <a:rPr lang="fr-FR" sz="2400" dirty="0">
                <a:solidFill>
                  <a:schemeClr val="bg1"/>
                </a:solidFill>
                <a:highlight>
                  <a:srgbClr val="000080"/>
                </a:highlight>
              </a:rPr>
              <a:t> thème par thème  							</a:t>
            </a:r>
          </a:p>
        </p:txBody>
      </p:sp>
    </p:spTree>
    <p:extLst>
      <p:ext uri="{BB962C8B-B14F-4D97-AF65-F5344CB8AC3E}">
        <p14:creationId xmlns:p14="http://schemas.microsoft.com/office/powerpoint/2010/main" val="15800680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7E79EF-CD13-4506-6DEE-E82532647D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8A7D47D-4789-D709-7F53-9AE4EB206A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01675"/>
          </a:xfrm>
        </p:spPr>
        <p:txBody>
          <a:bodyPr>
            <a:normAutofit/>
          </a:bodyPr>
          <a:lstStyle/>
          <a:p>
            <a:r>
              <a:rPr lang="fr-FR" sz="3200" dirty="0">
                <a:hlinkClick r:id="rId2"/>
              </a:rPr>
              <a:t>Rapport type </a:t>
            </a:r>
            <a:endParaRPr lang="fr-FR" sz="3200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5BACF75-1866-EC4C-B55D-73718C80E5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0520" y="294322"/>
            <a:ext cx="7746127" cy="843280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83304428-3054-2267-3EEA-F8007A21ECEB}"/>
              </a:ext>
            </a:extLst>
          </p:cNvPr>
          <p:cNvSpPr txBox="1"/>
          <p:nvPr/>
        </p:nvSpPr>
        <p:spPr>
          <a:xfrm>
            <a:off x="838200" y="1476327"/>
            <a:ext cx="112235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chemeClr val="bg1"/>
                </a:solidFill>
                <a:highlight>
                  <a:srgbClr val="000080"/>
                </a:highlight>
              </a:rPr>
              <a:t>5. Plan d’amélioration pour passer de la note initiale à 71/100			.	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34D36E-15D1-6CCC-C60B-3AA2C66CDB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146234"/>
            <a:ext cx="4897271" cy="1624382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CB89F50D-06AA-94F2-1124-294E98B044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3770616"/>
            <a:ext cx="4900376" cy="1519117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6564AE63-C1B7-3BBC-2D36-B01D016B7D7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2184928"/>
            <a:ext cx="4861981" cy="1546994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AB432E8-75B5-2197-B56D-510C8E922D3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65517" y="3978858"/>
            <a:ext cx="4892464" cy="1607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1609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ce réservé du contenu 3">
            <a:extLst>
              <a:ext uri="{FF2B5EF4-FFF2-40B4-BE49-F238E27FC236}">
                <a16:creationId xmlns:a16="http://schemas.microsoft.com/office/drawing/2014/main" id="{E1A94419-43F4-FED2-0831-43B70E8B5EE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55830130"/>
              </p:ext>
            </p:extLst>
          </p:nvPr>
        </p:nvGraphicFramePr>
        <p:xfrm>
          <a:off x="247227" y="544139"/>
          <a:ext cx="11479953" cy="6058378"/>
        </p:xfrm>
        <a:graphic>
          <a:graphicData uri="http://schemas.openxmlformats.org/drawingml/2006/table">
            <a:tbl>
              <a:tblPr/>
              <a:tblGrid>
                <a:gridCol w="2246517">
                  <a:extLst>
                    <a:ext uri="{9D8B030D-6E8A-4147-A177-3AD203B41FA5}">
                      <a16:colId xmlns:a16="http://schemas.microsoft.com/office/drawing/2014/main" val="3110932353"/>
                    </a:ext>
                  </a:extLst>
                </a:gridCol>
                <a:gridCol w="4677446">
                  <a:extLst>
                    <a:ext uri="{9D8B030D-6E8A-4147-A177-3AD203B41FA5}">
                      <a16:colId xmlns:a16="http://schemas.microsoft.com/office/drawing/2014/main" val="1858428870"/>
                    </a:ext>
                  </a:extLst>
                </a:gridCol>
                <a:gridCol w="4555990">
                  <a:extLst>
                    <a:ext uri="{9D8B030D-6E8A-4147-A177-3AD203B41FA5}">
                      <a16:colId xmlns:a16="http://schemas.microsoft.com/office/drawing/2014/main" val="3312038562"/>
                    </a:ext>
                  </a:extLst>
                </a:gridCol>
              </a:tblGrid>
              <a:tr h="33467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fr-FR" sz="1100" dirty="0"/>
                    </a:p>
                  </a:txBody>
                  <a:tcPr marL="33869" marR="33869" marT="16935" marB="1693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fr-FR" sz="1100" b="1" dirty="0"/>
                        <a:t>Aqua’Print</a:t>
                      </a:r>
                      <a:endParaRPr lang="fr-FR" sz="1100" dirty="0"/>
                    </a:p>
                  </a:txBody>
                  <a:tcPr marL="33869" marR="33869" marT="16935" marB="1693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fr-FR" sz="1100" b="1" dirty="0"/>
                        <a:t>Global Aqua Building (GAB)</a:t>
                      </a:r>
                      <a:endParaRPr lang="fr-FR" sz="1100" dirty="0"/>
                    </a:p>
                  </a:txBody>
                  <a:tcPr marL="33869" marR="33869" marT="16935" marB="1693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3871797"/>
                  </a:ext>
                </a:extLst>
              </a:tr>
              <a:tr h="53614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100" b="1" dirty="0"/>
                        <a:t>Positionnement</a:t>
                      </a:r>
                      <a:endParaRPr lang="fr-FR" sz="1100" dirty="0"/>
                    </a:p>
                  </a:txBody>
                  <a:tcPr marL="33869" marR="33869" marT="16935" marB="1693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200" dirty="0"/>
                        <a:t>Approche prédictive et méthodologie d’aide à la conception sobre en eau à l’échelle bâtiment/ilot/quartier</a:t>
                      </a:r>
                    </a:p>
                  </a:txBody>
                  <a:tcPr marL="33869" marR="33869" marT="16935" marB="1693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200" dirty="0"/>
                        <a:t>Label, </a:t>
                      </a:r>
                      <a:r>
                        <a:rPr lang="fr-FR" sz="1200" dirty="0" err="1"/>
                        <a:t>scoring</a:t>
                      </a:r>
                      <a:r>
                        <a:rPr lang="fr-FR" sz="1200" dirty="0"/>
                        <a:t> et démarche d’évaluation de la performance hydrique des actifs immobiliers</a:t>
                      </a:r>
                    </a:p>
                  </a:txBody>
                  <a:tcPr marL="33869" marR="33869" marT="16935" marB="1693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4332980"/>
                  </a:ext>
                </a:extLst>
              </a:tr>
              <a:tr h="506186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100" b="1"/>
                        <a:t>Robustesse technique et reconnaissance des pairs</a:t>
                      </a:r>
                      <a:endParaRPr lang="fr-FR" sz="1100"/>
                    </a:p>
                  </a:txBody>
                  <a:tcPr marL="33869" marR="33869" marT="16935" marB="1693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200" dirty="0"/>
                        <a:t>Très forte : acteurs institutionnels, CSTB, ADEME, HQE</a:t>
                      </a:r>
                    </a:p>
                  </a:txBody>
                  <a:tcPr marL="33869" marR="33869" marT="16935" marB="1693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200"/>
                        <a:t>Plus faible : un acteur privé, méthode simplifiée non reconnue.</a:t>
                      </a:r>
                    </a:p>
                  </a:txBody>
                  <a:tcPr marL="33869" marR="33869" marT="16935" marB="1693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70299252"/>
                  </a:ext>
                </a:extLst>
              </a:tr>
              <a:tr h="54700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100" b="1" dirty="0"/>
                        <a:t>Moment d’intervention</a:t>
                      </a:r>
                      <a:endParaRPr lang="fr-FR" sz="1100" dirty="0"/>
                    </a:p>
                  </a:txBody>
                  <a:tcPr marL="33869" marR="33869" marT="16935" marB="1693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200" dirty="0"/>
                        <a:t>Très amont : programmation, conception, arbitrages de projet, scénarios</a:t>
                      </a:r>
                    </a:p>
                  </a:txBody>
                  <a:tcPr marL="33869" marR="33869" marT="16935" marB="1693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200"/>
                        <a:t>Valorisation d’actifs et conception avancée</a:t>
                      </a:r>
                    </a:p>
                  </a:txBody>
                  <a:tcPr marL="33869" marR="33869" marT="16935" marB="1693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5747977"/>
                  </a:ext>
                </a:extLst>
              </a:tr>
              <a:tr h="24567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100" b="1"/>
                        <a:t>Approche principale</a:t>
                      </a:r>
                      <a:endParaRPr lang="fr-FR" sz="1100"/>
                    </a:p>
                  </a:txBody>
                  <a:tcPr marL="33869" marR="33869" marT="16935" marB="1693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200"/>
                        <a:t>Simulation prospective et analyse cycle de vie de l’eau</a:t>
                      </a:r>
                    </a:p>
                  </a:txBody>
                  <a:tcPr marL="33869" marR="33869" marT="16935" marB="1693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200"/>
                        <a:t>Diagnosti csimplifié, scoring et labellisation</a:t>
                      </a:r>
                    </a:p>
                  </a:txBody>
                  <a:tcPr marL="33869" marR="33869" marT="16935" marB="1693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46176993"/>
                  </a:ext>
                </a:extLst>
              </a:tr>
              <a:tr h="41649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100" b="1" dirty="0"/>
                        <a:t>Objet évalué</a:t>
                      </a:r>
                      <a:endParaRPr lang="fr-FR" sz="1100" dirty="0"/>
                    </a:p>
                  </a:txBody>
                  <a:tcPr marL="33869" marR="33869" marT="16935" marB="1693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200"/>
                        <a:t>Empreinte eau globale sur le cycle de vie du projet</a:t>
                      </a:r>
                    </a:p>
                  </a:txBody>
                  <a:tcPr marL="33869" marR="33869" marT="16935" marB="1693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200" dirty="0"/>
                        <a:t>Performance hydrique du bâtiment sur une batterie d'indicateur surtout en exploitation</a:t>
                      </a:r>
                    </a:p>
                  </a:txBody>
                  <a:tcPr marL="33869" marR="33869" marT="16935" marB="1693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442626"/>
                  </a:ext>
                </a:extLst>
              </a:tr>
              <a:tr h="41649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100" b="1"/>
                        <a:t>Dimension ACV / cycle de vie</a:t>
                      </a:r>
                      <a:endParaRPr lang="fr-FR" sz="1100"/>
                    </a:p>
                  </a:txBody>
                  <a:tcPr marL="33869" marR="33869" marT="16935" marB="1693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200"/>
                        <a:t>Centrale : vision cycle de vie et impacts indirects</a:t>
                      </a:r>
                    </a:p>
                  </a:txBody>
                  <a:tcPr marL="33869" marR="33869" marT="16935" marB="1693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200"/>
                        <a:t>Très partielle : empreinte eau des matériaux, équipement, chantier.</a:t>
                      </a:r>
                    </a:p>
                  </a:txBody>
                  <a:tcPr marL="33869" marR="33869" marT="16935" marB="1693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2388252"/>
                  </a:ext>
                </a:extLst>
              </a:tr>
              <a:tr h="58730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100" b="1" dirty="0"/>
                        <a:t>Approche territoriale</a:t>
                      </a:r>
                      <a:endParaRPr lang="fr-FR" sz="1100" dirty="0"/>
                    </a:p>
                  </a:txBody>
                  <a:tcPr marL="33869" marR="33869" marT="16935" marB="1693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200"/>
                        <a:t>Forte : contextualisation au stress hydrique territorial, lien avec urbanisme, ville éponge, résilience territoriale, infiltration, trajectoires de ressources</a:t>
                      </a:r>
                    </a:p>
                  </a:txBody>
                  <a:tcPr marL="33869" marR="33869" marT="16935" marB="1693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200"/>
                        <a:t>Présente mais davantage orientée actif immobilier et exploitation</a:t>
                      </a:r>
                    </a:p>
                  </a:txBody>
                  <a:tcPr marL="33869" marR="33869" marT="16935" marB="1693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5670539"/>
                  </a:ext>
                </a:extLst>
              </a:tr>
              <a:tr h="41649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100" b="1" dirty="0"/>
                        <a:t>Méthode</a:t>
                      </a:r>
                      <a:endParaRPr lang="fr-FR" sz="1100" dirty="0"/>
                    </a:p>
                  </a:txBody>
                  <a:tcPr marL="33869" marR="33869" marT="16935" marB="1693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200"/>
                        <a:t>Modélisation prédictive, scénarios de conception, indicateurs d’aide à la décision</a:t>
                      </a:r>
                    </a:p>
                  </a:txBody>
                  <a:tcPr marL="33869" marR="33869" marT="16935" marB="1693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200"/>
                        <a:t>Système de scoring et niveaux de label (Bronze / Argent / Or)</a:t>
                      </a:r>
                    </a:p>
                  </a:txBody>
                  <a:tcPr marL="33869" marR="33869" marT="16935" marB="1693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3519301"/>
                  </a:ext>
                </a:extLst>
              </a:tr>
              <a:tr h="37005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100" b="1"/>
                        <a:t>Finalité</a:t>
                      </a:r>
                      <a:endParaRPr lang="fr-FR" sz="1100"/>
                    </a:p>
                  </a:txBody>
                  <a:tcPr marL="33869" marR="33869" marT="16935" marB="1693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200" dirty="0"/>
                        <a:t>Concevoir ou rénover autrement dès l’amont</a:t>
                      </a:r>
                    </a:p>
                  </a:txBody>
                  <a:tcPr marL="33869" marR="33869" marT="16935" marB="1693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200"/>
                        <a:t>Mesurer, comparer</a:t>
                      </a:r>
                    </a:p>
                  </a:txBody>
                  <a:tcPr marL="33869" marR="33869" marT="16935" marB="1693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5876514"/>
                  </a:ext>
                </a:extLst>
              </a:tr>
              <a:tr h="334736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100" b="1" dirty="0"/>
                        <a:t>Public cible</a:t>
                      </a:r>
                      <a:endParaRPr lang="fr-FR" sz="1100" dirty="0"/>
                    </a:p>
                  </a:txBody>
                  <a:tcPr marL="33869" marR="33869" marT="16935" marB="1693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200" dirty="0"/>
                        <a:t>Aménageurs, concepteurs, urbanistes, MOA , équipes projet</a:t>
                      </a:r>
                    </a:p>
                  </a:txBody>
                  <a:tcPr marL="33869" marR="33869" marT="16935" marB="1693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200"/>
                        <a:t>Foncières, investisseurs</a:t>
                      </a:r>
                    </a:p>
                  </a:txBody>
                  <a:tcPr marL="33869" marR="33869" marT="16935" marB="1693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3270621"/>
                  </a:ext>
                </a:extLst>
              </a:tr>
              <a:tr h="48169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100" b="1" dirty="0"/>
                        <a:t>Valeur ajoutée économique</a:t>
                      </a:r>
                      <a:endParaRPr lang="fr-FR" sz="1100" dirty="0"/>
                    </a:p>
                  </a:txBody>
                  <a:tcPr marL="33869" marR="33869" marT="16935" marB="1693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200"/>
                        <a:t>Optimisation des choix de conception et réduction des impacts futurs, analyse multicritère carbone x financier x eau</a:t>
                      </a:r>
                    </a:p>
                  </a:txBody>
                  <a:tcPr marL="33869" marR="33869" marT="16935" marB="1693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200"/>
                        <a:t>Lecture financière Opex / Capex / Risk / Value t</a:t>
                      </a:r>
                    </a:p>
                  </a:txBody>
                  <a:tcPr marL="33869" marR="33869" marT="16935" marB="1693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8414397"/>
                  </a:ext>
                </a:extLst>
              </a:tr>
              <a:tr h="334736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100" b="1"/>
                        <a:t>Livrables</a:t>
                      </a:r>
                      <a:endParaRPr lang="fr-FR" sz="1100"/>
                    </a:p>
                  </a:txBody>
                  <a:tcPr marL="33869" marR="33869" marT="16935" marB="1693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200"/>
                        <a:t>Evaluation de l'empreinte eau tout au long du projet.</a:t>
                      </a:r>
                    </a:p>
                  </a:txBody>
                  <a:tcPr marL="33869" marR="33869" marT="16935" marB="1693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200"/>
                        <a:t>Score, audit, label, feuille de route, benchmarking</a:t>
                      </a:r>
                    </a:p>
                  </a:txBody>
                  <a:tcPr marL="33869" marR="33869" marT="16935" marB="1693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6444686"/>
                  </a:ext>
                </a:extLst>
              </a:tr>
              <a:tr h="53067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100" b="1" dirty="0"/>
                        <a:t>Différenciant majeur</a:t>
                      </a:r>
                      <a:endParaRPr lang="fr-FR" sz="1100" dirty="0"/>
                    </a:p>
                  </a:txBody>
                  <a:tcPr marL="33869" marR="33869" marT="16935" marB="1693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200"/>
                        <a:t>Vision systémique et prospective de l’eau dans le projet urbain et le cycle de vie</a:t>
                      </a:r>
                    </a:p>
                  </a:txBody>
                  <a:tcPr marL="33869" marR="33869" marT="16935" marB="1693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200" dirty="0"/>
                        <a:t>Simplicité, lisibilité marché</a:t>
                      </a:r>
                    </a:p>
                  </a:txBody>
                  <a:tcPr marL="33869" marR="33869" marT="16935" marB="1693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6108670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640C1C69-A87F-C75A-D0D1-E4223D4EC2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D4AFEDBF-0641-D0B4-F78F-D9A3D58F1869}"/>
              </a:ext>
            </a:extLst>
          </p:cNvPr>
          <p:cNvSpPr txBox="1"/>
          <p:nvPr/>
        </p:nvSpPr>
        <p:spPr>
          <a:xfrm>
            <a:off x="247227" y="72015"/>
            <a:ext cx="55088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/>
              <a:t>Comparatif au regard de nos communications</a:t>
            </a:r>
          </a:p>
        </p:txBody>
      </p:sp>
    </p:spTree>
    <p:extLst>
      <p:ext uri="{BB962C8B-B14F-4D97-AF65-F5344CB8AC3E}">
        <p14:creationId xmlns:p14="http://schemas.microsoft.com/office/powerpoint/2010/main" val="247861041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3668476-4d9d-4002-b2c2-7a2c08d92ee9">
      <Terms xmlns="http://schemas.microsoft.com/office/infopath/2007/PartnerControls"/>
    </lcf76f155ced4ddcb4097134ff3c332f>
    <TaxCatchAll xmlns="d8748b2f-9f1c-4d12-9d4d-83318e17ae1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8ED81A7C183C44A120BDD26BCA8B02" ma:contentTypeVersion="12" ma:contentTypeDescription="Crée un document." ma:contentTypeScope="" ma:versionID="f7106910ba8134cf2e1ae096ecd59a56">
  <xsd:schema xmlns:xsd="http://www.w3.org/2001/XMLSchema" xmlns:xs="http://www.w3.org/2001/XMLSchema" xmlns:p="http://schemas.microsoft.com/office/2006/metadata/properties" xmlns:ns2="d3668476-4d9d-4002-b2c2-7a2c08d92ee9" xmlns:ns3="d8748b2f-9f1c-4d12-9d4d-83318e17ae13" targetNamespace="http://schemas.microsoft.com/office/2006/metadata/properties" ma:root="true" ma:fieldsID="2c92a37891edeccc8ea35d38ffcc292b" ns2:_="" ns3:_="">
    <xsd:import namespace="d3668476-4d9d-4002-b2c2-7a2c08d92ee9"/>
    <xsd:import namespace="d8748b2f-9f1c-4d12-9d4d-83318e17ae1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668476-4d9d-4002-b2c2-7a2c08d92ee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Balises d’images" ma:readOnly="false" ma:fieldId="{5cf76f15-5ced-4ddc-b409-7134ff3c332f}" ma:taxonomyMulti="true" ma:sspId="c57e6cad-29be-4b80-b370-ab697c10b46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748b2f-9f1c-4d12-9d4d-83318e17ae13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fcdf674d-b01d-4b1d-b9ca-11ec5ef08760}" ma:internalName="TaxCatchAll" ma:showField="CatchAllData" ma:web="d8748b2f-9f1c-4d12-9d4d-83318e17ae1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AFB4EA9-9CD5-490F-9029-FA11897275F5}">
  <ds:schemaRefs>
    <ds:schemaRef ds:uri="http://www.w3.org/XML/1998/namespace"/>
    <ds:schemaRef ds:uri="http://purl.org/dc/dcmitype/"/>
    <ds:schemaRef ds:uri="http://purl.org/dc/terms/"/>
    <ds:schemaRef ds:uri="http://schemas.microsoft.com/office/2006/documentManagement/types"/>
    <ds:schemaRef ds:uri="d3668476-4d9d-4002-b2c2-7a2c08d92ee9"/>
    <ds:schemaRef ds:uri="http://schemas.openxmlformats.org/package/2006/metadata/core-properties"/>
    <ds:schemaRef ds:uri="http://purl.org/dc/elements/1.1/"/>
    <ds:schemaRef ds:uri="d8748b2f-9f1c-4d12-9d4d-83318e17ae13"/>
    <ds:schemaRef ds:uri="http://schemas.microsoft.com/office/infopath/2007/PartnerControl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950D6341-9E6E-4288-805A-EFB07D84F29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6E7DC8E-581A-4441-8E0C-6E7C531927B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3668476-4d9d-4002-b2c2-7a2c08d92ee9"/>
    <ds:schemaRef ds:uri="d8748b2f-9f1c-4d12-9d4d-83318e17ae1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741</Words>
  <Application>Microsoft Office PowerPoint</Application>
  <PresentationFormat>Grand écran</PresentationFormat>
  <Paragraphs>107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1" baseType="lpstr">
      <vt:lpstr>Aptos</vt:lpstr>
      <vt:lpstr>Aptos Display</vt:lpstr>
      <vt:lpstr>Arial</vt:lpstr>
      <vt:lpstr>Thème Office</vt:lpstr>
      <vt:lpstr>Veille offres concurrentes </vt:lpstr>
      <vt:lpstr>Présentation PowerPoint</vt:lpstr>
      <vt:lpstr>Coûts</vt:lpstr>
      <vt:lpstr>Rapport type </vt:lpstr>
      <vt:lpstr>Présentation PowerPoint</vt:lpstr>
      <vt:lpstr>Rapport type 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LEYRIT Laura</cp:lastModifiedBy>
  <cp:revision>1</cp:revision>
  <dcterms:created xsi:type="dcterms:W3CDTF">2026-04-13T09:47:05Z</dcterms:created>
  <dcterms:modified xsi:type="dcterms:W3CDTF">2026-06-15T14:26:48Z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0x010100688ED81A7C183C44A120BDD26BCA8B02</vt:lpwstr>
  </property>
  <property fmtid="{D5CDD505-2E9C-101B-9397-08002B2CF9AE}" pid="3" name="MediaServiceImageTags">
    <vt:lpwstr/>
  </property>
</Properties>
</file>