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omments/modernComment_158_805468E0.xml" ContentType="application/vnd.ms-powerpoint.comment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8" r:id="rId6"/>
    <p:sldId id="362" r:id="rId7"/>
    <p:sldId id="262" r:id="rId8"/>
    <p:sldId id="343" r:id="rId9"/>
    <p:sldId id="359" r:id="rId10"/>
    <p:sldId id="341" r:id="rId11"/>
    <p:sldId id="352" r:id="rId12"/>
    <p:sldId id="263" r:id="rId13"/>
    <p:sldId id="345" r:id="rId14"/>
    <p:sldId id="363" r:id="rId15"/>
    <p:sldId id="353" r:id="rId16"/>
    <p:sldId id="358" r:id="rId17"/>
    <p:sldId id="360" r:id="rId18"/>
    <p:sldId id="356" r:id="rId19"/>
    <p:sldId id="340" r:id="rId20"/>
    <p:sldId id="361" r:id="rId21"/>
    <p:sldId id="344" r:id="rId22"/>
    <p:sldId id="342" r:id="rId23"/>
    <p:sldId id="290" r:id="rId24"/>
    <p:sldId id="354" r:id="rId25"/>
    <p:sldId id="355" r:id="rId26"/>
    <p:sldId id="348" r:id="rId27"/>
    <p:sldId id="351" r:id="rId28"/>
  </p:sldIdLst>
  <p:sldSz cx="18288000" cy="10287000"/>
  <p:notesSz cx="6858000" cy="9144000"/>
  <p:embeddedFontLst>
    <p:embeddedFont>
      <p:font typeface="Abadi" panose="020B0604020104020204" pitchFamily="34" charset="0"/>
      <p:regular r:id="rId31"/>
      <p:bold r:id="rId32"/>
      <p:italic r:id="rId33"/>
      <p:boldItalic r:id="rId34"/>
    </p:embeddedFont>
    <p:embeddedFont>
      <p:font typeface="Abadi ExtraLight" panose="020B0204020104020204" pitchFamily="34" charset="0"/>
      <p:regular r:id="rId35"/>
      <p:italic r:id="rId36"/>
    </p:embeddedFont>
    <p:embeddedFont>
      <p:font typeface="Amatic SC" panose="00000500000000000000" pitchFamily="2" charset="-79"/>
      <p:regular r:id="rId37"/>
      <p:bold r:id="rId38"/>
    </p:embeddedFont>
    <p:embeddedFont>
      <p:font typeface="Century Gothic" panose="020B0502020202020204" pitchFamily="34" charset="0"/>
      <p:regular r:id="rId39"/>
      <p:bold r:id="rId40"/>
      <p:italic r:id="rId41"/>
      <p:boldItalic r:id="rId42"/>
    </p:embeddedFont>
    <p:embeddedFont>
      <p:font typeface="Gill Sans MT" panose="020B0502020104020203" pitchFamily="34" charset="0"/>
      <p:regular r:id="rId43"/>
      <p:bold r:id="rId44"/>
      <p:italic r:id="rId45"/>
      <p:boldItalic r:id="rId46"/>
    </p:embeddedFont>
    <p:embeddedFont>
      <p:font typeface="Open Sans Light" panose="020B0306030504020204" pitchFamily="34" charset="0"/>
      <p:regular r:id="rId47"/>
      <p:italic r:id="rId48"/>
    </p:embeddedFont>
    <p:embeddedFont>
      <p:font typeface="Poppins" panose="00000500000000000000" pitchFamily="2" charset="0"/>
      <p:regular r:id="rId49"/>
      <p:bold r:id="rId50"/>
      <p:italic r:id="rId51"/>
      <p:boldItalic r:id="rId52"/>
    </p:embeddedFont>
    <p:embeddedFont>
      <p:font typeface="Poppins Bold" panose="00000800000000000000" charset="0"/>
      <p:regular r:id="rId53"/>
      <p:bold r:id="rId54"/>
    </p:embeddedFont>
    <p:embeddedFont>
      <p:font typeface="Poppins Light" panose="00000400000000000000" pitchFamily="2" charset="0"/>
      <p:regular r:id="rId55"/>
      <p:italic r:id="rId56"/>
    </p:embeddedFont>
    <p:embeddedFont>
      <p:font typeface="Poppins Medium" panose="00000600000000000000" pitchFamily="2" charset="0"/>
      <p:regular r:id="rId57"/>
      <p: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1967A7D-0F35-F950-5920-978B7E58C896}" name="gleseach@hqegbc.org" initials="gl" userId="S::urn:spo:guest#gleseach@hqegbc.org::" providerId="AD"/>
  <p188:author id="{1CB6C67D-1134-468C-5CEE-A99CB98C9A2B}" name="LEYRIT Laura" initials="LL" userId="S::l.leyrit@a-i-a.fr::30545a97-639b-44b0-8957-cb92244bcc2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2C2"/>
    <a:srgbClr val="0C4566"/>
    <a:srgbClr val="F0EEE4"/>
    <a:srgbClr val="E05A37"/>
    <a:srgbClr val="D75E4C"/>
    <a:srgbClr val="FFFFFF"/>
    <a:srgbClr val="EFD28E"/>
    <a:srgbClr val="B7D5E6"/>
    <a:srgbClr val="CFC3AA"/>
    <a:srgbClr val="EA5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94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9.fntdata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font" Target="fonts/font25.fntdata"/><Relationship Id="rId63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font" Target="fonts/font28.fntdata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font" Target="fonts/font26.fntdata"/><Relationship Id="rId64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font" Target="fonts/font21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font" Target="fonts/font27.fntdata"/><Relationship Id="rId10" Type="http://schemas.openxmlformats.org/officeDocument/2006/relationships/slide" Target="slides/slide6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YRIT Laura" userId="30545a97-639b-44b0-8957-cb92244bcc26" providerId="ADAL" clId="{23D34CA8-D4D8-4DA5-867A-D92B3A0E9D05}"/>
    <pc:docChg chg="undo custSel modSld">
      <pc:chgData name="LEYRIT Laura" userId="30545a97-639b-44b0-8957-cb92244bcc26" providerId="ADAL" clId="{23D34CA8-D4D8-4DA5-867A-D92B3A0E9D05}" dt="2026-05-20T08:27:56.890" v="4" actId="6549"/>
      <pc:docMkLst>
        <pc:docMk/>
      </pc:docMkLst>
      <pc:sldChg chg="modSp mod">
        <pc:chgData name="LEYRIT Laura" userId="30545a97-639b-44b0-8957-cb92244bcc26" providerId="ADAL" clId="{23D34CA8-D4D8-4DA5-867A-D92B3A0E9D05}" dt="2026-05-20T08:27:56.890" v="4" actId="6549"/>
        <pc:sldMkLst>
          <pc:docMk/>
          <pc:sldMk cId="0" sldId="258"/>
        </pc:sldMkLst>
        <pc:spChg chg="mod">
          <ac:chgData name="LEYRIT Laura" userId="30545a97-639b-44b0-8957-cb92244bcc26" providerId="ADAL" clId="{23D34CA8-D4D8-4DA5-867A-D92B3A0E9D05}" dt="2026-05-20T08:27:56.890" v="4" actId="6549"/>
          <ac:spMkLst>
            <pc:docMk/>
            <pc:sldMk cId="0" sldId="258"/>
            <ac:spMk id="9" creationId="{00000000-0000-0000-0000-000000000000}"/>
          </ac:spMkLst>
        </pc:spChg>
      </pc:sldChg>
    </pc:docChg>
  </pc:docChgLst>
</pc:chgInfo>
</file>

<file path=ppt/comments/modernComment_158_805468E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D9116A3-D96A-4F33-8754-1903035E061F}" authorId="{1CB6C67D-1134-468C-5CEE-A99CB98C9A2B}" created="2025-12-11T09:31:33.881">
    <pc:sldMkLst xmlns:pc="http://schemas.microsoft.com/office/powerpoint/2013/main/command">
      <pc:docMk/>
      <pc:sldMk cId="2153015520" sldId="344"/>
    </pc:sldMkLst>
    <p188:txBody>
      <a:bodyPr/>
      <a:lstStyle/>
      <a:p>
        <a:r>
          <a:rPr lang="fr-FR"/>
          <a:t>Quel ordre ? : 
Option 1 / Quelle réponse proposons nous ? 
Réponse : un outil 
- présentation de la forme de l’outil
- présentation du contenu de l’outil
Option 2 / Comment voulons-nous répondre à ces problématiques précitées : 
Réponse : 
- via une étape 1
- puis une étape 2
- et enfin une étape 3
=&gt; le tout, retranscrit dans un outil simplifié, disponible pour tout utilisateur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5F415B6-7F35-B05B-1D0E-DBF97E7214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78A1831-633B-942E-997D-E4EFBF6A89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19702-8DA7-4D35-B658-41195CC24830}" type="datetimeFigureOut">
              <a:rPr lang="fr-FR" smtClean="0"/>
              <a:t>20/05/2026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D64227-3A44-48CF-BEC9-67DC87A16FC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575F8A-42E2-C97F-3100-8FEBE0B3C0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C9055-C190-4703-B271-A8EBD24B11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271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DCD19-EB34-4CBD-B392-204D9E69054B}" type="datetimeFigureOut">
              <a:rPr lang="fr-FR" smtClean="0"/>
              <a:t>20/05/2026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9A6CA-02B4-4805-B1C6-1EB9DF5176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6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901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E9037-8B88-8EA4-9F4A-DCA740786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13586EA-7C54-97F1-C62A-145594839E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F7269E-60EE-7089-AF9A-43602C1239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AIA (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 : </a:t>
            </a:r>
          </a:p>
          <a:p>
            <a:r>
              <a:rPr lang="fr-FR"/>
              <a:t>Conclusion sur la pertinence des 3 entités aux expertises complémentaires</a:t>
            </a:r>
          </a:p>
          <a:p>
            <a:r>
              <a:rPr lang="fr-FR"/>
              <a:t>Un projet déposé début 2025, sur lequel on travaille déjà depuis 2024.</a:t>
            </a:r>
          </a:p>
          <a:p>
            <a:r>
              <a:rPr lang="fr-FR"/>
              <a:t>Entrée en phase opérationnelle </a:t>
            </a:r>
            <a:r>
              <a:rPr lang="fr-FR" err="1"/>
              <a:t>ojd</a:t>
            </a:r>
            <a:r>
              <a:rPr lang="fr-FR"/>
              <a:t>, avec un travail de fond enclenché depuis 1 année environ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2B0A16A-2D43-5728-2813-77A7680720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324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C5403-5D18-8BD0-DD6B-80C793379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B994560-ACD3-ADBD-FE1C-952375408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8FE6926-45EE-790C-7E38-E96AE10C25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AIA (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 : </a:t>
            </a:r>
          </a:p>
          <a:p>
            <a:r>
              <a:rPr lang="fr-FR"/>
              <a:t>Conclusion sur la pertinence des 3 entités aux expertises complémentaires</a:t>
            </a:r>
          </a:p>
          <a:p>
            <a:r>
              <a:rPr lang="fr-FR"/>
              <a:t>Un projet déposé début 2025, sur lequel on travaille déjà depuis 2024.</a:t>
            </a:r>
          </a:p>
          <a:p>
            <a:r>
              <a:rPr lang="fr-FR"/>
              <a:t>Entrée en phase opérationnelle </a:t>
            </a:r>
            <a:r>
              <a:rPr lang="fr-FR" err="1"/>
              <a:t>ojd</a:t>
            </a:r>
            <a:r>
              <a:rPr lang="fr-FR"/>
              <a:t>, avec un travail de fond enclenché depuis 1 année environ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256F5D-719A-E878-3D20-1F798E1D87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125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C80BA-A2A8-6BB0-1F54-412EC2BEC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4609DB-D73B-6DE6-455A-D5A1BC583A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5E70858-8140-DBE9-8A0D-6F6938EF15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AIA (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ABDF93-26AD-F024-F989-85A1C0AC6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4483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0FA68-AA14-255D-A57A-E5FF7FC1B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E94B01F-C421-85CA-618E-A2868D23D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27B201D-298B-DE9F-2F6D-91CD75B99C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CSTB (Anthony)</a:t>
            </a: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D8C420-8B6B-073D-92AC-4988AD12A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88531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05FAC-30C2-578A-26DE-2C623A345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89CD4AA-9BAD-C357-156C-89A6B3A0C6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4E64389-6AEB-8A64-7635-703EF6B8BC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CSTB (Anthony)</a:t>
            </a: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AB9CC57-661E-BF60-A999-88B043BA78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87011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AAD01-0C6C-B7B2-1372-670B9B4EB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092262D-56FB-F3D9-D493-0CAAE6292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DEF5B0-135E-0C95-D021-13A04F86AA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AIA (Anthony et Sadia)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Idées contenu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La plupart des choix structurants pour aboutir à une construction plus durable sont réalisées dès l’amont du projet (ex : forme des bâtiments, orientation, modes constructifs (bois, béton, métal...), leur usage). À la vue de ce constat, l’objectif principal de ce projet est d’élargir la réflexion de l’indicateur Carbone à une analyse multicritère intégrant les prélèvements/rejets/consommations d’eau.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909EE6-1E2F-2BA7-63B4-F4616E7E7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035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Présenté par : AIA (Laura)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9642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2AE52-F6BD-8872-7629-99FCF60D5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ABB5190-B2C6-FC77-20AE-9FB0661CC6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1797BA6-B8D4-7C33-6131-169C2FAEB4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Présenté par : AIA (Laura)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80624B8-74A1-AF57-A3CA-D88284EB86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6730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8DB36-AF48-3C79-0DA8-E5D59580C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10E768F-1AEF-0E0D-9B16-8CB9E6281D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8FA0392-8BEA-4BB2-1946-953043C07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AIA (Laura complété éventuellement par 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r>
              <a:rPr lang="fr-FR"/>
              <a:t>Idées contenu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La plupart des choix structurants pour aboutir à une construction plus durable sont réalisées dès l’amont du projet (ex : forme des bâtiments, orientation, modes constructifs (bois, béton, métal...), leur usage). À la vue de ce constat, l’objectif principal de ce projet est d’élargir la réflexion de l’indicateur Carbone à une analyse multicritère intégrant les prélèvements/rejets/consommations d’eau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fr-FR">
                <a:solidFill>
                  <a:srgbClr val="404040"/>
                </a:solidFill>
                <a:latin typeface="Calibri" panose="020F0502020204030204" pitchFamily="34" charset="0"/>
              </a:rPr>
              <a:t>Questionner les consommations directes et indirectes d’eau sur l’intégralité du cycle de vie du projet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404040"/>
                </a:solidFill>
                <a:latin typeface="Calibri" panose="020F0502020204030204" pitchFamily="34" charset="0"/>
              </a:rPr>
              <a:t>Outil d’aide à la décision amont </a:t>
            </a:r>
            <a:r>
              <a:rPr lang="fr-FR">
                <a:solidFill>
                  <a:srgbClr val="404040"/>
                </a:solidFill>
                <a:latin typeface="Calibri" panose="020F0502020204030204" pitchFamily="34" charset="0"/>
              </a:rPr>
              <a:t>qui permet une visualisation de l’empreinte EAU et de la stratégie pour la réduire</a:t>
            </a:r>
            <a:r>
              <a:rPr lang="fr-FR"/>
              <a:t>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A6EC4D4-03C4-0FB5-0795-E4CEEB3572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1386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6485A-D07E-EDDE-5929-3ADF3DEB2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6E083B-D972-824A-CC49-F571A9FD4D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6127033-8B79-02F8-5790-865419EDB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AIA (Laura)</a:t>
            </a: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73F937-D194-556F-CB6C-E40FA07530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908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Présentation @HQE (Rachel)</a:t>
            </a:r>
          </a:p>
          <a:p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Abadi" panose="020B0604020104020204" pitchFamily="34" charset="0"/>
              </a:rPr>
              <a:t>L’implication d’Alliance HQE, en tant qu’acteur référent en matière de qualité environnementale, garantit la compatibilité avec les référentiels actuels et émergents. En particulier, le </a:t>
            </a:r>
            <a:r>
              <a:rPr lang="fr-FR" b="1">
                <a:latin typeface="Abadi" panose="020B0604020104020204" pitchFamily="34" charset="0"/>
              </a:rPr>
              <a:t>GT indicateur </a:t>
            </a:r>
            <a:r>
              <a:rPr lang="fr-FR">
                <a:latin typeface="Abadi" panose="020B0604020104020204" pitchFamily="34" charset="0"/>
              </a:rPr>
              <a:t>de l'Alliance HQE est un groupe de travail dédié aux indicateurs  qui </a:t>
            </a:r>
            <a:r>
              <a:rPr lang="fr-FR" b="1">
                <a:latin typeface="Abadi" panose="020B0604020104020204" pitchFamily="34" charset="0"/>
              </a:rPr>
              <a:t>sera mobilisé </a:t>
            </a:r>
            <a:r>
              <a:rPr lang="fr-FR">
                <a:latin typeface="Abadi" panose="020B0604020104020204" pitchFamily="34" charset="0"/>
              </a:rPr>
              <a:t>pour organiser </a:t>
            </a:r>
            <a:r>
              <a:rPr lang="fr-FR" b="1">
                <a:latin typeface="Abadi" panose="020B0604020104020204" pitchFamily="34" charset="0"/>
              </a:rPr>
              <a:t>une revue critique</a:t>
            </a:r>
            <a:r>
              <a:rPr lang="fr-FR">
                <a:latin typeface="Abadi" panose="020B0604020104020204" pitchFamily="34" charset="0"/>
              </a:rPr>
              <a:t> des méthodologies et  choix techniques intégrés dans l’outil (+ travaux sur impact chantier et GIEP)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8269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 CSTB (Maxime)</a:t>
            </a:r>
          </a:p>
          <a:p>
            <a:endParaRPr lang="fr-FR"/>
          </a:p>
          <a:p>
            <a:r>
              <a:rPr lang="fr-FR"/>
              <a:t>Idées contenu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Cette quantification et évaluation doit être accessible à l’ensemble de la filière et non pas qu’aux seuls ingénieurs en environnement afin de démocratiser l’utilisation de ces indicateurs pour valoriser l’approche multicritères.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L’écart de compétences entre les bureaux d’études et le reste du secteur de la construction, notamment les architectes, freine le déploiement des bonnes pratiques de construction.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2527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410A7-D620-6742-D9CE-3D241D11F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A62CD72-2896-6349-45CA-51745F06D7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817982-EF54-A302-B1AC-1928871409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Présenté par : CSTB (Maxime)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26C44A6-FD46-B18E-A47B-16FCF9AC4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8029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9A030-AFEC-D616-9D8B-A0583BF92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1C75B9-2897-30EA-840B-AEDF9F329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FB68E83-A660-404F-CD3A-D2C491345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HQE (Rachel) 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 : retour des premiers résultats sur le sondage,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74C630-F65C-EA35-3B0C-A3F1D6FE33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260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24096-34B2-D25D-A60A-E17DE0346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D24CE71-FEDB-70A9-531B-98D694108A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5C66D6D-C24D-9F59-F5C0-1CF9B4418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HQE (Rachel)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997B47E-B308-3DCA-3078-1D1773F34D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74440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B7F17-6F5D-5466-64E9-259D35153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9C9F13F-88BE-0AA2-9238-92B146FE13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322606A-EA28-1B10-D39A-54C1D1FC2B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61CF9C0-8A08-277F-A9DA-3921FE209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7607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59897-20C3-6131-DD8A-8A4EF442E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C8D1489-15AF-1F89-2E3F-2CE0F25AC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9E1C958-FDC3-842B-DE14-53C0FC6082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par : HQE (Rachel)</a:t>
            </a:r>
          </a:p>
          <a:p>
            <a:endParaRPr lang="fr-FR"/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A9143B-7A7D-850C-AF71-9190BBE4EE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704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HQE (Rachel)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075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3E740-9794-65A0-AB60-8251B2C46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01B0F4-A54D-4EFD-5291-A43B19D513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9ECEDEA-D66B-FF48-7C32-85179C4B3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CSTB (Maxime)</a:t>
            </a:r>
          </a:p>
          <a:p>
            <a:endParaRPr lang="fr-FR"/>
          </a:p>
          <a:p>
            <a:r>
              <a:rPr lang="fr-FR"/>
              <a:t>Idées évoquées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Pourquoi on a construit ce projet ? Pourquoi un programme de recherche sur 2 ans ? </a:t>
            </a:r>
            <a:r>
              <a:rPr lang="fr-FR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=&gt; insister sur les verrous identifiés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on prend l'état de l'art </a:t>
            </a:r>
            <a:r>
              <a:rPr lang="fr-FR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ojd</a:t>
            </a: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beaucoup de données éparpillées, il y a un vrai travail de compilation et centralisation a réaliser dans un 1</a:t>
            </a:r>
            <a:r>
              <a:rPr lang="fr-FR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temps 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r>
              <a:rPr lang="fr-FR"/>
              <a:t>Le secteur immobilier, à travers ses choix de conception et de gestion, peut devenir un levier de transition vers une gestion plus juste, sobre et résiliente de l’eau</a:t>
            </a: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F224D0-988E-4B34-5E1A-80E14404C8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380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123B1-BC6E-4270-1F12-E45B0A4FB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423AD9-784B-EDEC-F573-0A6F28698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867AB0-B83A-FEE0-B300-87B4576E6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CSTB (Maxime)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Idées évoquées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Définition Empreinte eau -&gt; Déf empreinte eau d’un bâtiment est une mesure qui quantifie le volume total d’eau consommé sur l’ensemble de son cycle de vie (de la construction à la démolition).</a:t>
            </a:r>
          </a:p>
          <a:p>
            <a:r>
              <a:rPr lang="fr-FR"/>
              <a:t>=&gt; en vulgarisé avec exemple du JEAN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6614E9-3DB9-854A-0543-BD72B27C5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0623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14B60-535E-0EF2-BCA1-8FAB39E44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A080486-A3FF-DDEF-5D24-E580858C5D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5C22A18-1908-5FF8-E7D6-4E3D0F8D6D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par : CSTB (Maxime)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 de la slide : Apports du CSTB particulièrement et de ses compétences pour </a:t>
            </a:r>
            <a:r>
              <a:rPr lang="fr-FR" err="1"/>
              <a:t>co-leader</a:t>
            </a:r>
            <a:r>
              <a:rPr lang="fr-FR"/>
              <a:t> le projet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0C9759-F326-0012-1FF9-F4ADC8E592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09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90ADD-5934-8052-33CF-1CDB08223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F44F78-D930-90D4-E833-FAB0BDF82B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F7521B6-66C7-0129-50F6-05D41E169B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HQE (Rachel)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FD8678B-642C-3C9A-28B0-FB4FF5C10E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53310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par : AIA (Simous)</a:t>
            </a:r>
          </a:p>
          <a:p>
            <a:r>
              <a:rPr lang="fr-FR"/>
              <a:t> </a:t>
            </a:r>
          </a:p>
          <a:p>
            <a:endParaRPr lang="fr-FR"/>
          </a:p>
          <a:p>
            <a:r>
              <a:rPr lang="fr-FR"/>
              <a:t>AIA présentation, expérience de XXXX projets + HQE PERF Santé + Décarbone +</a:t>
            </a:r>
            <a:br>
              <a:rPr lang="fr-FR"/>
            </a:br>
            <a:r>
              <a:rPr lang="fr-FR"/>
              <a:t>Fusion avec LSE = 20 ans d’expertise sur le domaine de l’eau et innovation,</a:t>
            </a:r>
            <a:r>
              <a:rPr lang="fr-FR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&gt; Qualifications « AMO en Qualité Environnementale des Opérations (QEO) » et « AMO en Développement Durable ».</a:t>
            </a:r>
          </a:p>
          <a:p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Déjà pleins de données, qu'on centralise depuis 1 an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999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05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600" y="8504237"/>
            <a:ext cx="2133600" cy="365125"/>
          </a:xfrm>
          <a:prstGeom prst="rect">
            <a:avLst/>
          </a:prstGeom>
        </p:spPr>
        <p:txBody>
          <a:bodyPr/>
          <a:lstStyle/>
          <a:p>
            <a:fld id="{C1E52221-BF79-4DA0-A1B2-BC90ED04FACE}" type="datetime1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00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6888" y="65151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4188" y="21717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6888" y="720090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535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883BA89-DC5B-F1F5-39AE-691D7BA979D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952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2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9829798"/>
            <a:ext cx="2133600" cy="365125"/>
          </a:xfrm>
          <a:prstGeom prst="rect">
            <a:avLst/>
          </a:prstGeom>
        </p:spPr>
        <p:txBody>
          <a:bodyPr/>
          <a:lstStyle/>
          <a:p>
            <a:fld id="{E62DD468-60BB-406F-8D0D-1359DE808700}" type="datetime1">
              <a:rPr lang="en-US" smtClean="0"/>
              <a:t>5/20/2026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0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535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883BA89-DC5B-F1F5-39AE-691D7BA979D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952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097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4500" y="1866900"/>
            <a:ext cx="17221200" cy="777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96200" y="982979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078200" y="98488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4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52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6.png"/><Relationship Id="rId7" Type="http://schemas.openxmlformats.org/officeDocument/2006/relationships/image" Target="../media/image46.png"/><Relationship Id="rId12" Type="http://schemas.openxmlformats.org/officeDocument/2006/relationships/image" Target="../media/image5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49.png"/><Relationship Id="rId4" Type="http://schemas.openxmlformats.org/officeDocument/2006/relationships/image" Target="../media/image2.png"/><Relationship Id="rId9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6.png"/><Relationship Id="rId7" Type="http://schemas.openxmlformats.org/officeDocument/2006/relationships/image" Target="../media/image17.jpe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11" Type="http://schemas.openxmlformats.org/officeDocument/2006/relationships/image" Target="../media/image55.jpeg"/><Relationship Id="rId5" Type="http://schemas.openxmlformats.org/officeDocument/2006/relationships/image" Target="../media/image7.png"/><Relationship Id="rId10" Type="http://schemas.openxmlformats.org/officeDocument/2006/relationships/image" Target="../media/image54.jpeg"/><Relationship Id="rId4" Type="http://schemas.openxmlformats.org/officeDocument/2006/relationships/image" Target="../media/image2.png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6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11" Type="http://schemas.openxmlformats.org/officeDocument/2006/relationships/image" Target="../media/image61.png"/><Relationship Id="rId5" Type="http://schemas.openxmlformats.org/officeDocument/2006/relationships/image" Target="../media/image7.png"/><Relationship Id="rId10" Type="http://schemas.openxmlformats.org/officeDocument/2006/relationships/image" Target="../media/image60.png"/><Relationship Id="rId4" Type="http://schemas.openxmlformats.org/officeDocument/2006/relationships/image" Target="../media/image2.png"/><Relationship Id="rId9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.png"/><Relationship Id="rId7" Type="http://schemas.openxmlformats.org/officeDocument/2006/relationships/image" Target="../media/image63.png"/><Relationship Id="rId12" Type="http://schemas.openxmlformats.org/officeDocument/2006/relationships/image" Target="../media/image68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11" Type="http://schemas.openxmlformats.org/officeDocument/2006/relationships/image" Target="../media/image67.svg"/><Relationship Id="rId5" Type="http://schemas.openxmlformats.org/officeDocument/2006/relationships/image" Target="../media/image7.png"/><Relationship Id="rId10" Type="http://schemas.openxmlformats.org/officeDocument/2006/relationships/image" Target="../media/image66.png"/><Relationship Id="rId4" Type="http://schemas.openxmlformats.org/officeDocument/2006/relationships/image" Target="../media/image2.png"/><Relationship Id="rId9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74.svg"/><Relationship Id="rId18" Type="http://schemas.openxmlformats.org/officeDocument/2006/relationships/image" Target="../media/image79.svg"/><Relationship Id="rId3" Type="http://schemas.microsoft.com/office/2018/10/relationships/comments" Target="../comments/modernComment_158_805468E0.xml"/><Relationship Id="rId7" Type="http://schemas.openxmlformats.org/officeDocument/2006/relationships/image" Target="../media/image2.png"/><Relationship Id="rId12" Type="http://schemas.openxmlformats.org/officeDocument/2006/relationships/image" Target="../media/image73.svg"/><Relationship Id="rId17" Type="http://schemas.openxmlformats.org/officeDocument/2006/relationships/image" Target="../media/image78.sv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77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11" Type="http://schemas.openxmlformats.org/officeDocument/2006/relationships/image" Target="../media/image72.svg"/><Relationship Id="rId5" Type="http://schemas.openxmlformats.org/officeDocument/2006/relationships/image" Target="../media/image69.png"/><Relationship Id="rId15" Type="http://schemas.openxmlformats.org/officeDocument/2006/relationships/image" Target="../media/image76.svg"/><Relationship Id="rId10" Type="http://schemas.openxmlformats.org/officeDocument/2006/relationships/image" Target="../media/image71.svg"/><Relationship Id="rId19" Type="http://schemas.openxmlformats.org/officeDocument/2006/relationships/image" Target="../media/image80.svg"/><Relationship Id="rId4" Type="http://schemas.openxmlformats.org/officeDocument/2006/relationships/image" Target="../media/image6.png"/><Relationship Id="rId9" Type="http://schemas.openxmlformats.org/officeDocument/2006/relationships/image" Target="../media/image8.jpeg"/><Relationship Id="rId14" Type="http://schemas.openxmlformats.org/officeDocument/2006/relationships/image" Target="../media/image75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85.png"/><Relationship Id="rId3" Type="http://schemas.openxmlformats.org/officeDocument/2006/relationships/image" Target="../media/image81.jpeg"/><Relationship Id="rId7" Type="http://schemas.openxmlformats.org/officeDocument/2006/relationships/image" Target="../media/image8.jpe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83.png"/><Relationship Id="rId5" Type="http://schemas.openxmlformats.org/officeDocument/2006/relationships/image" Target="../media/image2.png"/><Relationship Id="rId15" Type="http://schemas.openxmlformats.org/officeDocument/2006/relationships/image" Target="../media/image87.svg"/><Relationship Id="rId10" Type="http://schemas.openxmlformats.org/officeDocument/2006/relationships/image" Target="../media/image82.png"/><Relationship Id="rId4" Type="http://schemas.openxmlformats.org/officeDocument/2006/relationships/image" Target="../media/image6.png"/><Relationship Id="rId9" Type="http://schemas.openxmlformats.org/officeDocument/2006/relationships/image" Target="../media/image70.png"/><Relationship Id="rId14" Type="http://schemas.openxmlformats.org/officeDocument/2006/relationships/image" Target="../media/image8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92.svg"/><Relationship Id="rId5" Type="http://schemas.openxmlformats.org/officeDocument/2006/relationships/image" Target="../media/image2.png"/><Relationship Id="rId10" Type="http://schemas.openxmlformats.org/officeDocument/2006/relationships/image" Target="../media/image91.svg"/><Relationship Id="rId4" Type="http://schemas.openxmlformats.org/officeDocument/2006/relationships/image" Target="../media/image88.svg"/><Relationship Id="rId9" Type="http://schemas.openxmlformats.org/officeDocument/2006/relationships/image" Target="../media/image90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6.png"/><Relationship Id="rId5" Type="http://schemas.openxmlformats.org/officeDocument/2006/relationships/image" Target="../media/image8.jpeg"/><Relationship Id="rId10" Type="http://schemas.openxmlformats.org/officeDocument/2006/relationships/image" Target="../media/image14.svg"/><Relationship Id="rId4" Type="http://schemas.openxmlformats.org/officeDocument/2006/relationships/image" Target="../media/image7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11" Type="http://schemas.openxmlformats.org/officeDocument/2006/relationships/image" Target="../media/image20.png"/><Relationship Id="rId5" Type="http://schemas.openxmlformats.org/officeDocument/2006/relationships/image" Target="../media/image7.png"/><Relationship Id="rId10" Type="http://schemas.openxmlformats.org/officeDocument/2006/relationships/image" Target="../media/image19.jpeg"/><Relationship Id="rId4" Type="http://schemas.openxmlformats.org/officeDocument/2006/relationships/image" Target="../media/image2.pn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12" Type="http://schemas.openxmlformats.org/officeDocument/2006/relationships/image" Target="../media/image26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25.tiff"/><Relationship Id="rId5" Type="http://schemas.openxmlformats.org/officeDocument/2006/relationships/image" Target="../media/image8.jpeg"/><Relationship Id="rId10" Type="http://schemas.openxmlformats.org/officeDocument/2006/relationships/image" Target="../media/image24.jpeg"/><Relationship Id="rId4" Type="http://schemas.openxmlformats.org/officeDocument/2006/relationships/image" Target="../media/image7.png"/><Relationship Id="rId9" Type="http://schemas.openxmlformats.org/officeDocument/2006/relationships/image" Target="../media/image23.jpeg"/><Relationship Id="rId1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6.png"/><Relationship Id="rId21" Type="http://schemas.openxmlformats.org/officeDocument/2006/relationships/image" Target="../media/image4.pn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45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7.jpe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11" Type="http://schemas.openxmlformats.org/officeDocument/2006/relationships/image" Target="../media/image32.jpeg"/><Relationship Id="rId24" Type="http://schemas.openxmlformats.org/officeDocument/2006/relationships/image" Target="../media/image44.jpeg"/><Relationship Id="rId5" Type="http://schemas.openxmlformats.org/officeDocument/2006/relationships/image" Target="../media/image7.png"/><Relationship Id="rId15" Type="http://schemas.openxmlformats.org/officeDocument/2006/relationships/image" Target="../media/image36.png"/><Relationship Id="rId23" Type="http://schemas.openxmlformats.org/officeDocument/2006/relationships/image" Target="../media/image43.jpe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45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art, conception&#10;&#10;Le contenu généré par l’IA peut être incorrect.">
            <a:extLst>
              <a:ext uri="{FF2B5EF4-FFF2-40B4-BE49-F238E27FC236}">
                <a16:creationId xmlns:a16="http://schemas.microsoft.com/office/drawing/2014/main" id="{FA9A2486-978F-3ABD-3459-54FFA7E18E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427" y="553919"/>
            <a:ext cx="6918971" cy="7028600"/>
          </a:xfrm>
          <a:prstGeom prst="rect">
            <a:avLst/>
          </a:prstGeom>
        </p:spPr>
      </p:pic>
      <p:pic>
        <p:nvPicPr>
          <p:cNvPr id="15" name="Image 14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B48FD78D-D860-3BEA-6CF2-9AF6B0B40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649" y="9485966"/>
            <a:ext cx="1530092" cy="594704"/>
          </a:xfrm>
          <a:prstGeom prst="rect">
            <a:avLst/>
          </a:prstGeom>
        </p:spPr>
      </p:pic>
      <p:pic>
        <p:nvPicPr>
          <p:cNvPr id="19" name="Image 18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04025617-7D9E-60E6-47C4-250F9A0E74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4764" y="9339109"/>
            <a:ext cx="1069844" cy="81374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33BA3EB-0FD7-0FDC-E332-558BE11FBEB7}"/>
              </a:ext>
            </a:extLst>
          </p:cNvPr>
          <p:cNvSpPr txBox="1"/>
          <p:nvPr/>
        </p:nvSpPr>
        <p:spPr>
          <a:xfrm>
            <a:off x="4561538" y="5492126"/>
            <a:ext cx="916924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  <a:p>
            <a:pPr algn="ctr"/>
            <a:r>
              <a:rPr lang="fr-FR" sz="5400" b="1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CONCEVOIR L’EMPREINTE EAU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F403B0D5-1C21-C86D-82F7-739646070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69649" y="8268006"/>
            <a:ext cx="3544821" cy="34531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>
                <a:solidFill>
                  <a:schemeClr val="bg1"/>
                </a:solidFill>
                <a:latin typeface="Poppins"/>
                <a:cs typeface="Poppins"/>
              </a:rPr>
              <a:t>WEBINAIRE DE PRESENTATION</a:t>
            </a:r>
          </a:p>
          <a:p>
            <a:pPr>
              <a:lnSpc>
                <a:spcPct val="150000"/>
              </a:lnSpc>
            </a:pPr>
            <a:r>
              <a:rPr lang="en-US" sz="1600">
                <a:solidFill>
                  <a:schemeClr val="bg1"/>
                </a:solidFill>
                <a:latin typeface="Poppins"/>
                <a:cs typeface="Poppins"/>
              </a:rPr>
              <a:t>16 </a:t>
            </a:r>
            <a:r>
              <a:rPr lang="en-US" sz="1600" err="1">
                <a:solidFill>
                  <a:schemeClr val="bg1"/>
                </a:solidFill>
                <a:latin typeface="Poppins"/>
                <a:cs typeface="Poppins"/>
              </a:rPr>
              <a:t>décembre</a:t>
            </a:r>
            <a:r>
              <a:rPr lang="en-US" sz="1600">
                <a:solidFill>
                  <a:schemeClr val="bg1"/>
                </a:solidFill>
                <a:latin typeface="Poppins"/>
                <a:cs typeface="Poppins"/>
              </a:rPr>
              <a:t> 2025</a:t>
            </a:r>
            <a:endParaRPr lang="en-US" sz="1600">
              <a:solidFill>
                <a:schemeClr val="bg1"/>
              </a:solidFill>
              <a:latin typeface="Poppins"/>
              <a:ea typeface="Calibri"/>
              <a:cs typeface="Poppins"/>
            </a:endParaRPr>
          </a:p>
        </p:txBody>
      </p:sp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0501DC2A-E8A1-1702-E311-8A00294D59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9" y="9410700"/>
            <a:ext cx="2246381" cy="6705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1E921-69BD-D492-04E3-785BE59C1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AutoShape 2">
            <a:extLst>
              <a:ext uri="{FF2B5EF4-FFF2-40B4-BE49-F238E27FC236}">
                <a16:creationId xmlns:a16="http://schemas.microsoft.com/office/drawing/2014/main" id="{80FDCF34-9DF0-02A2-1698-5B9E5D52266C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080" name="Image 3079">
            <a:extLst>
              <a:ext uri="{FF2B5EF4-FFF2-40B4-BE49-F238E27FC236}">
                <a16:creationId xmlns:a16="http://schemas.microsoft.com/office/drawing/2014/main" id="{51B9A5A9-CEB0-71B8-0B9F-C416BB1137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3081" name="ZoneTexte 3080">
            <a:extLst>
              <a:ext uri="{FF2B5EF4-FFF2-40B4-BE49-F238E27FC236}">
                <a16:creationId xmlns:a16="http://schemas.microsoft.com/office/drawing/2014/main" id="{8E0F9105-B248-272D-4C20-10D8D73B710A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9B51C325-20AA-A9A2-C503-1DD8FB43BD8F}"/>
              </a:ext>
            </a:extLst>
          </p:cNvPr>
          <p:cNvSpPr/>
          <p:nvPr/>
        </p:nvSpPr>
        <p:spPr>
          <a:xfrm>
            <a:off x="564858" y="4173080"/>
            <a:ext cx="17593372" cy="1558812"/>
          </a:xfrm>
          <a:prstGeom prst="rightArrow">
            <a:avLst>
              <a:gd name="adj1" fmla="val 50000"/>
              <a:gd name="adj2" fmla="val 7793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2855AC0-113D-4C76-4F17-4B63D266D980}"/>
              </a:ext>
            </a:extLst>
          </p:cNvPr>
          <p:cNvSpPr txBox="1"/>
          <p:nvPr/>
        </p:nvSpPr>
        <p:spPr>
          <a:xfrm>
            <a:off x="564858" y="414978"/>
            <a:ext cx="14609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Un projet de recherche initié il y a deux ans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86E7CCB2-8904-7F42-72BA-4AFD045155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A3CE48E6-FC29-7B66-15D0-5A6052B5FC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4F3C1C75-E110-311C-3DE7-6DAEC41E1A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39" name="Espace réservé du numéro de diapositive 17">
            <a:extLst>
              <a:ext uri="{FF2B5EF4-FFF2-40B4-BE49-F238E27FC236}">
                <a16:creationId xmlns:a16="http://schemas.microsoft.com/office/drawing/2014/main" id="{CE994852-CA90-CF1D-2E49-A09E910F0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53CB1D2-8BA3-7FF3-4ED6-C22BD9A42A4F}"/>
              </a:ext>
            </a:extLst>
          </p:cNvPr>
          <p:cNvSpPr txBox="1"/>
          <p:nvPr/>
        </p:nvSpPr>
        <p:spPr>
          <a:xfrm>
            <a:off x="6286347" y="3052038"/>
            <a:ext cx="3436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>
                <a:latin typeface="Poppins Light"/>
                <a:cs typeface="Poppins Light"/>
              </a:rPr>
              <a:t>Réponse à l’Appel à projet </a:t>
            </a:r>
            <a:r>
              <a:rPr lang="fr-FR" sz="2000" err="1">
                <a:latin typeface="Poppins Light"/>
                <a:cs typeface="Poppins Light"/>
              </a:rPr>
              <a:t>Innov’Eau</a:t>
            </a:r>
            <a:endParaRPr lang="fr-FR" sz="2000">
              <a:latin typeface="Poppins Light"/>
              <a:cs typeface="Poppins Light"/>
            </a:endParaRPr>
          </a:p>
        </p:txBody>
      </p:sp>
      <p:pic>
        <p:nvPicPr>
          <p:cNvPr id="3074" name="Picture 2" descr="Appel à projets - Innov Eau">
            <a:extLst>
              <a:ext uri="{FF2B5EF4-FFF2-40B4-BE49-F238E27FC236}">
                <a16:creationId xmlns:a16="http://schemas.microsoft.com/office/drawing/2014/main" id="{8FBB243C-51FF-EEC3-77CE-BF61AFEC5C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4" t="17704" r="42040" b="13224"/>
          <a:stretch>
            <a:fillRect/>
          </a:stretch>
        </p:blipFill>
        <p:spPr bwMode="auto">
          <a:xfrm>
            <a:off x="7348571" y="2202891"/>
            <a:ext cx="1302301" cy="98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ED5CF2FA-294B-214D-BB05-FCFBC9F26360}"/>
              </a:ext>
            </a:extLst>
          </p:cNvPr>
          <p:cNvSpPr txBox="1"/>
          <p:nvPr/>
        </p:nvSpPr>
        <p:spPr>
          <a:xfrm>
            <a:off x="221995" y="6935206"/>
            <a:ext cx="3516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>
                <a:latin typeface="Poppins Light"/>
                <a:cs typeface="Poppins Light"/>
              </a:rPr>
              <a:t>Echanges du groupement et premières ébauches du projet</a:t>
            </a:r>
          </a:p>
        </p:txBody>
      </p: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27239C4F-578A-945A-7394-3473AF621404}"/>
              </a:ext>
            </a:extLst>
          </p:cNvPr>
          <p:cNvCxnSpPr>
            <a:cxnSpLocks/>
            <a:stCxn id="21" idx="1"/>
          </p:cNvCxnSpPr>
          <p:nvPr/>
        </p:nvCxnSpPr>
        <p:spPr>
          <a:xfrm>
            <a:off x="564858" y="4952486"/>
            <a:ext cx="17419127" cy="15523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27C94979-33A1-DB2F-A6CA-3C4C7501D8E5}"/>
              </a:ext>
            </a:extLst>
          </p:cNvPr>
          <p:cNvSpPr txBox="1"/>
          <p:nvPr/>
        </p:nvSpPr>
        <p:spPr>
          <a:xfrm>
            <a:off x="750690" y="4565601"/>
            <a:ext cx="16780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C8D6EF"/>
                </a:highlight>
              </a:rPr>
              <a:t>2024</a:t>
            </a:r>
            <a:r>
              <a:rPr lang="fr-FR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</a:t>
            </a:r>
            <a:r>
              <a:rPr lang="fr-FR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C8D6EF"/>
                </a:highlight>
              </a:rPr>
              <a:t>2025</a:t>
            </a:r>
            <a:r>
              <a:rPr lang="fr-FR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   	</a:t>
            </a:r>
            <a:r>
              <a:rPr lang="fr-FR" sz="24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C8D6EF"/>
                </a:highlight>
              </a:rPr>
              <a:t>2026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4A6CB3F-E493-414D-B578-93B0B7285DED}"/>
              </a:ext>
            </a:extLst>
          </p:cNvPr>
          <p:cNvSpPr txBox="1"/>
          <p:nvPr/>
        </p:nvSpPr>
        <p:spPr>
          <a:xfrm>
            <a:off x="1785970" y="5298672"/>
            <a:ext cx="5562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i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cs typeface="Poppins"/>
                <a:sym typeface="Wingdings" panose="05000000000000000000" pitchFamily="2" charset="2"/>
              </a:rPr>
              <a:t>&lt;- - - - - </a:t>
            </a:r>
            <a:r>
              <a:rPr lang="fr-FR" sz="1400" i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cs typeface="Poppins"/>
              </a:rPr>
              <a:t>Co-construction du programme </a:t>
            </a:r>
            <a:r>
              <a:rPr lang="fr-FR" sz="1400" i="1" err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cs typeface="Poppins"/>
              </a:rPr>
              <a:t>Aqua’PRINT</a:t>
            </a:r>
            <a:r>
              <a:rPr lang="fr-FR" sz="1400" i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cs typeface="Poppins"/>
              </a:rPr>
              <a:t> - - - - - &gt;</a:t>
            </a:r>
          </a:p>
        </p:txBody>
      </p:sp>
      <p:sp>
        <p:nvSpPr>
          <p:cNvPr id="3075" name="ZoneTexte 3074">
            <a:extLst>
              <a:ext uri="{FF2B5EF4-FFF2-40B4-BE49-F238E27FC236}">
                <a16:creationId xmlns:a16="http://schemas.microsoft.com/office/drawing/2014/main" id="{424123FE-160A-94F2-E582-E34EC4AD9A24}"/>
              </a:ext>
            </a:extLst>
          </p:cNvPr>
          <p:cNvSpPr txBox="1"/>
          <p:nvPr/>
        </p:nvSpPr>
        <p:spPr>
          <a:xfrm>
            <a:off x="9361544" y="6403969"/>
            <a:ext cx="2254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>
                <a:latin typeface="Poppins Light"/>
                <a:cs typeface="Poppins Light"/>
              </a:rPr>
              <a:t>Projet lauréat</a:t>
            </a:r>
          </a:p>
        </p:txBody>
      </p:sp>
      <p:pic>
        <p:nvPicPr>
          <p:cNvPr id="3077" name="Graphique 3076" descr="Badge Tick1 avec un remplissage uni">
            <a:extLst>
              <a:ext uri="{FF2B5EF4-FFF2-40B4-BE49-F238E27FC236}">
                <a16:creationId xmlns:a16="http://schemas.microsoft.com/office/drawing/2014/main" id="{AE90BF7C-ED71-B6A2-200F-4E6B5D5100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09807" y="6405979"/>
            <a:ext cx="529227" cy="529227"/>
          </a:xfrm>
          <a:prstGeom prst="rect">
            <a:avLst/>
          </a:prstGeom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BEE7CC7C-75B2-F8A8-669D-B458682F5A9D}"/>
              </a:ext>
            </a:extLst>
          </p:cNvPr>
          <p:cNvGrpSpPr/>
          <p:nvPr/>
        </p:nvGrpSpPr>
        <p:grpSpPr>
          <a:xfrm>
            <a:off x="750689" y="2384807"/>
            <a:ext cx="2836804" cy="1881158"/>
            <a:chOff x="914400" y="3622739"/>
            <a:chExt cx="3999467" cy="2685469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6BCE0EA3-4955-56BA-8CA0-7DE79681B700}"/>
                </a:ext>
              </a:extLst>
            </p:cNvPr>
            <p:cNvSpPr/>
            <p:nvPr/>
          </p:nvSpPr>
          <p:spPr>
            <a:xfrm>
              <a:off x="914400" y="3622739"/>
              <a:ext cx="3999467" cy="2685469"/>
            </a:xfrm>
            <a:prstGeom prst="ellipse">
              <a:avLst/>
            </a:prstGeom>
            <a:grp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 descr="Une image contenant noir, capture d’écran, Graphique, Police&#10;&#10;Le contenu généré par l’IA peut être incorrect.">
              <a:extLst>
                <a:ext uri="{FF2B5EF4-FFF2-40B4-BE49-F238E27FC236}">
                  <a16:creationId xmlns:a16="http://schemas.microsoft.com/office/drawing/2014/main" id="{D7D44843-7610-E6FA-2631-26F26A169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451" y="3960636"/>
              <a:ext cx="1846283" cy="744056"/>
            </a:xfrm>
            <a:prstGeom prst="rect">
              <a:avLst/>
            </a:prstGeom>
            <a:grpFill/>
          </p:spPr>
        </p:pic>
        <p:pic>
          <p:nvPicPr>
            <p:cNvPr id="19" name="Image 18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8C81329A-9826-0016-9778-51297B139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2510" y="5133121"/>
              <a:ext cx="940624" cy="690986"/>
            </a:xfrm>
            <a:prstGeom prst="rect">
              <a:avLst/>
            </a:prstGeom>
            <a:grpFill/>
          </p:spPr>
        </p:pic>
        <p:pic>
          <p:nvPicPr>
            <p:cNvPr id="8" name="Image 7" descr="Une image contenant Police, Graphique, texte, typographie">
              <a:extLst>
                <a:ext uri="{FF2B5EF4-FFF2-40B4-BE49-F238E27FC236}">
                  <a16:creationId xmlns:a16="http://schemas.microsoft.com/office/drawing/2014/main" id="{2D32C214-8D5A-161B-1C11-E22C841E3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855" y="4937384"/>
              <a:ext cx="1219200" cy="454762"/>
            </a:xfrm>
            <a:prstGeom prst="rect">
              <a:avLst/>
            </a:prstGeom>
            <a:grpFill/>
          </p:spPr>
        </p:pic>
      </p:grp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08900DDF-2503-8EFA-75AA-6F110F83DFC5}"/>
              </a:ext>
            </a:extLst>
          </p:cNvPr>
          <p:cNvCxnSpPr>
            <a:cxnSpLocks/>
          </p:cNvCxnSpPr>
          <p:nvPr/>
        </p:nvCxnSpPr>
        <p:spPr>
          <a:xfrm flipV="1">
            <a:off x="7831380" y="3747738"/>
            <a:ext cx="8365" cy="1189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78" name="ZoneTexte 3077">
            <a:extLst>
              <a:ext uri="{FF2B5EF4-FFF2-40B4-BE49-F238E27FC236}">
                <a16:creationId xmlns:a16="http://schemas.microsoft.com/office/drawing/2014/main" id="{043CBBAE-49AE-0283-D1DF-6DB9B0A49DAE}"/>
              </a:ext>
            </a:extLst>
          </p:cNvPr>
          <p:cNvSpPr txBox="1"/>
          <p:nvPr/>
        </p:nvSpPr>
        <p:spPr>
          <a:xfrm>
            <a:off x="7378206" y="4558592"/>
            <a:ext cx="482331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400" i="1">
                <a:highlight>
                  <a:srgbClr val="C8D6EF"/>
                </a:highlight>
                <a:latin typeface="Poppins"/>
                <a:cs typeface="Poppins"/>
                <a:sym typeface="Wingdings" panose="05000000000000000000" pitchFamily="2" charset="2"/>
              </a:rPr>
              <a:t>&lt; - - - -- --  - C</a:t>
            </a:r>
            <a:r>
              <a:rPr lang="fr-FR" sz="1400" i="1">
                <a:highlight>
                  <a:srgbClr val="C8D6EF"/>
                </a:highlight>
                <a:latin typeface="Poppins"/>
                <a:cs typeface="Poppins"/>
              </a:rPr>
              <a:t>entralisation de données - - - - - - &gt;</a:t>
            </a:r>
          </a:p>
        </p:txBody>
      </p:sp>
      <p:sp>
        <p:nvSpPr>
          <p:cNvPr id="3088" name="Ellipse 3087">
            <a:extLst>
              <a:ext uri="{FF2B5EF4-FFF2-40B4-BE49-F238E27FC236}">
                <a16:creationId xmlns:a16="http://schemas.microsoft.com/office/drawing/2014/main" id="{4602BC36-DD49-7C96-C079-4EA6FDC3A6AD}"/>
              </a:ext>
            </a:extLst>
          </p:cNvPr>
          <p:cNvSpPr/>
          <p:nvPr/>
        </p:nvSpPr>
        <p:spPr>
          <a:xfrm>
            <a:off x="7759315" y="488623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89" name="ZoneTexte 3088">
            <a:extLst>
              <a:ext uri="{FF2B5EF4-FFF2-40B4-BE49-F238E27FC236}">
                <a16:creationId xmlns:a16="http://schemas.microsoft.com/office/drawing/2014/main" id="{89FB86E9-37B5-C702-F050-9CE3ADDABB5F}"/>
              </a:ext>
            </a:extLst>
          </p:cNvPr>
          <p:cNvSpPr txBox="1"/>
          <p:nvPr/>
        </p:nvSpPr>
        <p:spPr>
          <a:xfrm>
            <a:off x="554628" y="1028700"/>
            <a:ext cx="1460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bg1"/>
                </a:solidFill>
              </a:rPr>
              <a:t>La co-construction d’un projet visant à développer une méthodologie harmonisée et un outil métier innovant</a:t>
            </a:r>
            <a:endParaRPr lang="fr-FR" sz="2400">
              <a:highlight>
                <a:srgbClr val="FFFF00"/>
              </a:highlight>
            </a:endParaRPr>
          </a:p>
        </p:txBody>
      </p:sp>
      <p:cxnSp>
        <p:nvCxnSpPr>
          <p:cNvPr id="3091" name="Connecteur droit avec flèche 3090">
            <a:extLst>
              <a:ext uri="{FF2B5EF4-FFF2-40B4-BE49-F238E27FC236}">
                <a16:creationId xmlns:a16="http://schemas.microsoft.com/office/drawing/2014/main" id="{D51ED6FF-F5E7-06A2-60A0-880B0D9BD941}"/>
              </a:ext>
            </a:extLst>
          </p:cNvPr>
          <p:cNvCxnSpPr>
            <a:cxnSpLocks/>
          </p:cNvCxnSpPr>
          <p:nvPr/>
        </p:nvCxnSpPr>
        <p:spPr>
          <a:xfrm>
            <a:off x="10197209" y="5031086"/>
            <a:ext cx="0" cy="14016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93" name="Ellipse 3092">
            <a:extLst>
              <a:ext uri="{FF2B5EF4-FFF2-40B4-BE49-F238E27FC236}">
                <a16:creationId xmlns:a16="http://schemas.microsoft.com/office/drawing/2014/main" id="{CEBC90F3-6149-3999-0C75-1FBF753D7C40}"/>
              </a:ext>
            </a:extLst>
          </p:cNvPr>
          <p:cNvSpPr/>
          <p:nvPr/>
        </p:nvSpPr>
        <p:spPr>
          <a:xfrm>
            <a:off x="10107209" y="490954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94" name="Ellipse 3093">
            <a:extLst>
              <a:ext uri="{FF2B5EF4-FFF2-40B4-BE49-F238E27FC236}">
                <a16:creationId xmlns:a16="http://schemas.microsoft.com/office/drawing/2014/main" id="{4F348ACA-3978-09AE-954F-74C1742DE81D}"/>
              </a:ext>
            </a:extLst>
          </p:cNvPr>
          <p:cNvSpPr/>
          <p:nvPr/>
        </p:nvSpPr>
        <p:spPr>
          <a:xfrm>
            <a:off x="1594002" y="4866369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542BEF1D-085D-B90A-9383-B63152C91CBB}"/>
              </a:ext>
            </a:extLst>
          </p:cNvPr>
          <p:cNvCxnSpPr>
            <a:cxnSpLocks/>
          </p:cNvCxnSpPr>
          <p:nvPr/>
        </p:nvCxnSpPr>
        <p:spPr>
          <a:xfrm>
            <a:off x="1669931" y="5012851"/>
            <a:ext cx="14071" cy="18956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97" name="Ellipse 3096">
            <a:extLst>
              <a:ext uri="{FF2B5EF4-FFF2-40B4-BE49-F238E27FC236}">
                <a16:creationId xmlns:a16="http://schemas.microsoft.com/office/drawing/2014/main" id="{EADE5C9F-1BE8-577B-2BC3-B68D91006853}"/>
              </a:ext>
            </a:extLst>
          </p:cNvPr>
          <p:cNvSpPr/>
          <p:nvPr/>
        </p:nvSpPr>
        <p:spPr>
          <a:xfrm>
            <a:off x="12313471" y="488623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098" name="Connecteur droit avec flèche 3097">
            <a:extLst>
              <a:ext uri="{FF2B5EF4-FFF2-40B4-BE49-F238E27FC236}">
                <a16:creationId xmlns:a16="http://schemas.microsoft.com/office/drawing/2014/main" id="{1603007D-BC86-7EEB-EFB6-8114104529A6}"/>
              </a:ext>
            </a:extLst>
          </p:cNvPr>
          <p:cNvCxnSpPr>
            <a:cxnSpLocks/>
          </p:cNvCxnSpPr>
          <p:nvPr/>
        </p:nvCxnSpPr>
        <p:spPr>
          <a:xfrm>
            <a:off x="12391141" y="4976131"/>
            <a:ext cx="8365" cy="33889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00" name="ZoneTexte 3099">
            <a:extLst>
              <a:ext uri="{FF2B5EF4-FFF2-40B4-BE49-F238E27FC236}">
                <a16:creationId xmlns:a16="http://schemas.microsoft.com/office/drawing/2014/main" id="{41BC28A2-45A7-D36B-89D6-9493C231E6A7}"/>
              </a:ext>
            </a:extLst>
          </p:cNvPr>
          <p:cNvSpPr txBox="1"/>
          <p:nvPr/>
        </p:nvSpPr>
        <p:spPr>
          <a:xfrm>
            <a:off x="11129031" y="8445454"/>
            <a:ext cx="4956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>
                <a:latin typeface="Poppins Light"/>
                <a:cs typeface="Poppins Light"/>
              </a:rPr>
              <a:t>Webinaire de présentation aux acteurs métiers</a:t>
            </a:r>
          </a:p>
        </p:txBody>
      </p:sp>
      <p:sp>
        <p:nvSpPr>
          <p:cNvPr id="3104" name="ZoneTexte 3103">
            <a:extLst>
              <a:ext uri="{FF2B5EF4-FFF2-40B4-BE49-F238E27FC236}">
                <a16:creationId xmlns:a16="http://schemas.microsoft.com/office/drawing/2014/main" id="{6106A515-D09F-90C3-3CF8-76CD922FFB24}"/>
              </a:ext>
            </a:extLst>
          </p:cNvPr>
          <p:cNvSpPr txBox="1"/>
          <p:nvPr/>
        </p:nvSpPr>
        <p:spPr>
          <a:xfrm>
            <a:off x="12364876" y="5040161"/>
            <a:ext cx="533745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200" i="1">
                <a:latin typeface="Poppins"/>
                <a:cs typeface="Poppins"/>
                <a:sym typeface="Wingdings" panose="05000000000000000000" pitchFamily="2" charset="2"/>
              </a:rPr>
              <a:t>&lt; - - - - - - - -- - - - - Phase opérationnelle </a:t>
            </a:r>
            <a:r>
              <a:rPr lang="fr-FR" sz="1200" i="1">
                <a:latin typeface="Poppins"/>
                <a:cs typeface="Poppins"/>
              </a:rPr>
              <a:t>- - - - - - - - - - -  - - - </a:t>
            </a:r>
          </a:p>
        </p:txBody>
      </p:sp>
      <p:pic>
        <p:nvPicPr>
          <p:cNvPr id="3107" name="Picture 2" descr="Appel à projets - Innov Eau">
            <a:extLst>
              <a:ext uri="{FF2B5EF4-FFF2-40B4-BE49-F238E27FC236}">
                <a16:creationId xmlns:a16="http://schemas.microsoft.com/office/drawing/2014/main" id="{2FCFDC0B-D314-8971-F6BA-78EF7E8D2C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6" t="17704" r="11451" b="13224"/>
          <a:stretch>
            <a:fillRect/>
          </a:stretch>
        </p:blipFill>
        <p:spPr bwMode="auto">
          <a:xfrm>
            <a:off x="9722993" y="6908492"/>
            <a:ext cx="918596" cy="98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phique 5" descr="Présentation avec camembert avec un remplissage uni">
            <a:extLst>
              <a:ext uri="{FF2B5EF4-FFF2-40B4-BE49-F238E27FC236}">
                <a16:creationId xmlns:a16="http://schemas.microsoft.com/office/drawing/2014/main" id="{A5DAAEC0-7E99-FA6D-BD36-3108C2BF8A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442802" y="8312037"/>
            <a:ext cx="851374" cy="85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7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644B4-83A9-AA9F-CADC-5B5975C91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AutoShape 2">
            <a:extLst>
              <a:ext uri="{FF2B5EF4-FFF2-40B4-BE49-F238E27FC236}">
                <a16:creationId xmlns:a16="http://schemas.microsoft.com/office/drawing/2014/main" id="{929C0AAF-523B-9174-44B9-F5563F1ABDE2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080" name="Image 3079">
            <a:extLst>
              <a:ext uri="{FF2B5EF4-FFF2-40B4-BE49-F238E27FC236}">
                <a16:creationId xmlns:a16="http://schemas.microsoft.com/office/drawing/2014/main" id="{EB07242C-7C50-3F03-B8ED-481F6D1FFC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3081" name="ZoneTexte 3080">
            <a:extLst>
              <a:ext uri="{FF2B5EF4-FFF2-40B4-BE49-F238E27FC236}">
                <a16:creationId xmlns:a16="http://schemas.microsoft.com/office/drawing/2014/main" id="{07373BBF-3B3B-0EB7-CB96-207AC174A752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9FAE64-5FEA-2AB0-12B7-1074BF7EA0DA}"/>
              </a:ext>
            </a:extLst>
          </p:cNvPr>
          <p:cNvSpPr txBox="1"/>
          <p:nvPr/>
        </p:nvSpPr>
        <p:spPr>
          <a:xfrm>
            <a:off x="564858" y="414978"/>
            <a:ext cx="14609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Vers une architecture hydro-économe globale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0C24C4DB-BFC2-B592-B3ED-EEA4303F2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7E19DCF1-8D74-1B71-38DF-AEE3B06DB1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D1E3B106-42B8-04EA-B482-1A9ED66369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39" name="Espace réservé du numéro de diapositive 17">
            <a:extLst>
              <a:ext uri="{FF2B5EF4-FFF2-40B4-BE49-F238E27FC236}">
                <a16:creationId xmlns:a16="http://schemas.microsoft.com/office/drawing/2014/main" id="{6832B0D6-1DD0-D3A3-B1A5-0CF8D0009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089" name="ZoneTexte 3088">
            <a:extLst>
              <a:ext uri="{FF2B5EF4-FFF2-40B4-BE49-F238E27FC236}">
                <a16:creationId xmlns:a16="http://schemas.microsoft.com/office/drawing/2014/main" id="{F4B2674B-0848-257C-1D69-BC45C1A78F81}"/>
              </a:ext>
            </a:extLst>
          </p:cNvPr>
          <p:cNvSpPr txBox="1"/>
          <p:nvPr/>
        </p:nvSpPr>
        <p:spPr>
          <a:xfrm>
            <a:off x="554628" y="1028700"/>
            <a:ext cx="1460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Orienter  dès l’esquisse architecturale vers des choix réellement hydro-économes, robustes et contextualisés</a:t>
            </a:r>
            <a:endParaRPr lang="fr-FR" sz="2400" dirty="0">
              <a:highlight>
                <a:srgbClr val="FFFF00"/>
              </a:highlight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BDA5161-FA0C-CF93-9C4C-0723B50520B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0599"/>
          <a:stretch>
            <a:fillRect/>
          </a:stretch>
        </p:blipFill>
        <p:spPr>
          <a:xfrm>
            <a:off x="2288234" y="2018181"/>
            <a:ext cx="13567021" cy="746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7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61CBA-C2FC-441B-5315-FDB3473D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2811CE0-4203-4BDB-3716-FDE9D2CB5A3D}"/>
              </a:ext>
            </a:extLst>
          </p:cNvPr>
          <p:cNvGrpSpPr/>
          <p:nvPr/>
        </p:nvGrpSpPr>
        <p:grpSpPr>
          <a:xfrm>
            <a:off x="0" y="0"/>
            <a:ext cx="9525000" cy="10287000"/>
            <a:chOff x="0" y="0"/>
            <a:chExt cx="2631834" cy="3479800"/>
          </a:xfrm>
          <a:solidFill>
            <a:srgbClr val="0C4566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5B6E45B-303F-502F-E3D1-F818E59FC216}"/>
                </a:ext>
              </a:extLst>
            </p:cNvPr>
            <p:cNvSpPr/>
            <p:nvPr/>
          </p:nvSpPr>
          <p:spPr>
            <a:xfrm>
              <a:off x="0" y="0"/>
              <a:ext cx="2631834" cy="3479800"/>
            </a:xfrm>
            <a:custGeom>
              <a:avLst/>
              <a:gdLst/>
              <a:ahLst/>
              <a:cxnLst/>
              <a:rect l="l" t="t" r="r" b="b"/>
              <a:pathLst>
                <a:path w="2631834" h="3479800">
                  <a:moveTo>
                    <a:pt x="0" y="0"/>
                  </a:moveTo>
                  <a:lnTo>
                    <a:pt x="2631834" y="0"/>
                  </a:lnTo>
                  <a:lnTo>
                    <a:pt x="2631834" y="3479800"/>
                  </a:lnTo>
                  <a:lnTo>
                    <a:pt x="0" y="3479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D50DB539-9C93-5C0D-E871-C5582C4ED4C6}"/>
              </a:ext>
            </a:extLst>
          </p:cNvPr>
          <p:cNvGrpSpPr/>
          <p:nvPr/>
        </p:nvGrpSpPr>
        <p:grpSpPr>
          <a:xfrm>
            <a:off x="653143" y="3368254"/>
            <a:ext cx="7837716" cy="2207783"/>
            <a:chOff x="11289" y="-22756"/>
            <a:chExt cx="9520329" cy="2943712"/>
          </a:xfrm>
        </p:grpSpPr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541B0DDE-A4B2-692C-855E-C0C983FEDD07}"/>
                </a:ext>
              </a:extLst>
            </p:cNvPr>
            <p:cNvSpPr txBox="1"/>
            <p:nvPr/>
          </p:nvSpPr>
          <p:spPr>
            <a:xfrm>
              <a:off x="11289" y="22213"/>
              <a:ext cx="1415059" cy="524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endParaRPr lang="en-US" sz="4000" b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3FF9A4C6-72D5-E690-2F70-7521BF40B689}"/>
                </a:ext>
              </a:extLst>
            </p:cNvPr>
            <p:cNvSpPr txBox="1"/>
            <p:nvPr/>
          </p:nvSpPr>
          <p:spPr>
            <a:xfrm>
              <a:off x="527960" y="-22756"/>
              <a:ext cx="9003658" cy="29437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Un </a:t>
              </a:r>
              <a:r>
                <a:rPr lang="en-US" sz="3200" b="1" err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outil</a:t>
              </a: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de </a:t>
              </a:r>
              <a:r>
                <a:rPr lang="en-US" sz="3200" b="1" err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sensibilisation</a:t>
              </a: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</a:t>
              </a:r>
              <a:endParaRPr lang="en-US">
                <a:solidFill>
                  <a:schemeClr val="bg1"/>
                </a:solidFill>
                <a:sym typeface="Poppins Light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et </a:t>
              </a:r>
              <a:r>
                <a:rPr lang="en-US" sz="3200" b="1" err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d’aide</a:t>
              </a: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à la decision</a:t>
              </a:r>
              <a:endParaRPr lang="en-US">
                <a:solidFill>
                  <a:schemeClr val="bg1"/>
                </a:solidFill>
              </a:endParaRPr>
            </a:p>
            <a:p>
              <a:pPr algn="ctr">
                <a:spcBef>
                  <a:spcPct val="0"/>
                </a:spcBef>
              </a:pPr>
              <a:endParaRPr lang="en-US" sz="3600">
                <a:solidFill>
                  <a:schemeClr val="bg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sz="3200">
                  <a:solidFill>
                    <a:schemeClr val="bg1"/>
                  </a:solidFill>
                  <a:latin typeface="Poppins Light"/>
                  <a:ea typeface="Open Sans Light"/>
                  <a:cs typeface="Poppins Light"/>
                  <a:sym typeface="Poppins Light"/>
                </a:rPr>
                <a:t>accessible et </a:t>
              </a:r>
              <a:r>
                <a:rPr lang="en-US" sz="3200" err="1">
                  <a:solidFill>
                    <a:schemeClr val="bg1"/>
                  </a:solidFill>
                  <a:latin typeface="Poppins Light"/>
                  <a:ea typeface="Open Sans Light"/>
                  <a:cs typeface="Poppins Light"/>
                  <a:sym typeface="Poppins Light"/>
                </a:rPr>
                <a:t>interactif</a:t>
              </a:r>
              <a:endParaRPr lang="en-US" sz="3200">
                <a:solidFill>
                  <a:schemeClr val="bg1"/>
                </a:solidFill>
                <a:latin typeface="Poppins Light"/>
                <a:ea typeface="Open Sans Light"/>
                <a:cs typeface="Poppins Light"/>
                <a:sym typeface="Poppins Light"/>
              </a:endParaRPr>
            </a:p>
          </p:txBody>
        </p:sp>
      </p:grpSp>
      <p:pic>
        <p:nvPicPr>
          <p:cNvPr id="24" name="Image 23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BEFBDDE0-78F5-32F0-E505-4B24BB7C2D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76" y="9549126"/>
            <a:ext cx="853724" cy="649358"/>
          </a:xfrm>
          <a:prstGeom prst="rect">
            <a:avLst/>
          </a:prstGeom>
        </p:spPr>
      </p:pic>
      <p:pic>
        <p:nvPicPr>
          <p:cNvPr id="27" name="Image 2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E059BD5-A1A4-DCAB-7288-E45132A8C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pic>
        <p:nvPicPr>
          <p:cNvPr id="30" name="Image 29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97992B84-5CDC-DCF7-CE2A-7CAD9E65CE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3" y="9707068"/>
            <a:ext cx="1198007" cy="46563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0D02E9F-19CF-B847-BD3B-FA91C46544F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1975771" y="2749443"/>
            <a:ext cx="4500421" cy="31242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5FB46EBB-E626-E8C9-61AC-EDA2F1CACBBA}"/>
              </a:ext>
            </a:extLst>
          </p:cNvPr>
          <p:cNvSpPr txBox="1"/>
          <p:nvPr/>
        </p:nvSpPr>
        <p:spPr>
          <a:xfrm>
            <a:off x="12393970" y="6142249"/>
            <a:ext cx="366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pc="300">
                <a:solidFill>
                  <a:schemeClr val="tx2">
                    <a:lumMod val="75000"/>
                  </a:schemeClr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C35AA99-9C5E-6184-2F48-AEF87359E3AA}"/>
              </a:ext>
            </a:extLst>
          </p:cNvPr>
          <p:cNvSpPr txBox="1"/>
          <p:nvPr/>
        </p:nvSpPr>
        <p:spPr>
          <a:xfrm>
            <a:off x="1701398" y="6289719"/>
            <a:ext cx="62424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>
                <a:solidFill>
                  <a:schemeClr val="bg1"/>
                </a:solidFill>
                <a:latin typeface="Poppins Light"/>
                <a:cs typeface="Poppins Light"/>
              </a:rPr>
              <a:t>permettant d’évaluer et optimiser l’Empreinte Eau des projets immobiliers, dès la phase esquisse et tout au long de leur cycle de vie.</a:t>
            </a:r>
            <a:endParaRPr lang="fr-FR" sz="3200">
              <a:solidFill>
                <a:schemeClr val="bg1"/>
              </a:solidFill>
              <a:latin typeface="Poppins Light"/>
              <a:cs typeface="Poppins Ligh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3481DF-8159-4596-AC40-48FE77CAC35D}"/>
              </a:ext>
            </a:extLst>
          </p:cNvPr>
          <p:cNvSpPr txBox="1"/>
          <p:nvPr/>
        </p:nvSpPr>
        <p:spPr>
          <a:xfrm>
            <a:off x="3211087" y="731809"/>
            <a:ext cx="2730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L’ambition</a:t>
            </a:r>
          </a:p>
        </p:txBody>
      </p:sp>
    </p:spTree>
    <p:extLst>
      <p:ext uri="{BB962C8B-B14F-4D97-AF65-F5344CB8AC3E}">
        <p14:creationId xmlns:p14="http://schemas.microsoft.com/office/powerpoint/2010/main" val="166350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4BCFB-EDFA-F685-7840-82DC2DF1D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8338F449-5F66-A481-0922-AA924F641537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02548095-D721-1F7C-41FA-BA22A4EF58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37D83648-23B6-FBC9-9F86-6A9BA3AAE6F1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C57C99BD-CE64-5A43-D4ED-8ADC79D2E606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5650E99-5B55-B299-7E0F-7E0C03442727}"/>
              </a:ext>
            </a:extLst>
          </p:cNvPr>
          <p:cNvSpPr txBox="1"/>
          <p:nvPr/>
        </p:nvSpPr>
        <p:spPr>
          <a:xfrm>
            <a:off x="947497" y="2377675"/>
            <a:ext cx="349381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>
                <a:latin typeface="Abadi" panose="020B0604020104020204" pitchFamily="34" charset="0"/>
              </a:rPr>
              <a:t> </a:t>
            </a:r>
          </a:p>
          <a:p>
            <a:endParaRPr lang="fr-FR" sz="2800">
              <a:latin typeface="Abadi" panose="020B060402010402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8E2B1BC-2F1B-906A-E3E4-D3FB8C52EE22}"/>
              </a:ext>
            </a:extLst>
          </p:cNvPr>
          <p:cNvSpPr txBox="1"/>
          <p:nvPr/>
        </p:nvSpPr>
        <p:spPr>
          <a:xfrm>
            <a:off x="2395534" y="2441472"/>
            <a:ext cx="143815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000">
                <a:latin typeface="Poppins Light"/>
                <a:cs typeface="Poppins Light"/>
              </a:rPr>
              <a:t>Un </a:t>
            </a:r>
            <a:r>
              <a:rPr lang="fr-FR" sz="2000" b="1">
                <a:latin typeface="Poppins Light"/>
                <a:cs typeface="Poppins Light"/>
              </a:rPr>
              <a:t>manque accru de connaissances</a:t>
            </a:r>
            <a:r>
              <a:rPr lang="fr-FR" sz="2000">
                <a:latin typeface="Poppins Light"/>
                <a:cs typeface="Poppins Light"/>
              </a:rPr>
              <a:t>, induisant une prise en compte </a:t>
            </a:r>
            <a:r>
              <a:rPr lang="fr-FR" sz="2000" b="1">
                <a:latin typeface="Poppins Light"/>
                <a:cs typeface="Poppins Light"/>
              </a:rPr>
              <a:t>faible ou trop tardive </a:t>
            </a:r>
            <a:r>
              <a:rPr lang="fr-FR" sz="2000">
                <a:latin typeface="Poppins Light"/>
                <a:cs typeface="Poppins Light"/>
              </a:rPr>
              <a:t>de cet enjeu dans les projets de construction/réhabilitation.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DFEFE972-C6A2-A856-2C56-9931EE6D50ED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 Light"/>
                <a:cs typeface="Poppins Light"/>
              </a:rPr>
              <a:t>Les verrous identifiés pour évaluer l’empreinte eau…</a:t>
            </a:r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1D4C6CE9-3823-A593-7226-80A1329E6D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3" name="Image 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9A99188D-7758-FD84-2A7F-5B41CC3112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B3186B9A-9FA1-250D-BE4E-205792F07D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E1863A19-509E-3C45-4011-948426E95407}"/>
              </a:ext>
            </a:extLst>
          </p:cNvPr>
          <p:cNvSpPr/>
          <p:nvPr/>
        </p:nvSpPr>
        <p:spPr>
          <a:xfrm>
            <a:off x="1060913" y="2404728"/>
            <a:ext cx="900000" cy="900000"/>
          </a:xfrm>
          <a:prstGeom prst="ellips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15CFBD3A-63AA-1863-5B49-1613950A890D}"/>
              </a:ext>
            </a:extLst>
          </p:cNvPr>
          <p:cNvGrpSpPr/>
          <p:nvPr/>
        </p:nvGrpSpPr>
        <p:grpSpPr>
          <a:xfrm>
            <a:off x="1060913" y="3997648"/>
            <a:ext cx="16100415" cy="3104508"/>
            <a:chOff x="1060913" y="3997648"/>
            <a:chExt cx="16100415" cy="3104508"/>
          </a:xfrm>
        </p:grpSpPr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EEE0775B-C4B1-2C8A-C23B-123F2AE63106}"/>
                </a:ext>
              </a:extLst>
            </p:cNvPr>
            <p:cNvGrpSpPr/>
            <p:nvPr/>
          </p:nvGrpSpPr>
          <p:grpSpPr>
            <a:xfrm>
              <a:off x="2395534" y="5441870"/>
              <a:ext cx="14765794" cy="1660286"/>
              <a:chOff x="6923026" y="2845110"/>
              <a:chExt cx="13532534" cy="1682591"/>
            </a:xfrm>
          </p:grpSpPr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96C0489B-CCAB-33D1-8A20-3129918FD19D}"/>
                  </a:ext>
                </a:extLst>
              </p:cNvPr>
              <p:cNvSpPr txBox="1"/>
              <p:nvPr/>
            </p:nvSpPr>
            <p:spPr>
              <a:xfrm>
                <a:off x="6923026" y="2845110"/>
                <a:ext cx="13532534" cy="1341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r-FR" sz="2000" b="0" i="0" u="none" strike="noStrike">
                    <a:effectLst/>
                    <a:latin typeface="Poppins Light"/>
                    <a:cs typeface="Poppins Light"/>
                  </a:rPr>
                  <a:t>Il existe de nombreux outils qui le permettent pour le carbone, l’énergie, le thermique, … mais </a:t>
                </a:r>
                <a:r>
                  <a:rPr lang="fr-FR" sz="2000" b="1" i="0" u="none" strike="noStrike">
                    <a:effectLst/>
                    <a:latin typeface="Poppins Light"/>
                    <a:cs typeface="Poppins Light"/>
                  </a:rPr>
                  <a:t>aucun n’est dédié à l’impact eau</a:t>
                </a:r>
                <a:r>
                  <a:rPr lang="fr-FR" sz="2000" b="1">
                    <a:latin typeface="Poppins Light"/>
                    <a:cs typeface="Poppins Light"/>
                  </a:rPr>
                  <a:t> ni adapté</a:t>
                </a:r>
                <a:r>
                  <a:rPr lang="fr-FR" sz="2000" b="1" i="0" u="none" strike="noStrike">
                    <a:effectLst/>
                    <a:latin typeface="Poppins Light"/>
                    <a:cs typeface="Poppins Light"/>
                  </a:rPr>
                  <a:t> ni ne permet une prise en compte de l’enjeu eau dès la première esquisse.</a:t>
                </a:r>
              </a:p>
              <a:p>
                <a:pPr algn="just"/>
                <a:endParaRPr lang="fr-FR" sz="2000" b="0" i="0" u="none" strike="noStrike">
                  <a:effectLst/>
                  <a:latin typeface="Poppins Light"/>
                  <a:cs typeface="Poppins Light"/>
                </a:endParaRPr>
              </a:p>
              <a:p>
                <a:pPr algn="just"/>
                <a:r>
                  <a:rPr lang="fr-FR" sz="2000" b="0" i="0" u="none" strike="noStrike">
                    <a:effectLst/>
                    <a:latin typeface="Poppins Light"/>
                    <a:cs typeface="Poppins Light"/>
                  </a:rPr>
                  <a:t> </a:t>
                </a:r>
                <a:endParaRPr lang="fr-FR" sz="2000">
                  <a:latin typeface="Poppins Light"/>
                  <a:cs typeface="Poppins Light"/>
                </a:endParaRPr>
              </a:p>
            </p:txBody>
          </p:sp>
          <p:grpSp>
            <p:nvGrpSpPr>
              <p:cNvPr id="22" name="Groupe 21">
                <a:extLst>
                  <a:ext uri="{FF2B5EF4-FFF2-40B4-BE49-F238E27FC236}">
                    <a16:creationId xmlns:a16="http://schemas.microsoft.com/office/drawing/2014/main" id="{82EC1CEB-B833-4353-EC1A-14CBD4D171B7}"/>
                  </a:ext>
                </a:extLst>
              </p:cNvPr>
              <p:cNvGrpSpPr/>
              <p:nvPr/>
            </p:nvGrpSpPr>
            <p:grpSpPr>
              <a:xfrm>
                <a:off x="8529886" y="3878018"/>
                <a:ext cx="6524671" cy="649683"/>
                <a:chOff x="8610693" y="4282950"/>
                <a:chExt cx="7150710" cy="771183"/>
              </a:xfrm>
            </p:grpSpPr>
            <p:grpSp>
              <p:nvGrpSpPr>
                <p:cNvPr id="23" name="Groupe 22">
                  <a:extLst>
                    <a:ext uri="{FF2B5EF4-FFF2-40B4-BE49-F238E27FC236}">
                      <a16:creationId xmlns:a16="http://schemas.microsoft.com/office/drawing/2014/main" id="{7AB618B6-7B96-5420-E603-DAD59213FB08}"/>
                    </a:ext>
                  </a:extLst>
                </p:cNvPr>
                <p:cNvGrpSpPr/>
                <p:nvPr/>
              </p:nvGrpSpPr>
              <p:grpSpPr>
                <a:xfrm>
                  <a:off x="8610693" y="4282950"/>
                  <a:ext cx="7150710" cy="763971"/>
                  <a:chOff x="8521277" y="4403029"/>
                  <a:chExt cx="7150710" cy="763971"/>
                </a:xfrm>
              </p:grpSpPr>
              <p:pic>
                <p:nvPicPr>
                  <p:cNvPr id="25" name="Picture 2" descr="Logiciel ELODIE : évaluation de la performance globale des bâtiments">
                    <a:extLst>
                      <a:ext uri="{FF2B5EF4-FFF2-40B4-BE49-F238E27FC236}">
                        <a16:creationId xmlns:a16="http://schemas.microsoft.com/office/drawing/2014/main" id="{840A7BFB-B832-9093-88C1-63ACA2A2850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25837" r="13028" b="27972"/>
                  <a:stretch/>
                </p:blipFill>
                <p:spPr bwMode="auto">
                  <a:xfrm>
                    <a:off x="14681515" y="4407393"/>
                    <a:ext cx="990472" cy="75960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26" name="Image 25">
                    <a:extLst>
                      <a:ext uri="{FF2B5EF4-FFF2-40B4-BE49-F238E27FC236}">
                        <a16:creationId xmlns:a16="http://schemas.microsoft.com/office/drawing/2014/main" id="{06A668DF-1BBE-F99F-E179-150B7905F5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8521277" y="4606922"/>
                    <a:ext cx="1049966" cy="374979"/>
                  </a:xfrm>
                  <a:prstGeom prst="rect">
                    <a:avLst/>
                  </a:prstGeom>
                </p:spPr>
              </p:pic>
              <p:pic>
                <p:nvPicPr>
                  <p:cNvPr id="27" name="Picture 4" descr="ClimaWin - le logiciel intégré RT 2012 | BBS Logiciels">
                    <a:extLst>
                      <a:ext uri="{FF2B5EF4-FFF2-40B4-BE49-F238E27FC236}">
                        <a16:creationId xmlns:a16="http://schemas.microsoft.com/office/drawing/2014/main" id="{1F3AE115-B70A-625D-1431-B08F90F0674D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722722" y="4505872"/>
                    <a:ext cx="784957" cy="57708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28" name="Picture 6" descr="Diapositive 1">
                    <a:extLst>
                      <a:ext uri="{FF2B5EF4-FFF2-40B4-BE49-F238E27FC236}">
                        <a16:creationId xmlns:a16="http://schemas.microsoft.com/office/drawing/2014/main" id="{372A114F-DD12-6B2E-BF7D-926CC0ACF70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851944" y="4403029"/>
                    <a:ext cx="1514475" cy="72153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29" name="Picture 10" descr="Ecoinvent - Logiciel ACV et Eco-conception - Bureau Veritas CODDE">
                    <a:extLst>
                      <a:ext uri="{FF2B5EF4-FFF2-40B4-BE49-F238E27FC236}">
                        <a16:creationId xmlns:a16="http://schemas.microsoft.com/office/drawing/2014/main" id="{19E44567-DFC4-8DF8-E1FE-7F2FFEAB928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26177" r="3946" b="31509"/>
                  <a:stretch/>
                </p:blipFill>
                <p:spPr bwMode="auto">
                  <a:xfrm>
                    <a:off x="10659167" y="4565347"/>
                    <a:ext cx="1192780" cy="39156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24" name="Picture 12" descr="SimaPro - logiciel professionnel d'ACV - ESU-services">
                  <a:extLst>
                    <a:ext uri="{FF2B5EF4-FFF2-40B4-BE49-F238E27FC236}">
                      <a16:creationId xmlns:a16="http://schemas.microsoft.com/office/drawing/2014/main" id="{05AD1A51-57BE-B4E2-91F5-BCEE2B715A5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442510" y="4294526"/>
                  <a:ext cx="1206099" cy="7596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7B34F591-68D4-BB15-F631-6B9D4B50513B}"/>
                </a:ext>
              </a:extLst>
            </p:cNvPr>
            <p:cNvSpPr txBox="1"/>
            <p:nvPr/>
          </p:nvSpPr>
          <p:spPr>
            <a:xfrm>
              <a:off x="2384083" y="3997648"/>
              <a:ext cx="14402754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fr-FR" sz="2000">
                  <a:latin typeface="Poppins Light"/>
                  <a:cs typeface="Poppins Light"/>
                </a:rPr>
                <a:t>Très peu de travaux sur l’empreinte eau </a:t>
              </a:r>
              <a:r>
                <a:rPr lang="fr-FR" sz="2000" b="1">
                  <a:latin typeface="Poppins Light"/>
                  <a:cs typeface="Poppins Light"/>
                </a:rPr>
                <a:t>dans le domaine du bâtiment</a:t>
              </a:r>
              <a:r>
                <a:rPr lang="fr-FR" sz="2000">
                  <a:latin typeface="Poppins Light"/>
                  <a:cs typeface="Poppins Light"/>
                </a:rPr>
                <a:t>. Les méthodes existantes sont </a:t>
              </a:r>
              <a:r>
                <a:rPr lang="fr-FR" sz="2000" b="1">
                  <a:latin typeface="Poppins Light"/>
                  <a:cs typeface="Poppins Light"/>
                </a:rPr>
                <a:t>à adapter</a:t>
              </a:r>
              <a:r>
                <a:rPr lang="fr-FR" sz="2000">
                  <a:latin typeface="Poppins Light"/>
                  <a:cs typeface="Poppins Light"/>
                </a:rPr>
                <a:t> aux métiers de la construction</a:t>
              </a:r>
            </a:p>
            <a:p>
              <a:pPr algn="just">
                <a:spcAft>
                  <a:spcPts val="300"/>
                </a:spcAft>
              </a:pPr>
              <a:r>
                <a:rPr lang="en-US" sz="1600">
                  <a:latin typeface="Poppins Light"/>
                  <a:cs typeface="Poppins Light"/>
                </a:rPr>
                <a:t>Ex. : </a:t>
              </a:r>
              <a:r>
                <a:rPr lang="en-US" sz="1600" err="1">
                  <a:latin typeface="Poppins Light"/>
                  <a:cs typeface="Poppins Light"/>
                </a:rPr>
                <a:t>méthode</a:t>
              </a:r>
              <a:r>
                <a:rPr lang="en-US" sz="1600">
                  <a:latin typeface="Poppins Light"/>
                  <a:cs typeface="Poppins Light"/>
                </a:rPr>
                <a:t> AWARE (</a:t>
              </a:r>
              <a:r>
                <a:rPr lang="fr-FR" sz="1600" b="0" err="1">
                  <a:effectLst/>
                  <a:latin typeface="Poppins Light"/>
                  <a:cs typeface="Poppins Light"/>
                </a:rPr>
                <a:t>Available</a:t>
              </a:r>
              <a:r>
                <a:rPr lang="fr-FR" sz="1600" b="0">
                  <a:effectLst/>
                  <a:latin typeface="Poppins Light"/>
                  <a:cs typeface="Poppins Light"/>
                </a:rPr>
                <a:t> </a:t>
              </a:r>
              <a:r>
                <a:rPr lang="fr-FR" sz="1600" b="0" err="1">
                  <a:effectLst/>
                  <a:latin typeface="Poppins Light"/>
                  <a:cs typeface="Poppins Light"/>
                </a:rPr>
                <a:t>WAter</a:t>
              </a:r>
              <a:r>
                <a:rPr lang="fr-FR" sz="1600" b="0">
                  <a:effectLst/>
                  <a:latin typeface="Poppins Light"/>
                  <a:cs typeface="Poppins Light"/>
                </a:rPr>
                <a:t> </a:t>
              </a:r>
              <a:r>
                <a:rPr lang="fr-FR" sz="1600" b="0" err="1">
                  <a:effectLst/>
                  <a:latin typeface="Poppins Light"/>
                  <a:cs typeface="Poppins Light"/>
                </a:rPr>
                <a:t>Remaining</a:t>
              </a:r>
              <a:r>
                <a:rPr lang="fr-FR" sz="1600" b="0">
                  <a:effectLst/>
                  <a:latin typeface="Poppins Light"/>
                  <a:cs typeface="Poppins Light"/>
                </a:rPr>
                <a:t>)</a:t>
              </a: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D300D8DA-D05E-E1EC-973E-1A70D218734F}"/>
                </a:ext>
              </a:extLst>
            </p:cNvPr>
            <p:cNvSpPr/>
            <p:nvPr/>
          </p:nvSpPr>
          <p:spPr>
            <a:xfrm>
              <a:off x="1060913" y="4828380"/>
              <a:ext cx="900000" cy="900000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2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908737BA-300C-7D45-73F2-3994CD520196}"/>
              </a:ext>
            </a:extLst>
          </p:cNvPr>
          <p:cNvGrpSpPr/>
          <p:nvPr/>
        </p:nvGrpSpPr>
        <p:grpSpPr>
          <a:xfrm>
            <a:off x="1060913" y="7799594"/>
            <a:ext cx="16100414" cy="900000"/>
            <a:chOff x="1060913" y="7552607"/>
            <a:chExt cx="16100414" cy="900000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7019B0A0-B346-DF68-B192-D9ADCBABBCC4}"/>
                </a:ext>
              </a:extLst>
            </p:cNvPr>
            <p:cNvSpPr txBox="1"/>
            <p:nvPr/>
          </p:nvSpPr>
          <p:spPr>
            <a:xfrm>
              <a:off x="2334698" y="7587109"/>
              <a:ext cx="14826629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fr-FR" sz="2000">
                  <a:latin typeface="Poppins Light"/>
                  <a:cs typeface="Poppins Light"/>
                </a:rPr>
                <a:t>Des données décentralisées, parfois lacunaires, voir inexistantes. Il n’existe pas référentiel de consommation d’eau par typologie de bâtiment</a:t>
              </a: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3E4A51DF-9BC3-6B2F-719D-4E48ED9BDA84}"/>
                </a:ext>
              </a:extLst>
            </p:cNvPr>
            <p:cNvSpPr/>
            <p:nvPr/>
          </p:nvSpPr>
          <p:spPr>
            <a:xfrm>
              <a:off x="1060913" y="7552607"/>
              <a:ext cx="900000" cy="900000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41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150EAD-F74E-515C-BF16-A23FAAF6B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C06F761A-6E2D-B8E1-880B-B2F447FFCD66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0C912B02-226B-D2C7-77DB-A5A3956C59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65430C76-1EA0-4771-DEBF-D23E288450E0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590BD94C-AACC-ABFA-033A-3D71504AE473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271057F3-3CAD-3902-A7F3-D839FC2894E5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 Light"/>
                <a:cs typeface="Poppins Light"/>
              </a:rPr>
              <a:t>…qui doit être contextualisée au contexte territorial et climatique</a:t>
            </a:r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A166ABA-4ED9-2F74-60B2-15FE36A09A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3" name="Image 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A08CD5B6-24E4-E1E5-EA1A-9728CCB217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C59567EE-B8E7-A0B7-9315-D1865777BC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C534F7D-2765-F4D9-B5C7-841E3E70C1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2922" y="2188572"/>
            <a:ext cx="3212739" cy="267968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EF9EE12-5F85-5CFF-8DC8-828B82E194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8437" y="2186109"/>
            <a:ext cx="3484621" cy="268214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6E5D06A-E6A1-63E7-09B9-8ED7937A30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"/>
          <a:stretch/>
        </p:blipFill>
        <p:spPr bwMode="auto">
          <a:xfrm>
            <a:off x="3008664" y="5429165"/>
            <a:ext cx="7359439" cy="42099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EE8A59F-0C2F-4D0C-21FC-BE79AA39AB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952" y="1741094"/>
            <a:ext cx="8146522" cy="714939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2F29811-CB3F-FFC5-DC3C-49FCB62F18FC}"/>
              </a:ext>
            </a:extLst>
          </p:cNvPr>
          <p:cNvSpPr txBox="1"/>
          <p:nvPr/>
        </p:nvSpPr>
        <p:spPr>
          <a:xfrm>
            <a:off x="1177812" y="4879335"/>
            <a:ext cx="3212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/>
              <a:t>Source </a:t>
            </a:r>
            <a:r>
              <a:rPr lang="fr-FR" sz="1200" err="1"/>
              <a:t>Aqueduct</a:t>
            </a:r>
            <a:r>
              <a:rPr lang="fr-FR" sz="1200"/>
              <a:t> – World Ressource Institut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408AF3-01CD-E81F-A57F-A789537CB022}"/>
              </a:ext>
            </a:extLst>
          </p:cNvPr>
          <p:cNvSpPr txBox="1"/>
          <p:nvPr/>
        </p:nvSpPr>
        <p:spPr>
          <a:xfrm>
            <a:off x="1177812" y="9716261"/>
            <a:ext cx="13791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/>
              <a:t>Source </a:t>
            </a:r>
            <a:r>
              <a:rPr lang="fr-FR" sz="1400" err="1"/>
              <a:t>Recolt’Ô</a:t>
            </a:r>
            <a:r>
              <a:rPr lang="fr-FR" sz="1400"/>
              <a:t>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870A672-349C-4DAF-F6DC-44CA875219F1}"/>
              </a:ext>
            </a:extLst>
          </p:cNvPr>
          <p:cNvSpPr txBox="1"/>
          <p:nvPr/>
        </p:nvSpPr>
        <p:spPr>
          <a:xfrm>
            <a:off x="4154506" y="1751860"/>
            <a:ext cx="1411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/>
              <a:t>Stress Hydrique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1C14AF3-34FD-7728-BDDF-ED8EBBC18BE0}"/>
              </a:ext>
            </a:extLst>
          </p:cNvPr>
          <p:cNvSpPr txBox="1"/>
          <p:nvPr/>
        </p:nvSpPr>
        <p:spPr>
          <a:xfrm>
            <a:off x="5400097" y="5387821"/>
            <a:ext cx="236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Evolution du potentiel de récupération d’eau de pluie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A052C8E-E1E1-DDE4-E938-68B342E32D1C}"/>
              </a:ext>
            </a:extLst>
          </p:cNvPr>
          <p:cNvSpPr txBox="1"/>
          <p:nvPr/>
        </p:nvSpPr>
        <p:spPr>
          <a:xfrm>
            <a:off x="1107560" y="4438522"/>
            <a:ext cx="2933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Annuel – période de référence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164BF27-B67D-6598-3D8B-078C8061EAF2}"/>
              </a:ext>
            </a:extLst>
          </p:cNvPr>
          <p:cNvSpPr txBox="1"/>
          <p:nvPr/>
        </p:nvSpPr>
        <p:spPr>
          <a:xfrm>
            <a:off x="5167878" y="4437779"/>
            <a:ext cx="29742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Annuel – 2050 scenario GIEC BAU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AB8889B-D710-6D58-12E8-EDB2EDD68E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506" y="7034981"/>
            <a:ext cx="6638431" cy="317394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194ED68-85A2-FFBF-ACFE-0F5F042C68B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"/>
          <a:stretch/>
        </p:blipFill>
        <p:spPr bwMode="auto">
          <a:xfrm>
            <a:off x="58995" y="5721071"/>
            <a:ext cx="3038165" cy="3535927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C9BF074E-85EF-CF44-9B2A-50732B244ACD}"/>
              </a:ext>
            </a:extLst>
          </p:cNvPr>
          <p:cNvSpPr txBox="1"/>
          <p:nvPr/>
        </p:nvSpPr>
        <p:spPr>
          <a:xfrm>
            <a:off x="213655" y="5387988"/>
            <a:ext cx="236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Potentiel de récupération d’eau de pluie</a:t>
            </a:r>
          </a:p>
        </p:txBody>
      </p:sp>
    </p:spTree>
    <p:extLst>
      <p:ext uri="{BB962C8B-B14F-4D97-AF65-F5344CB8AC3E}">
        <p14:creationId xmlns:p14="http://schemas.microsoft.com/office/powerpoint/2010/main" val="207331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4FCFF-F78C-4338-EDF3-7F37565CD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utoShape 2">
            <a:extLst>
              <a:ext uri="{FF2B5EF4-FFF2-40B4-BE49-F238E27FC236}">
                <a16:creationId xmlns:a16="http://schemas.microsoft.com/office/drawing/2014/main" id="{30144E42-04CF-A891-70E8-CB1EA71D54E2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AD09E331-5735-DC40-CBCB-8B75B24C7B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4677512E-F07C-5F87-EAE2-826DD87FF483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E5694EE9-C4A1-A6D9-7BDC-F4887919C869}"/>
              </a:ext>
            </a:extLst>
          </p:cNvPr>
          <p:cNvSpPr txBox="1"/>
          <p:nvPr/>
        </p:nvSpPr>
        <p:spPr>
          <a:xfrm>
            <a:off x="547458" y="320814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Le chemin…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9F7B002-D7E7-E30F-E544-EE3E26FFADB0}"/>
              </a:ext>
            </a:extLst>
          </p:cNvPr>
          <p:cNvSpPr txBox="1"/>
          <p:nvPr/>
        </p:nvSpPr>
        <p:spPr>
          <a:xfrm>
            <a:off x="552453" y="982401"/>
            <a:ext cx="15705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Une solution construite sur 6 briques de travail</a:t>
            </a:r>
          </a:p>
        </p:txBody>
      </p: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EDBFAB14-046A-B5A0-A66E-6FE2001A23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10" name="Image 9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09DCFFC7-C562-88A6-A855-A1D9314067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11" name="Image 10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0CE58E68-8A00-A2D2-2C41-9A3F20D3D3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3E1E25F-F1E2-3B7A-46EA-1A7498789819}"/>
              </a:ext>
            </a:extLst>
          </p:cNvPr>
          <p:cNvSpPr txBox="1"/>
          <p:nvPr/>
        </p:nvSpPr>
        <p:spPr>
          <a:xfrm>
            <a:off x="7414363" y="8381269"/>
            <a:ext cx="3828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❺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Systèmes de traitement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 recyclage, assainissement, innovations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E42E663-9F3A-D022-C568-9C340B092E24}"/>
              </a:ext>
            </a:extLst>
          </p:cNvPr>
          <p:cNvGrpSpPr/>
          <p:nvPr/>
        </p:nvGrpSpPr>
        <p:grpSpPr>
          <a:xfrm>
            <a:off x="3462721" y="2284866"/>
            <a:ext cx="1727394" cy="1961725"/>
            <a:chOff x="3351076" y="1936824"/>
            <a:chExt cx="1124214" cy="1307218"/>
          </a:xfrm>
        </p:grpSpPr>
        <p:sp>
          <p:nvSpPr>
            <p:cNvPr id="14" name="Hexagone 16">
              <a:extLst>
                <a:ext uri="{FF2B5EF4-FFF2-40B4-BE49-F238E27FC236}">
                  <a16:creationId xmlns:a16="http://schemas.microsoft.com/office/drawing/2014/main" id="{2CDDBF98-E285-0095-6CA1-48A9EA7CFD39}"/>
                </a:ext>
              </a:extLst>
            </p:cNvPr>
            <p:cNvSpPr/>
            <p:nvPr/>
          </p:nvSpPr>
          <p:spPr>
            <a:xfrm rot="16200000">
              <a:off x="3259574" y="2028326"/>
              <a:ext cx="1307218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34BA6CCA-CF7A-5938-5483-9085771E7DA9}"/>
                </a:ext>
              </a:extLst>
            </p:cNvPr>
            <p:cNvGrpSpPr/>
            <p:nvPr/>
          </p:nvGrpSpPr>
          <p:grpSpPr>
            <a:xfrm>
              <a:off x="3574861" y="2231859"/>
              <a:ext cx="787181" cy="627323"/>
              <a:chOff x="1331911" y="2966515"/>
              <a:chExt cx="539752" cy="430142"/>
            </a:xfrm>
          </p:grpSpPr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C2B24872-7686-C3BB-8A4F-1F4D28CFB6FE}"/>
                  </a:ext>
                </a:extLst>
              </p:cNvPr>
              <p:cNvSpPr/>
              <p:nvPr/>
            </p:nvSpPr>
            <p:spPr>
              <a:xfrm>
                <a:off x="1402556" y="2969420"/>
                <a:ext cx="469107" cy="390525"/>
              </a:xfrm>
              <a:custGeom>
                <a:avLst/>
                <a:gdLst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382 w 631032"/>
                  <a:gd name="connsiteY13" fmla="*/ 466725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8388 w 631032"/>
                  <a:gd name="connsiteY13" fmla="*/ 389058 h 466725"/>
                  <a:gd name="connsiteX14" fmla="*/ 0 w 631032"/>
                  <a:gd name="connsiteY14" fmla="*/ 0 h 466725"/>
                  <a:gd name="connsiteX0" fmla="*/ 450285 w 1081317"/>
                  <a:gd name="connsiteY0" fmla="*/ 0 h 499951"/>
                  <a:gd name="connsiteX1" fmla="*/ 609829 w 1081317"/>
                  <a:gd name="connsiteY1" fmla="*/ 0 h 499951"/>
                  <a:gd name="connsiteX2" fmla="*/ 609829 w 1081317"/>
                  <a:gd name="connsiteY2" fmla="*/ 85725 h 499951"/>
                  <a:gd name="connsiteX3" fmla="*/ 690792 w 1081317"/>
                  <a:gd name="connsiteY3" fmla="*/ 85725 h 499951"/>
                  <a:gd name="connsiteX4" fmla="*/ 690792 w 1081317"/>
                  <a:gd name="connsiteY4" fmla="*/ 157162 h 499951"/>
                  <a:gd name="connsiteX5" fmla="*/ 766992 w 1081317"/>
                  <a:gd name="connsiteY5" fmla="*/ 157162 h 499951"/>
                  <a:gd name="connsiteX6" fmla="*/ 766992 w 1081317"/>
                  <a:gd name="connsiteY6" fmla="*/ 233362 h 499951"/>
                  <a:gd name="connsiteX7" fmla="*/ 845573 w 1081317"/>
                  <a:gd name="connsiteY7" fmla="*/ 233362 h 499951"/>
                  <a:gd name="connsiteX8" fmla="*/ 845573 w 1081317"/>
                  <a:gd name="connsiteY8" fmla="*/ 316706 h 499951"/>
                  <a:gd name="connsiteX9" fmla="*/ 919392 w 1081317"/>
                  <a:gd name="connsiteY9" fmla="*/ 316706 h 499951"/>
                  <a:gd name="connsiteX10" fmla="*/ 919392 w 1081317"/>
                  <a:gd name="connsiteY10" fmla="*/ 390525 h 499951"/>
                  <a:gd name="connsiteX11" fmla="*/ 1081317 w 1081317"/>
                  <a:gd name="connsiteY11" fmla="*/ 390525 h 499951"/>
                  <a:gd name="connsiteX12" fmla="*/ 1081317 w 1081317"/>
                  <a:gd name="connsiteY12" fmla="*/ 466725 h 499951"/>
                  <a:gd name="connsiteX13" fmla="*/ 0 w 1081317"/>
                  <a:gd name="connsiteY13" fmla="*/ 499951 h 499951"/>
                  <a:gd name="connsiteX14" fmla="*/ 450285 w 1081317"/>
                  <a:gd name="connsiteY14" fmla="*/ 0 h 499951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157 w 631032"/>
                  <a:gd name="connsiteY13" fmla="*/ 389059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466725 h 466725"/>
                  <a:gd name="connsiteX12" fmla="*/ 2157 w 631032"/>
                  <a:gd name="connsiteY12" fmla="*/ 389059 h 466725"/>
                  <a:gd name="connsiteX13" fmla="*/ 0 w 631032"/>
                  <a:gd name="connsiteY13" fmla="*/ 0 h 466725"/>
                  <a:gd name="connsiteX0" fmla="*/ 0 w 469107"/>
                  <a:gd name="connsiteY0" fmla="*/ 0 h 390525"/>
                  <a:gd name="connsiteX1" fmla="*/ 159544 w 469107"/>
                  <a:gd name="connsiteY1" fmla="*/ 0 h 390525"/>
                  <a:gd name="connsiteX2" fmla="*/ 159544 w 469107"/>
                  <a:gd name="connsiteY2" fmla="*/ 85725 h 390525"/>
                  <a:gd name="connsiteX3" fmla="*/ 240507 w 469107"/>
                  <a:gd name="connsiteY3" fmla="*/ 85725 h 390525"/>
                  <a:gd name="connsiteX4" fmla="*/ 240507 w 469107"/>
                  <a:gd name="connsiteY4" fmla="*/ 157162 h 390525"/>
                  <a:gd name="connsiteX5" fmla="*/ 316707 w 469107"/>
                  <a:gd name="connsiteY5" fmla="*/ 157162 h 390525"/>
                  <a:gd name="connsiteX6" fmla="*/ 316707 w 469107"/>
                  <a:gd name="connsiteY6" fmla="*/ 233362 h 390525"/>
                  <a:gd name="connsiteX7" fmla="*/ 395288 w 469107"/>
                  <a:gd name="connsiteY7" fmla="*/ 233362 h 390525"/>
                  <a:gd name="connsiteX8" fmla="*/ 395288 w 469107"/>
                  <a:gd name="connsiteY8" fmla="*/ 316706 h 390525"/>
                  <a:gd name="connsiteX9" fmla="*/ 469107 w 469107"/>
                  <a:gd name="connsiteY9" fmla="*/ 316706 h 390525"/>
                  <a:gd name="connsiteX10" fmla="*/ 469107 w 469107"/>
                  <a:gd name="connsiteY10" fmla="*/ 390525 h 390525"/>
                  <a:gd name="connsiteX11" fmla="*/ 2157 w 469107"/>
                  <a:gd name="connsiteY11" fmla="*/ 389059 h 390525"/>
                  <a:gd name="connsiteX12" fmla="*/ 0 w 469107"/>
                  <a:gd name="connsiteY12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9107" h="390525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85725"/>
                    </a:lnTo>
                    <a:lnTo>
                      <a:pt x="240507" y="85725"/>
                    </a:lnTo>
                    <a:lnTo>
                      <a:pt x="240507" y="157162"/>
                    </a:lnTo>
                    <a:lnTo>
                      <a:pt x="316707" y="157162"/>
                    </a:lnTo>
                    <a:lnTo>
                      <a:pt x="316707" y="233362"/>
                    </a:lnTo>
                    <a:lnTo>
                      <a:pt x="395288" y="233362"/>
                    </a:lnTo>
                    <a:lnTo>
                      <a:pt x="395288" y="316706"/>
                    </a:lnTo>
                    <a:lnTo>
                      <a:pt x="469107" y="316706"/>
                    </a:lnTo>
                    <a:lnTo>
                      <a:pt x="469107" y="390525"/>
                    </a:lnTo>
                    <a:lnTo>
                      <a:pt x="2157" y="389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7" name="Image 16">
                <a:extLst>
                  <a:ext uri="{FF2B5EF4-FFF2-40B4-BE49-F238E27FC236}">
                    <a16:creationId xmlns:a16="http://schemas.microsoft.com/office/drawing/2014/main" id="{7E73B0EB-6748-A03D-27FD-5E7B41FCDA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rcRect r="28251" b="42627"/>
              <a:stretch/>
            </p:blipFill>
            <p:spPr>
              <a:xfrm>
                <a:off x="1331911" y="2966515"/>
                <a:ext cx="508704" cy="430142"/>
              </a:xfrm>
              <a:prstGeom prst="rect">
                <a:avLst/>
              </a:prstGeom>
            </p:spPr>
          </p:pic>
        </p:grp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917C82FE-FFFA-8641-E3D4-35BCCCC05330}"/>
              </a:ext>
            </a:extLst>
          </p:cNvPr>
          <p:cNvSpPr txBox="1"/>
          <p:nvPr/>
        </p:nvSpPr>
        <p:spPr>
          <a:xfrm>
            <a:off x="2672853" y="4611361"/>
            <a:ext cx="3161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❶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Produits de Construction et Equipements (PCE)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553527FE-748E-FBD6-14AA-89E5B6701B8D}"/>
              </a:ext>
            </a:extLst>
          </p:cNvPr>
          <p:cNvGrpSpPr/>
          <p:nvPr/>
        </p:nvGrpSpPr>
        <p:grpSpPr>
          <a:xfrm>
            <a:off x="8396903" y="2284866"/>
            <a:ext cx="1727396" cy="1961725"/>
            <a:chOff x="5873047" y="1969387"/>
            <a:chExt cx="1124215" cy="1307218"/>
          </a:xfrm>
        </p:grpSpPr>
        <p:sp>
          <p:nvSpPr>
            <p:cNvPr id="20" name="Hexagone 16">
              <a:extLst>
                <a:ext uri="{FF2B5EF4-FFF2-40B4-BE49-F238E27FC236}">
                  <a16:creationId xmlns:a16="http://schemas.microsoft.com/office/drawing/2014/main" id="{C52F36E0-E7BE-0CFA-2F0D-B4C92E0589C3}"/>
                </a:ext>
              </a:extLst>
            </p:cNvPr>
            <p:cNvSpPr/>
            <p:nvPr/>
          </p:nvSpPr>
          <p:spPr>
            <a:xfrm rot="16200000">
              <a:off x="5781546" y="206088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CC8D004B-49C2-7425-F0E9-0DE7D04CD5D7}"/>
                </a:ext>
              </a:extLst>
            </p:cNvPr>
            <p:cNvSpPr/>
            <p:nvPr/>
          </p:nvSpPr>
          <p:spPr>
            <a:xfrm>
              <a:off x="6296904" y="2222804"/>
              <a:ext cx="407984" cy="706855"/>
            </a:xfrm>
            <a:custGeom>
              <a:avLst/>
              <a:gdLst>
                <a:gd name="connsiteX0" fmla="*/ 190500 w 409575"/>
                <a:gd name="connsiteY0" fmla="*/ 0 h 709613"/>
                <a:gd name="connsiteX1" fmla="*/ 0 w 409575"/>
                <a:gd name="connsiteY1" fmla="*/ 409575 h 709613"/>
                <a:gd name="connsiteX2" fmla="*/ 204788 w 409575"/>
                <a:gd name="connsiteY2" fmla="*/ 409575 h 709613"/>
                <a:gd name="connsiteX3" fmla="*/ 204788 w 409575"/>
                <a:gd name="connsiteY3" fmla="*/ 709613 h 709613"/>
                <a:gd name="connsiteX4" fmla="*/ 409575 w 409575"/>
                <a:gd name="connsiteY4" fmla="*/ 280988 h 709613"/>
                <a:gd name="connsiteX5" fmla="*/ 204788 w 409575"/>
                <a:gd name="connsiteY5" fmla="*/ 280988 h 709613"/>
                <a:gd name="connsiteX6" fmla="*/ 190500 w 409575"/>
                <a:gd name="connsiteY6" fmla="*/ 0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575" h="709613">
                  <a:moveTo>
                    <a:pt x="190500" y="0"/>
                  </a:moveTo>
                  <a:lnTo>
                    <a:pt x="0" y="409575"/>
                  </a:lnTo>
                  <a:lnTo>
                    <a:pt x="204788" y="409575"/>
                  </a:lnTo>
                  <a:lnTo>
                    <a:pt x="204788" y="709613"/>
                  </a:lnTo>
                  <a:lnTo>
                    <a:pt x="409575" y="280988"/>
                  </a:lnTo>
                  <a:lnTo>
                    <a:pt x="204788" y="280988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E3A45739-693A-54A5-8040-5D572E981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3543" y="2152811"/>
              <a:ext cx="602195" cy="900554"/>
            </a:xfrm>
            <a:prstGeom prst="rect">
              <a:avLst/>
            </a:prstGeom>
          </p:spPr>
        </p:pic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8972B0EC-F892-E88B-6351-FDEADEA1A921}"/>
              </a:ext>
            </a:extLst>
          </p:cNvPr>
          <p:cNvSpPr txBox="1"/>
          <p:nvPr/>
        </p:nvSpPr>
        <p:spPr>
          <a:xfrm>
            <a:off x="7891297" y="4623218"/>
            <a:ext cx="262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❷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Consommations 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 cap="all">
                <a:solidFill>
                  <a:schemeClr val="tx1">
                    <a:lumMod val="50000"/>
                  </a:schemeClr>
                </a:solidFill>
                <a:latin typeface="Century Gothic"/>
              </a:rPr>
              <a:t>é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nergétiques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D513413E-DC37-0EAD-AB82-A6BAB6ACD882}"/>
              </a:ext>
            </a:extLst>
          </p:cNvPr>
          <p:cNvGrpSpPr/>
          <p:nvPr/>
        </p:nvGrpSpPr>
        <p:grpSpPr>
          <a:xfrm>
            <a:off x="13131764" y="2284865"/>
            <a:ext cx="1727394" cy="1961728"/>
            <a:chOff x="8334462" y="1969390"/>
            <a:chExt cx="1124214" cy="1307220"/>
          </a:xfrm>
        </p:grpSpPr>
        <p:sp>
          <p:nvSpPr>
            <p:cNvPr id="25" name="Hexagone 16">
              <a:extLst>
                <a:ext uri="{FF2B5EF4-FFF2-40B4-BE49-F238E27FC236}">
                  <a16:creationId xmlns:a16="http://schemas.microsoft.com/office/drawing/2014/main" id="{B5143412-8334-70A3-0EE3-E0C6F9912926}"/>
                </a:ext>
              </a:extLst>
            </p:cNvPr>
            <p:cNvSpPr/>
            <p:nvPr/>
          </p:nvSpPr>
          <p:spPr>
            <a:xfrm rot="16200000">
              <a:off x="8242959" y="2060893"/>
              <a:ext cx="1307220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9F83DAA-46F0-C3DB-99B3-57BEBBE5AA2D}"/>
                </a:ext>
              </a:extLst>
            </p:cNvPr>
            <p:cNvGrpSpPr/>
            <p:nvPr/>
          </p:nvGrpSpPr>
          <p:grpSpPr>
            <a:xfrm>
              <a:off x="8563041" y="2231863"/>
              <a:ext cx="667053" cy="828912"/>
              <a:chOff x="7170944" y="2887764"/>
              <a:chExt cx="736621" cy="915360"/>
            </a:xfrm>
          </p:grpSpPr>
          <p:sp>
            <p:nvSpPr>
              <p:cNvPr id="27" name="Ellipse 9">
                <a:extLst>
                  <a:ext uri="{FF2B5EF4-FFF2-40B4-BE49-F238E27FC236}">
                    <a16:creationId xmlns:a16="http://schemas.microsoft.com/office/drawing/2014/main" id="{8BB45D42-9CAD-E4B5-1EE0-89F3B6F8102D}"/>
                  </a:ext>
                </a:extLst>
              </p:cNvPr>
              <p:cNvSpPr/>
              <p:nvPr/>
            </p:nvSpPr>
            <p:spPr>
              <a:xfrm>
                <a:off x="7336691" y="2934467"/>
                <a:ext cx="473740" cy="676559"/>
              </a:xfrm>
              <a:custGeom>
                <a:avLst/>
                <a:gdLst>
                  <a:gd name="connsiteX0" fmla="*/ 0 w 480770"/>
                  <a:gd name="connsiteY0" fmla="*/ 252315 h 504629"/>
                  <a:gd name="connsiteX1" fmla="*/ 240385 w 480770"/>
                  <a:gd name="connsiteY1" fmla="*/ 0 h 504629"/>
                  <a:gd name="connsiteX2" fmla="*/ 480770 w 480770"/>
                  <a:gd name="connsiteY2" fmla="*/ 252315 h 504629"/>
                  <a:gd name="connsiteX3" fmla="*/ 240385 w 480770"/>
                  <a:gd name="connsiteY3" fmla="*/ 504630 h 504629"/>
                  <a:gd name="connsiteX4" fmla="*/ 0 w 480770"/>
                  <a:gd name="connsiteY4" fmla="*/ 252315 h 504629"/>
                  <a:gd name="connsiteX0" fmla="*/ 1 w 480771"/>
                  <a:gd name="connsiteY0" fmla="*/ 423765 h 676080"/>
                  <a:gd name="connsiteX1" fmla="*/ 242768 w 480771"/>
                  <a:gd name="connsiteY1" fmla="*/ 0 h 676080"/>
                  <a:gd name="connsiteX2" fmla="*/ 480771 w 480771"/>
                  <a:gd name="connsiteY2" fmla="*/ 423765 h 676080"/>
                  <a:gd name="connsiteX3" fmla="*/ 240386 w 480771"/>
                  <a:gd name="connsiteY3" fmla="*/ 676080 h 676080"/>
                  <a:gd name="connsiteX4" fmla="*/ 1 w 480771"/>
                  <a:gd name="connsiteY4" fmla="*/ 423765 h 676080"/>
                  <a:gd name="connsiteX0" fmla="*/ 1 w 480771"/>
                  <a:gd name="connsiteY0" fmla="*/ 440448 h 692763"/>
                  <a:gd name="connsiteX1" fmla="*/ 242768 w 480771"/>
                  <a:gd name="connsiteY1" fmla="*/ 16683 h 692763"/>
                  <a:gd name="connsiteX2" fmla="*/ 480771 w 480771"/>
                  <a:gd name="connsiteY2" fmla="*/ 440448 h 692763"/>
                  <a:gd name="connsiteX3" fmla="*/ 240386 w 480771"/>
                  <a:gd name="connsiteY3" fmla="*/ 692763 h 692763"/>
                  <a:gd name="connsiteX4" fmla="*/ 1 w 480771"/>
                  <a:gd name="connsiteY4" fmla="*/ 440448 h 692763"/>
                  <a:gd name="connsiteX0" fmla="*/ 1 w 480771"/>
                  <a:gd name="connsiteY0" fmla="*/ 424971 h 677286"/>
                  <a:gd name="connsiteX1" fmla="*/ 242768 w 480771"/>
                  <a:gd name="connsiteY1" fmla="*/ 1206 h 677286"/>
                  <a:gd name="connsiteX2" fmla="*/ 480771 w 480771"/>
                  <a:gd name="connsiteY2" fmla="*/ 424971 h 677286"/>
                  <a:gd name="connsiteX3" fmla="*/ 240386 w 480771"/>
                  <a:gd name="connsiteY3" fmla="*/ 677286 h 677286"/>
                  <a:gd name="connsiteX4" fmla="*/ 1 w 480771"/>
                  <a:gd name="connsiteY4" fmla="*/ 424971 h 677286"/>
                  <a:gd name="connsiteX0" fmla="*/ 1 w 480771"/>
                  <a:gd name="connsiteY0" fmla="*/ 423880 h 676195"/>
                  <a:gd name="connsiteX1" fmla="*/ 242768 w 480771"/>
                  <a:gd name="connsiteY1" fmla="*/ 115 h 676195"/>
                  <a:gd name="connsiteX2" fmla="*/ 480771 w 480771"/>
                  <a:gd name="connsiteY2" fmla="*/ 423880 h 676195"/>
                  <a:gd name="connsiteX3" fmla="*/ 240386 w 480771"/>
                  <a:gd name="connsiteY3" fmla="*/ 676195 h 676195"/>
                  <a:gd name="connsiteX4" fmla="*/ 1 w 480771"/>
                  <a:gd name="connsiteY4" fmla="*/ 423880 h 676195"/>
                  <a:gd name="connsiteX0" fmla="*/ 1 w 480771"/>
                  <a:gd name="connsiteY0" fmla="*/ 423766 h 676081"/>
                  <a:gd name="connsiteX1" fmla="*/ 242768 w 480771"/>
                  <a:gd name="connsiteY1" fmla="*/ 1 h 676081"/>
                  <a:gd name="connsiteX2" fmla="*/ 480771 w 480771"/>
                  <a:gd name="connsiteY2" fmla="*/ 423766 h 676081"/>
                  <a:gd name="connsiteX3" fmla="*/ 240386 w 480771"/>
                  <a:gd name="connsiteY3" fmla="*/ 676081 h 676081"/>
                  <a:gd name="connsiteX4" fmla="*/ 1 w 480771"/>
                  <a:gd name="connsiteY4" fmla="*/ 423766 h 676081"/>
                  <a:gd name="connsiteX0" fmla="*/ 11 w 480781"/>
                  <a:gd name="connsiteY0" fmla="*/ 423766 h 676081"/>
                  <a:gd name="connsiteX1" fmla="*/ 242778 w 480781"/>
                  <a:gd name="connsiteY1" fmla="*/ 1 h 676081"/>
                  <a:gd name="connsiteX2" fmla="*/ 480781 w 480781"/>
                  <a:gd name="connsiteY2" fmla="*/ 423766 h 676081"/>
                  <a:gd name="connsiteX3" fmla="*/ 240396 w 480781"/>
                  <a:gd name="connsiteY3" fmla="*/ 676081 h 676081"/>
                  <a:gd name="connsiteX4" fmla="*/ 11 w 480781"/>
                  <a:gd name="connsiteY4" fmla="*/ 423766 h 676081"/>
                  <a:gd name="connsiteX0" fmla="*/ 20 w 459359"/>
                  <a:gd name="connsiteY0" fmla="*/ 423765 h 676080"/>
                  <a:gd name="connsiteX1" fmla="*/ 221356 w 459359"/>
                  <a:gd name="connsiteY1" fmla="*/ 0 h 676080"/>
                  <a:gd name="connsiteX2" fmla="*/ 459359 w 459359"/>
                  <a:gd name="connsiteY2" fmla="*/ 423765 h 676080"/>
                  <a:gd name="connsiteX3" fmla="*/ 218974 w 459359"/>
                  <a:gd name="connsiteY3" fmla="*/ 676080 h 676080"/>
                  <a:gd name="connsiteX4" fmla="*/ 20 w 459359"/>
                  <a:gd name="connsiteY4" fmla="*/ 423765 h 676080"/>
                  <a:gd name="connsiteX0" fmla="*/ 18 w 476026"/>
                  <a:gd name="connsiteY0" fmla="*/ 440454 h 676180"/>
                  <a:gd name="connsiteX1" fmla="*/ 238023 w 476026"/>
                  <a:gd name="connsiteY1" fmla="*/ 20 h 676180"/>
                  <a:gd name="connsiteX2" fmla="*/ 476026 w 476026"/>
                  <a:gd name="connsiteY2" fmla="*/ 423785 h 676180"/>
                  <a:gd name="connsiteX3" fmla="*/ 235641 w 476026"/>
                  <a:gd name="connsiteY3" fmla="*/ 676100 h 676180"/>
                  <a:gd name="connsiteX4" fmla="*/ 18 w 476026"/>
                  <a:gd name="connsiteY4" fmla="*/ 440454 h 676180"/>
                  <a:gd name="connsiteX0" fmla="*/ 18 w 476126"/>
                  <a:gd name="connsiteY0" fmla="*/ 440454 h 676180"/>
                  <a:gd name="connsiteX1" fmla="*/ 238023 w 476126"/>
                  <a:gd name="connsiteY1" fmla="*/ 20 h 676180"/>
                  <a:gd name="connsiteX2" fmla="*/ 476026 w 476126"/>
                  <a:gd name="connsiteY2" fmla="*/ 423785 h 676180"/>
                  <a:gd name="connsiteX3" fmla="*/ 235641 w 476126"/>
                  <a:gd name="connsiteY3" fmla="*/ 676100 h 676180"/>
                  <a:gd name="connsiteX4" fmla="*/ 18 w 476126"/>
                  <a:gd name="connsiteY4" fmla="*/ 440454 h 676180"/>
                  <a:gd name="connsiteX0" fmla="*/ 18 w 480886"/>
                  <a:gd name="connsiteY0" fmla="*/ 440435 h 676084"/>
                  <a:gd name="connsiteX1" fmla="*/ 238023 w 480886"/>
                  <a:gd name="connsiteY1" fmla="*/ 1 h 676084"/>
                  <a:gd name="connsiteX2" fmla="*/ 480788 w 480886"/>
                  <a:gd name="connsiteY2" fmla="*/ 442816 h 676084"/>
                  <a:gd name="connsiteX3" fmla="*/ 235641 w 480886"/>
                  <a:gd name="connsiteY3" fmla="*/ 676081 h 676084"/>
                  <a:gd name="connsiteX4" fmla="*/ 18 w 480886"/>
                  <a:gd name="connsiteY4" fmla="*/ 440435 h 676084"/>
                  <a:gd name="connsiteX0" fmla="*/ 18 w 449947"/>
                  <a:gd name="connsiteY0" fmla="*/ 440437 h 676098"/>
                  <a:gd name="connsiteX1" fmla="*/ 238023 w 449947"/>
                  <a:gd name="connsiteY1" fmla="*/ 3 h 676098"/>
                  <a:gd name="connsiteX2" fmla="*/ 449832 w 449947"/>
                  <a:gd name="connsiteY2" fmla="*/ 433293 h 676098"/>
                  <a:gd name="connsiteX3" fmla="*/ 235641 w 449947"/>
                  <a:gd name="connsiteY3" fmla="*/ 676083 h 676098"/>
                  <a:gd name="connsiteX4" fmla="*/ 18 w 449947"/>
                  <a:gd name="connsiteY4" fmla="*/ 440437 h 676098"/>
                  <a:gd name="connsiteX0" fmla="*/ 18 w 473745"/>
                  <a:gd name="connsiteY0" fmla="*/ 440434 h 676080"/>
                  <a:gd name="connsiteX1" fmla="*/ 238023 w 473745"/>
                  <a:gd name="connsiteY1" fmla="*/ 0 h 676080"/>
                  <a:gd name="connsiteX2" fmla="*/ 473644 w 473745"/>
                  <a:gd name="connsiteY2" fmla="*/ 440434 h 676080"/>
                  <a:gd name="connsiteX3" fmla="*/ 235641 w 473745"/>
                  <a:gd name="connsiteY3" fmla="*/ 676080 h 676080"/>
                  <a:gd name="connsiteX4" fmla="*/ 18 w 473745"/>
                  <a:gd name="connsiteY4" fmla="*/ 440434 h 676080"/>
                  <a:gd name="connsiteX0" fmla="*/ 18 w 473745"/>
                  <a:gd name="connsiteY0" fmla="*/ 440447 h 676093"/>
                  <a:gd name="connsiteX1" fmla="*/ 238023 w 473745"/>
                  <a:gd name="connsiteY1" fmla="*/ 13 h 676093"/>
                  <a:gd name="connsiteX2" fmla="*/ 473644 w 473745"/>
                  <a:gd name="connsiteY2" fmla="*/ 440447 h 676093"/>
                  <a:gd name="connsiteX3" fmla="*/ 235641 w 473745"/>
                  <a:gd name="connsiteY3" fmla="*/ 676093 h 676093"/>
                  <a:gd name="connsiteX4" fmla="*/ 18 w 473745"/>
                  <a:gd name="connsiteY4" fmla="*/ 440447 h 676093"/>
                  <a:gd name="connsiteX0" fmla="*/ 13 w 473740"/>
                  <a:gd name="connsiteY0" fmla="*/ 440878 h 676524"/>
                  <a:gd name="connsiteX1" fmla="*/ 238018 w 473740"/>
                  <a:gd name="connsiteY1" fmla="*/ 444 h 676524"/>
                  <a:gd name="connsiteX2" fmla="*/ 473639 w 473740"/>
                  <a:gd name="connsiteY2" fmla="*/ 440878 h 676524"/>
                  <a:gd name="connsiteX3" fmla="*/ 235636 w 473740"/>
                  <a:gd name="connsiteY3" fmla="*/ 676524 h 676524"/>
                  <a:gd name="connsiteX4" fmla="*/ 13 w 473740"/>
                  <a:gd name="connsiteY4" fmla="*/ 440878 h 676524"/>
                  <a:gd name="connsiteX0" fmla="*/ 13 w 473740"/>
                  <a:gd name="connsiteY0" fmla="*/ 440913 h 676559"/>
                  <a:gd name="connsiteX1" fmla="*/ 238018 w 473740"/>
                  <a:gd name="connsiteY1" fmla="*/ 479 h 676559"/>
                  <a:gd name="connsiteX2" fmla="*/ 473639 w 473740"/>
                  <a:gd name="connsiteY2" fmla="*/ 440913 h 676559"/>
                  <a:gd name="connsiteX3" fmla="*/ 235636 w 473740"/>
                  <a:gd name="connsiteY3" fmla="*/ 676559 h 676559"/>
                  <a:gd name="connsiteX4" fmla="*/ 13 w 473740"/>
                  <a:gd name="connsiteY4" fmla="*/ 440913 h 67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740" h="676559">
                    <a:moveTo>
                      <a:pt x="13" y="440913"/>
                    </a:moveTo>
                    <a:cubicBezTo>
                      <a:pt x="-1971" y="271083"/>
                      <a:pt x="233366" y="4291"/>
                      <a:pt x="238018" y="479"/>
                    </a:cubicBezTo>
                    <a:cubicBezTo>
                      <a:pt x="254971" y="-13413"/>
                      <a:pt x="476020" y="277751"/>
                      <a:pt x="473639" y="440913"/>
                    </a:cubicBezTo>
                    <a:cubicBezTo>
                      <a:pt x="478401" y="639794"/>
                      <a:pt x="314574" y="676559"/>
                      <a:pt x="235636" y="676559"/>
                    </a:cubicBezTo>
                    <a:cubicBezTo>
                      <a:pt x="156698" y="676559"/>
                      <a:pt x="1997" y="610743"/>
                      <a:pt x="13" y="44091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8" name="Image 27">
                <a:extLst>
                  <a:ext uri="{FF2B5EF4-FFF2-40B4-BE49-F238E27FC236}">
                    <a16:creationId xmlns:a16="http://schemas.microsoft.com/office/drawing/2014/main" id="{CA545168-BFE6-51F5-0381-619B7AD35F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70944" y="2887764"/>
                <a:ext cx="736621" cy="915360"/>
              </a:xfrm>
              <a:prstGeom prst="rect">
                <a:avLst/>
              </a:prstGeom>
            </p:spPr>
          </p:pic>
        </p:grp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CBB32D93-5544-2D1E-C45C-D73CF57EB404}"/>
              </a:ext>
            </a:extLst>
          </p:cNvPr>
          <p:cNvSpPr txBox="1"/>
          <p:nvPr/>
        </p:nvSpPr>
        <p:spPr>
          <a:xfrm>
            <a:off x="12461252" y="4611361"/>
            <a:ext cx="3231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❸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Consommations 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d’eau e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n exploitation :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équipements et usages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140C4C1-AD6A-5C8A-2AE4-B9CB11FE28BF}"/>
              </a:ext>
            </a:extLst>
          </p:cNvPr>
          <p:cNvGrpSpPr/>
          <p:nvPr/>
        </p:nvGrpSpPr>
        <p:grpSpPr>
          <a:xfrm>
            <a:off x="3466112" y="6185976"/>
            <a:ext cx="1727396" cy="1961727"/>
            <a:chOff x="3428494" y="3998455"/>
            <a:chExt cx="1124215" cy="1307219"/>
          </a:xfrm>
        </p:grpSpPr>
        <p:sp>
          <p:nvSpPr>
            <p:cNvPr id="31" name="Hexagone 16">
              <a:extLst>
                <a:ext uri="{FF2B5EF4-FFF2-40B4-BE49-F238E27FC236}">
                  <a16:creationId xmlns:a16="http://schemas.microsoft.com/office/drawing/2014/main" id="{FB5700CC-9816-3A28-3006-F1C557C15AD5}"/>
                </a:ext>
              </a:extLst>
            </p:cNvPr>
            <p:cNvSpPr/>
            <p:nvPr/>
          </p:nvSpPr>
          <p:spPr>
            <a:xfrm rot="16200000">
              <a:off x="3336992" y="4089957"/>
              <a:ext cx="1307219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7AD40FAC-3531-D7B6-D057-A65C11B5ACCB}"/>
                </a:ext>
              </a:extLst>
            </p:cNvPr>
            <p:cNvGrpSpPr/>
            <p:nvPr/>
          </p:nvGrpSpPr>
          <p:grpSpPr>
            <a:xfrm>
              <a:off x="3646301" y="4229330"/>
              <a:ext cx="710831" cy="744261"/>
              <a:chOff x="10090300" y="2860871"/>
              <a:chExt cx="784964" cy="821880"/>
            </a:xfrm>
          </p:grpSpPr>
          <p:grpSp>
            <p:nvGrpSpPr>
              <p:cNvPr id="34" name="Groupe 33">
                <a:extLst>
                  <a:ext uri="{FF2B5EF4-FFF2-40B4-BE49-F238E27FC236}">
                    <a16:creationId xmlns:a16="http://schemas.microsoft.com/office/drawing/2014/main" id="{157BE5C4-960F-E028-C84F-90599CA0F2F6}"/>
                  </a:ext>
                </a:extLst>
              </p:cNvPr>
              <p:cNvGrpSpPr/>
              <p:nvPr/>
            </p:nvGrpSpPr>
            <p:grpSpPr>
              <a:xfrm>
                <a:off x="10218039" y="2947585"/>
                <a:ext cx="657225" cy="661426"/>
                <a:chOff x="10177463" y="2972406"/>
                <a:chExt cx="657225" cy="661426"/>
              </a:xfrm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BF725783-A059-19F6-A4B3-EFF67DBE2E6C}"/>
                    </a:ext>
                  </a:extLst>
                </p:cNvPr>
                <p:cNvSpPr/>
                <p:nvPr/>
              </p:nvSpPr>
              <p:spPr>
                <a:xfrm>
                  <a:off x="10320337" y="3031331"/>
                  <a:ext cx="54769" cy="576262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23694DE5-6D72-092E-32CD-D4EAD3F9289A}"/>
                    </a:ext>
                  </a:extLst>
                </p:cNvPr>
                <p:cNvSpPr/>
                <p:nvPr/>
              </p:nvSpPr>
              <p:spPr>
                <a:xfrm>
                  <a:off x="10265569" y="3608025"/>
                  <a:ext cx="161925" cy="2580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B3A422C8-1EBA-FA7F-97EF-723731C19AEA}"/>
                    </a:ext>
                  </a:extLst>
                </p:cNvPr>
                <p:cNvSpPr/>
                <p:nvPr/>
              </p:nvSpPr>
              <p:spPr>
                <a:xfrm>
                  <a:off x="10177463" y="3054814"/>
                  <a:ext cx="595312" cy="3122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D20FFEAA-D459-4E19-3871-EC4CE02008F0}"/>
                    </a:ext>
                  </a:extLst>
                </p:cNvPr>
                <p:cNvSpPr/>
                <p:nvPr/>
              </p:nvSpPr>
              <p:spPr>
                <a:xfrm>
                  <a:off x="10339145" y="2972406"/>
                  <a:ext cx="17626" cy="6606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4E8969A0-0D66-5536-CA38-986573B8D43B}"/>
                    </a:ext>
                  </a:extLst>
                </p:cNvPr>
                <p:cNvSpPr/>
                <p:nvPr/>
              </p:nvSpPr>
              <p:spPr>
                <a:xfrm rot="19720442">
                  <a:off x="10195813" y="3017823"/>
                  <a:ext cx="161957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CFFD204A-E84F-2495-EDAC-1773D8F54185}"/>
                    </a:ext>
                  </a:extLst>
                </p:cNvPr>
                <p:cNvSpPr/>
                <p:nvPr/>
              </p:nvSpPr>
              <p:spPr>
                <a:xfrm>
                  <a:off x="10203656" y="3086041"/>
                  <a:ext cx="54769" cy="4571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F9A90E4C-1CF3-6B3B-6F8C-6CD05FF03820}"/>
                    </a:ext>
                  </a:extLst>
                </p:cNvPr>
                <p:cNvSpPr/>
                <p:nvPr/>
              </p:nvSpPr>
              <p:spPr>
                <a:xfrm>
                  <a:off x="10627519" y="3269456"/>
                  <a:ext cx="8334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2F0283C7-60FC-6E74-49DF-6EF5D96E1FAC}"/>
                    </a:ext>
                  </a:extLst>
                </p:cNvPr>
                <p:cNvSpPr/>
                <p:nvPr/>
              </p:nvSpPr>
              <p:spPr>
                <a:xfrm>
                  <a:off x="10583656" y="3550444"/>
                  <a:ext cx="251032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794FFD28-0B18-011D-EC59-4AECCFAE36AF}"/>
                    </a:ext>
                  </a:extLst>
                </p:cNvPr>
                <p:cNvSpPr/>
                <p:nvPr/>
              </p:nvSpPr>
              <p:spPr>
                <a:xfrm>
                  <a:off x="10665618" y="3464719"/>
                  <a:ext cx="169069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AFAF927D-DC81-B1F1-0D1C-3461B8C50FC5}"/>
                    </a:ext>
                  </a:extLst>
                </p:cNvPr>
                <p:cNvSpPr/>
                <p:nvPr/>
              </p:nvSpPr>
              <p:spPr>
                <a:xfrm>
                  <a:off x="10748963" y="3378994"/>
                  <a:ext cx="8572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268E281D-6D39-F5AC-E3FE-FFF814F1E1B5}"/>
                    </a:ext>
                  </a:extLst>
                </p:cNvPr>
                <p:cNvSpPr/>
                <p:nvPr/>
              </p:nvSpPr>
              <p:spPr>
                <a:xfrm rot="907775">
                  <a:off x="10352350" y="3015442"/>
                  <a:ext cx="315609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F3FA427E-B128-D30C-8E00-B7448859D501}"/>
                    </a:ext>
                  </a:extLst>
                </p:cNvPr>
                <p:cNvSpPr/>
                <p:nvPr/>
              </p:nvSpPr>
              <p:spPr>
                <a:xfrm rot="5400000">
                  <a:off x="10574477" y="3168229"/>
                  <a:ext cx="195968" cy="12040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35" name="Image 34">
                <a:extLst>
                  <a:ext uri="{FF2B5EF4-FFF2-40B4-BE49-F238E27FC236}">
                    <a16:creationId xmlns:a16="http://schemas.microsoft.com/office/drawing/2014/main" id="{0FFDCE3B-73E3-89C1-4E28-5BFE45B87F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090300" y="2860871"/>
                <a:ext cx="781788" cy="821880"/>
              </a:xfrm>
              <a:prstGeom prst="rect">
                <a:avLst/>
              </a:prstGeom>
            </p:spPr>
          </p:pic>
        </p:grpSp>
      </p:grpSp>
      <p:sp>
        <p:nvSpPr>
          <p:cNvPr id="61" name="ZoneTexte 60">
            <a:extLst>
              <a:ext uri="{FF2B5EF4-FFF2-40B4-BE49-F238E27FC236}">
                <a16:creationId xmlns:a16="http://schemas.microsoft.com/office/drawing/2014/main" id="{9D2EDC42-FC24-DD90-7CAE-697AFAF348DE}"/>
              </a:ext>
            </a:extLst>
          </p:cNvPr>
          <p:cNvSpPr txBox="1"/>
          <p:nvPr/>
        </p:nvSpPr>
        <p:spPr>
          <a:xfrm>
            <a:off x="2300938" y="8349269"/>
            <a:ext cx="4087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❹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Chantier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Construction/Déconstruction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1B36032D-3108-46AA-9BD1-12159DDB65B1}"/>
              </a:ext>
            </a:extLst>
          </p:cNvPr>
          <p:cNvSpPr txBox="1"/>
          <p:nvPr/>
        </p:nvSpPr>
        <p:spPr>
          <a:xfrm>
            <a:off x="12347010" y="8381269"/>
            <a:ext cx="3385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❻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Contexte et rejet vers le milieu naturel</a:t>
            </a:r>
          </a:p>
        </p:txBody>
      </p: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E0FB9898-CE9C-B129-E33F-9510662A861C}"/>
              </a:ext>
            </a:extLst>
          </p:cNvPr>
          <p:cNvGrpSpPr/>
          <p:nvPr/>
        </p:nvGrpSpPr>
        <p:grpSpPr>
          <a:xfrm>
            <a:off x="13176261" y="6141682"/>
            <a:ext cx="1727396" cy="1961725"/>
            <a:chOff x="8450720" y="3989537"/>
            <a:chExt cx="1124215" cy="1307218"/>
          </a:xfrm>
        </p:grpSpPr>
        <p:sp>
          <p:nvSpPr>
            <p:cNvPr id="82" name="Hexagone 16">
              <a:extLst>
                <a:ext uri="{FF2B5EF4-FFF2-40B4-BE49-F238E27FC236}">
                  <a16:creationId xmlns:a16="http://schemas.microsoft.com/office/drawing/2014/main" id="{5FACD6AD-55B1-1EC1-0194-7A7FE4EBE9AA}"/>
                </a:ext>
              </a:extLst>
            </p:cNvPr>
            <p:cNvSpPr/>
            <p:nvPr/>
          </p:nvSpPr>
          <p:spPr>
            <a:xfrm rot="16200000">
              <a:off x="8359219" y="408103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3" name="Graphique 82" descr="Agriculture contour">
              <a:extLst>
                <a:ext uri="{FF2B5EF4-FFF2-40B4-BE49-F238E27FC236}">
                  <a16:creationId xmlns:a16="http://schemas.microsoft.com/office/drawing/2014/main" id="{12EBFDE0-070C-489A-9E00-AF839F414BB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28444" y="4137952"/>
              <a:ext cx="910847" cy="910847"/>
            </a:xfrm>
            <a:prstGeom prst="rect">
              <a:avLst/>
            </a:prstGeom>
          </p:spPr>
        </p:pic>
      </p:grp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043A9605-5CB0-5897-E711-0CB36C8FE4F5}"/>
              </a:ext>
            </a:extLst>
          </p:cNvPr>
          <p:cNvGrpSpPr/>
          <p:nvPr/>
        </p:nvGrpSpPr>
        <p:grpSpPr>
          <a:xfrm>
            <a:off x="8397231" y="6161345"/>
            <a:ext cx="1727397" cy="1961728"/>
            <a:chOff x="5925130" y="3965901"/>
            <a:chExt cx="1124216" cy="1307220"/>
          </a:xfrm>
        </p:grpSpPr>
        <p:sp>
          <p:nvSpPr>
            <p:cNvPr id="93" name="Hexagone 16">
              <a:extLst>
                <a:ext uri="{FF2B5EF4-FFF2-40B4-BE49-F238E27FC236}">
                  <a16:creationId xmlns:a16="http://schemas.microsoft.com/office/drawing/2014/main" id="{63E716B3-3CB8-7E2B-1264-5507EC96126C}"/>
                </a:ext>
              </a:extLst>
            </p:cNvPr>
            <p:cNvSpPr/>
            <p:nvPr/>
          </p:nvSpPr>
          <p:spPr>
            <a:xfrm rot="16200000">
              <a:off x="5833628" y="4057403"/>
              <a:ext cx="1307220" cy="1124216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6" name="Graphique 95" descr="Durabilité contour">
              <a:extLst>
                <a:ext uri="{FF2B5EF4-FFF2-40B4-BE49-F238E27FC236}">
                  <a16:creationId xmlns:a16="http://schemas.microsoft.com/office/drawing/2014/main" id="{84A5DA57-BA09-4C08-94FB-5EFDB145B10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993915" y="4137952"/>
              <a:ext cx="910847" cy="9108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505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35C6B-C0FE-E3E5-A376-DB1A2860D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>
            <a:extLst>
              <a:ext uri="{FF2B5EF4-FFF2-40B4-BE49-F238E27FC236}">
                <a16:creationId xmlns:a16="http://schemas.microsoft.com/office/drawing/2014/main" id="{7D5EB98E-FB85-3E39-7F1F-B910F06D341B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8184869-1D03-3C9A-5198-75AF46AA87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88767DF-357A-CE58-11F5-65493D626170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48E62EF-CC4D-EE63-5AE9-6B569B1471A2}"/>
              </a:ext>
            </a:extLst>
          </p:cNvPr>
          <p:cNvSpPr txBox="1"/>
          <p:nvPr/>
        </p:nvSpPr>
        <p:spPr>
          <a:xfrm>
            <a:off x="685800" y="34290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Le chemin…</a:t>
            </a:r>
          </a:p>
        </p:txBody>
      </p:sp>
      <p:sp>
        <p:nvSpPr>
          <p:cNvPr id="52" name="Titre 1">
            <a:extLst>
              <a:ext uri="{FF2B5EF4-FFF2-40B4-BE49-F238E27FC236}">
                <a16:creationId xmlns:a16="http://schemas.microsoft.com/office/drawing/2014/main" id="{D34469CC-AC3A-B3ED-771C-FA484230FC31}"/>
              </a:ext>
            </a:extLst>
          </p:cNvPr>
          <p:cNvSpPr txBox="1"/>
          <p:nvPr/>
        </p:nvSpPr>
        <p:spPr bwMode="auto">
          <a:xfrm>
            <a:off x="1648882" y="2395278"/>
            <a:ext cx="2459430" cy="424733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sz="2400" b="1" i="0" u="none" strike="noStrike" kern="0" cap="all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MéTHODE</a:t>
            </a:r>
            <a:endParaRPr kumimoji="0" sz="2400" b="1" i="0" u="none" strike="noStrike" kern="0" cap="all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Century Gothic"/>
              <a:ea typeface="Century Gothic"/>
              <a:cs typeface="Century Gothic"/>
            </a:endParaRP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F493A21B-5C86-470B-47BE-46D66FC2CB18}"/>
              </a:ext>
            </a:extLst>
          </p:cNvPr>
          <p:cNvGrpSpPr/>
          <p:nvPr/>
        </p:nvGrpSpPr>
        <p:grpSpPr>
          <a:xfrm>
            <a:off x="2438398" y="3521003"/>
            <a:ext cx="819258" cy="885209"/>
            <a:chOff x="2438398" y="3521003"/>
            <a:chExt cx="819258" cy="885209"/>
          </a:xfrm>
        </p:grpSpPr>
        <p:sp>
          <p:nvSpPr>
            <p:cNvPr id="44" name="Hexagone 43">
              <a:extLst>
                <a:ext uri="{FF2B5EF4-FFF2-40B4-BE49-F238E27FC236}">
                  <a16:creationId xmlns:a16="http://schemas.microsoft.com/office/drawing/2014/main" id="{1634F964-D151-6A1D-E3B2-CFFE6CC429E7}"/>
                </a:ext>
              </a:extLst>
            </p:cNvPr>
            <p:cNvSpPr/>
            <p:nvPr/>
          </p:nvSpPr>
          <p:spPr bwMode="auto">
            <a:xfrm rot="5400000">
              <a:off x="2405422" y="3553979"/>
              <a:ext cx="885209" cy="819258"/>
            </a:xfrm>
            <a:prstGeom prst="hexagon">
              <a:avLst>
                <a:gd name="adj" fmla="val 30938"/>
                <a:gd name="vf" fmla="val 115470"/>
              </a:avLst>
            </a:prstGeom>
            <a:noFill/>
            <a:ln w="19050" cap="flat" cmpd="sng" algn="ctr">
              <a:solidFill>
                <a:schemeClr val="bg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EF4333">
                    <a:lumMod val="40000"/>
                    <a:lumOff val="60000"/>
                  </a:srgbClr>
                </a:solidFill>
                <a:effectLst/>
                <a:uLnTx/>
                <a:uFillTx/>
                <a:latin typeface="Gill Sans MT"/>
              </a:endParaRP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59E7A67A-3EEF-79B4-6872-6619EBE53151}"/>
                </a:ext>
              </a:extLst>
            </p:cNvPr>
            <p:cNvSpPr txBox="1"/>
            <p:nvPr/>
          </p:nvSpPr>
          <p:spPr bwMode="auto">
            <a:xfrm>
              <a:off x="2538184" y="3746385"/>
              <a:ext cx="64145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Gill Sans MT"/>
                </a:rPr>
                <a:t>01</a:t>
              </a: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</p:grpSp>
      <p:sp>
        <p:nvSpPr>
          <p:cNvPr id="24" name="Titre 1">
            <a:extLst>
              <a:ext uri="{FF2B5EF4-FFF2-40B4-BE49-F238E27FC236}">
                <a16:creationId xmlns:a16="http://schemas.microsoft.com/office/drawing/2014/main" id="{D6355CFC-C3E9-5A34-94A7-EB1EDF765119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230325" y="4686822"/>
            <a:ext cx="3310234" cy="646331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Benchmark &amp; élaboration de la méthode</a:t>
            </a:r>
          </a:p>
        </p:txBody>
      </p:sp>
      <p:sp>
        <p:nvSpPr>
          <p:cNvPr id="38" name="Titre 1">
            <a:extLst>
              <a:ext uri="{FF2B5EF4-FFF2-40B4-BE49-F238E27FC236}">
                <a16:creationId xmlns:a16="http://schemas.microsoft.com/office/drawing/2014/main" id="{5377B258-7DF2-300A-1BA9-6EF821D2BFD9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230325" y="5741608"/>
            <a:ext cx="3310234" cy="3859518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latin typeface="+mj-lt"/>
                <a:cs typeface="Arial"/>
              </a:rPr>
              <a:t>Centralisation des méthodes et outils existants.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solidFill>
                <a:srgbClr val="595959"/>
              </a:solidFill>
              <a:latin typeface="+mj-lt"/>
              <a:cs typeface="Arial"/>
            </a:endParaRPr>
          </a:p>
          <a:p>
            <a:pPr lvl="0"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Recueil des attendus et besoins des professionnels </a:t>
            </a:r>
            <a:r>
              <a:rPr lang="fr-FR" sz="1400">
                <a:solidFill>
                  <a:srgbClr val="595959"/>
                </a:solidFill>
                <a:latin typeface="+mj-lt"/>
                <a:cs typeface="Arial"/>
              </a:rPr>
              <a:t>(Sondages, entretiens)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latin typeface="+mj-lt"/>
                <a:cs typeface="Arial"/>
              </a:rPr>
              <a:t>Définition de l’empreinte eau ciblée (périmètre, postes), 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latin typeface="+mj-lt"/>
                <a:cs typeface="Arial"/>
              </a:rPr>
              <a:t>définition des indicateurs.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latin typeface="+mj-lt"/>
                <a:cs typeface="Arial"/>
              </a:rPr>
              <a:t>Cahier des charges fonctionnel, architecture simplifiée de l’outil.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latin typeface="+mj-lt"/>
                <a:cs typeface="Arial"/>
              </a:rPr>
              <a:t>Cahier des charges du Test HQE Performance eau.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latin typeface="+mj-lt"/>
                <a:cs typeface="Arial"/>
              </a:rPr>
              <a:t>Collecte des données</a:t>
            </a:r>
          </a:p>
        </p:txBody>
      </p:sp>
      <p:sp>
        <p:nvSpPr>
          <p:cNvPr id="60" name="Rectangle : coins arrondis 59">
            <a:extLst>
              <a:ext uri="{FF2B5EF4-FFF2-40B4-BE49-F238E27FC236}">
                <a16:creationId xmlns:a16="http://schemas.microsoft.com/office/drawing/2014/main" id="{B3FEE7B5-D4B7-B64F-F5C8-8A9ABD812D41}"/>
              </a:ext>
            </a:extLst>
          </p:cNvPr>
          <p:cNvSpPr/>
          <p:nvPr/>
        </p:nvSpPr>
        <p:spPr>
          <a:xfrm>
            <a:off x="1115926" y="5514825"/>
            <a:ext cx="3539034" cy="4124475"/>
          </a:xfrm>
          <a:prstGeom prst="roundRect">
            <a:avLst/>
          </a:prstGeom>
          <a:noFill/>
          <a:ln w="2540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781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426B9BF1-5E9C-3D54-2807-50D5707BC58A}"/>
              </a:ext>
            </a:extLst>
          </p:cNvPr>
          <p:cNvGrpSpPr/>
          <p:nvPr/>
        </p:nvGrpSpPr>
        <p:grpSpPr>
          <a:xfrm>
            <a:off x="5225019" y="2395277"/>
            <a:ext cx="3628702" cy="6900737"/>
            <a:chOff x="5225019" y="2395277"/>
            <a:chExt cx="3628702" cy="6900737"/>
          </a:xfrm>
        </p:grpSpPr>
        <p:sp>
          <p:nvSpPr>
            <p:cNvPr id="53" name="Titre 1">
              <a:extLst>
                <a:ext uri="{FF2B5EF4-FFF2-40B4-BE49-F238E27FC236}">
                  <a16:creationId xmlns:a16="http://schemas.microsoft.com/office/drawing/2014/main" id="{F76C79A6-0930-B8FD-5F36-807912440BE5}"/>
                </a:ext>
              </a:extLst>
            </p:cNvPr>
            <p:cNvSpPr txBox="1"/>
            <p:nvPr/>
          </p:nvSpPr>
          <p:spPr bwMode="auto">
            <a:xfrm>
              <a:off x="5940896" y="2395277"/>
              <a:ext cx="2299313" cy="424733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sz="2400" b="1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PROTOTYPAGE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endParaRPr>
            </a:p>
          </p:txBody>
        </p: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6A27B7F3-0AE7-8639-117B-D1D5F7C935D6}"/>
                </a:ext>
              </a:extLst>
            </p:cNvPr>
            <p:cNvGrpSpPr/>
            <p:nvPr/>
          </p:nvGrpSpPr>
          <p:grpSpPr>
            <a:xfrm>
              <a:off x="6650483" y="3505217"/>
              <a:ext cx="819258" cy="885207"/>
              <a:chOff x="6650483" y="3505217"/>
              <a:chExt cx="819258" cy="885207"/>
            </a:xfrm>
          </p:grpSpPr>
          <p:sp>
            <p:nvSpPr>
              <p:cNvPr id="45" name="Hexagone 44">
                <a:extLst>
                  <a:ext uri="{FF2B5EF4-FFF2-40B4-BE49-F238E27FC236}">
                    <a16:creationId xmlns:a16="http://schemas.microsoft.com/office/drawing/2014/main" id="{C31CC4EC-BEC7-EF7F-1E4F-0B56725BF1CF}"/>
                  </a:ext>
                </a:extLst>
              </p:cNvPr>
              <p:cNvSpPr/>
              <p:nvPr/>
            </p:nvSpPr>
            <p:spPr bwMode="auto">
              <a:xfrm rot="5400000">
                <a:off x="6617508" y="3538192"/>
                <a:ext cx="885207" cy="819258"/>
              </a:xfrm>
              <a:prstGeom prst="hexagon">
                <a:avLst>
                  <a:gd name="adj" fmla="val 30938"/>
                  <a:gd name="vf" fmla="val 115470"/>
                </a:avLst>
              </a:prstGeom>
              <a:noFill/>
              <a:ln w="19050" cap="flat" cmpd="sng" algn="ctr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600" b="0" i="0" u="none" strike="noStrike" kern="0" cap="none" spc="0" normalizeH="0" baseline="0" noProof="0">
                  <a:ln>
                    <a:noFill/>
                  </a:ln>
                  <a:solidFill>
                    <a:srgbClr val="EF4333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Gill Sans MT"/>
                </a:endParaRPr>
              </a:p>
            </p:txBody>
          </p:sp>
          <p:sp>
            <p:nvSpPr>
              <p:cNvPr id="57" name="ZoneTexte 56">
                <a:extLst>
                  <a:ext uri="{FF2B5EF4-FFF2-40B4-BE49-F238E27FC236}">
                    <a16:creationId xmlns:a16="http://schemas.microsoft.com/office/drawing/2014/main" id="{41F3DDE7-D30C-C6AA-70C2-5ADAD85760CB}"/>
                  </a:ext>
                </a:extLst>
              </p:cNvPr>
              <p:cNvSpPr txBox="1"/>
              <p:nvPr/>
            </p:nvSpPr>
            <p:spPr bwMode="auto">
              <a:xfrm>
                <a:off x="6780243" y="3716653"/>
                <a:ext cx="611491" cy="461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Gill Sans MT"/>
                  </a:rPr>
                  <a:t>02</a:t>
                </a:r>
                <a:endParaRPr kumimoji="0" b="0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Gill Sans MT"/>
                </a:endParaRPr>
              </a:p>
            </p:txBody>
          </p:sp>
        </p:grpSp>
        <p:sp>
          <p:nvSpPr>
            <p:cNvPr id="26" name="Titre 1">
              <a:extLst>
                <a:ext uri="{FF2B5EF4-FFF2-40B4-BE49-F238E27FC236}">
                  <a16:creationId xmlns:a16="http://schemas.microsoft.com/office/drawing/2014/main" id="{06332994-8E25-A74B-B6BD-621B2BF1BFC0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5225019" y="4686822"/>
              <a:ext cx="3628702" cy="646331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b="1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Consolidation des données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b="1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et prototypage de l’outil</a:t>
              </a:r>
            </a:p>
          </p:txBody>
        </p:sp>
        <p:sp>
          <p:nvSpPr>
            <p:cNvPr id="39" name="Titre 1">
              <a:extLst>
                <a:ext uri="{FF2B5EF4-FFF2-40B4-BE49-F238E27FC236}">
                  <a16:creationId xmlns:a16="http://schemas.microsoft.com/office/drawing/2014/main" id="{A5892E8C-8860-42AD-B547-29207D497F14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5400137" y="5741608"/>
              <a:ext cx="3278467" cy="3416320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latin typeface="+mj-lt"/>
                  <a:cs typeface="Arial"/>
                </a:rPr>
                <a:t>Analyse critique des datas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latin typeface="+mj-lt"/>
                  <a:cs typeface="Arial"/>
                </a:rPr>
                <a:t>Harmonisation et fiabilisation des données.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Affinage des méthodes de calcul : input, périmètre, output, formules, limites, incertitudes.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algn="ctr" defTabSz="742950">
                <a:lnSpc>
                  <a:spcPct val="90000"/>
                </a:lnSpc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Définition des hypothèses forfaitaires.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Prototypage UI,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latin typeface="+mj-lt"/>
                  <a:cs typeface="Arial"/>
                </a:rPr>
                <a:t>architecture détaillée.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latin typeface="+mj-lt"/>
                  <a:cs typeface="Arial"/>
                </a:rPr>
                <a:t>AMI Test HQE Performance eau.</a:t>
              </a:r>
            </a:p>
          </p:txBody>
        </p:sp>
        <p:sp>
          <p:nvSpPr>
            <p:cNvPr id="61" name="Rectangle : coins arrondis 60">
              <a:extLst>
                <a:ext uri="{FF2B5EF4-FFF2-40B4-BE49-F238E27FC236}">
                  <a16:creationId xmlns:a16="http://schemas.microsoft.com/office/drawing/2014/main" id="{79D9D32A-539A-9014-E65B-981760E4E871}"/>
                </a:ext>
              </a:extLst>
            </p:cNvPr>
            <p:cNvSpPr/>
            <p:nvPr/>
          </p:nvSpPr>
          <p:spPr>
            <a:xfrm>
              <a:off x="5332135" y="5518752"/>
              <a:ext cx="3414471" cy="3777262"/>
            </a:xfrm>
            <a:prstGeom prst="roundRect">
              <a:avLst/>
            </a:prstGeom>
            <a:noFill/>
            <a:ln w="25400" cap="flat" cmpd="sng" algn="ctr">
              <a:solidFill>
                <a:schemeClr val="bg2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781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endParaRP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3CB9099F-B7C7-EFDF-1446-B1F9E61D19D2}"/>
              </a:ext>
            </a:extLst>
          </p:cNvPr>
          <p:cNvGrpSpPr/>
          <p:nvPr/>
        </p:nvGrpSpPr>
        <p:grpSpPr>
          <a:xfrm>
            <a:off x="9523478" y="2395278"/>
            <a:ext cx="3414471" cy="6637701"/>
            <a:chOff x="9523478" y="2395278"/>
            <a:chExt cx="3414471" cy="6637701"/>
          </a:xfrm>
        </p:grpSpPr>
        <p:sp>
          <p:nvSpPr>
            <p:cNvPr id="54" name="Titre 1">
              <a:extLst>
                <a:ext uri="{FF2B5EF4-FFF2-40B4-BE49-F238E27FC236}">
                  <a16:creationId xmlns:a16="http://schemas.microsoft.com/office/drawing/2014/main" id="{68EA40FF-2C1C-4120-5F5F-6DFC20D77FD7}"/>
                </a:ext>
              </a:extLst>
            </p:cNvPr>
            <p:cNvSpPr txBox="1"/>
            <p:nvPr/>
          </p:nvSpPr>
          <p:spPr bwMode="auto">
            <a:xfrm>
              <a:off x="9754440" y="2395278"/>
              <a:ext cx="2892024" cy="42473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sz="2400" b="1" i="0" u="none" strike="noStrike" kern="0" cap="all" spc="0" normalizeH="0" baseline="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DéVELOPPEMENT</a:t>
              </a:r>
              <a:endParaRPr kumimoji="0" sz="2400" b="1" i="0" u="none" strike="noStrike" kern="0" cap="all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endParaRPr>
            </a:p>
          </p:txBody>
        </p: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A27EC27B-A54C-7161-3EF1-F3288FF0C1E1}"/>
                </a:ext>
              </a:extLst>
            </p:cNvPr>
            <p:cNvGrpSpPr/>
            <p:nvPr/>
          </p:nvGrpSpPr>
          <p:grpSpPr>
            <a:xfrm>
              <a:off x="10728730" y="3521002"/>
              <a:ext cx="827166" cy="885209"/>
              <a:chOff x="10728730" y="3521002"/>
              <a:chExt cx="827166" cy="885209"/>
            </a:xfrm>
          </p:grpSpPr>
          <p:sp>
            <p:nvSpPr>
              <p:cNvPr id="46" name="Hexagone 45">
                <a:extLst>
                  <a:ext uri="{FF2B5EF4-FFF2-40B4-BE49-F238E27FC236}">
                    <a16:creationId xmlns:a16="http://schemas.microsoft.com/office/drawing/2014/main" id="{01B35701-AAE3-757F-79F3-5290D28A1219}"/>
                  </a:ext>
                </a:extLst>
              </p:cNvPr>
              <p:cNvSpPr/>
              <p:nvPr/>
            </p:nvSpPr>
            <p:spPr bwMode="auto">
              <a:xfrm rot="5400000">
                <a:off x="10699708" y="3550024"/>
                <a:ext cx="885209" cy="827166"/>
              </a:xfrm>
              <a:prstGeom prst="hexagon">
                <a:avLst>
                  <a:gd name="adj" fmla="val 30938"/>
                  <a:gd name="vf" fmla="val 115470"/>
                </a:avLst>
              </a:prstGeom>
              <a:noFill/>
              <a:ln w="19050" cap="flat" cmpd="sng" algn="ctr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/>
                </a:endParaRPr>
              </a:p>
            </p:txBody>
          </p:sp>
          <p:sp>
            <p:nvSpPr>
              <p:cNvPr id="58" name="ZoneTexte 57">
                <a:extLst>
                  <a:ext uri="{FF2B5EF4-FFF2-40B4-BE49-F238E27FC236}">
                    <a16:creationId xmlns:a16="http://schemas.microsoft.com/office/drawing/2014/main" id="{E65A63B5-6F42-6D84-253B-FC93F0FEDAFC}"/>
                  </a:ext>
                </a:extLst>
              </p:cNvPr>
              <p:cNvSpPr txBox="1"/>
              <p:nvPr/>
            </p:nvSpPr>
            <p:spPr bwMode="auto">
              <a:xfrm>
                <a:off x="10822001" y="3710242"/>
                <a:ext cx="683374" cy="46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0" cap="none" spc="0" normalizeH="0" baseline="0" noProof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Gill Sans MT"/>
                  </a:rPr>
                  <a:t>03</a:t>
                </a:r>
                <a:endParaRPr kumimoji="0" b="0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Gill Sans MT"/>
                </a:endParaRPr>
              </a:p>
            </p:txBody>
          </p:sp>
        </p:grpSp>
        <p:sp>
          <p:nvSpPr>
            <p:cNvPr id="36" name="Titre 1">
              <a:extLst>
                <a:ext uri="{FF2B5EF4-FFF2-40B4-BE49-F238E27FC236}">
                  <a16:creationId xmlns:a16="http://schemas.microsoft.com/office/drawing/2014/main" id="{C2562A9F-F395-8BBC-C64B-810C573C5852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9593623" y="4686822"/>
              <a:ext cx="3038138" cy="646331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b="1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Conception de l’outil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b="1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et expérimentation</a:t>
              </a:r>
            </a:p>
          </p:txBody>
        </p:sp>
        <p:sp>
          <p:nvSpPr>
            <p:cNvPr id="40" name="Titre 1">
              <a:extLst>
                <a:ext uri="{FF2B5EF4-FFF2-40B4-BE49-F238E27FC236}">
                  <a16:creationId xmlns:a16="http://schemas.microsoft.com/office/drawing/2014/main" id="{BB9382AC-004C-CF9F-0F1D-99E1B3724FF9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9591207" y="5741608"/>
              <a:ext cx="3206001" cy="3194721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Rencontre industriels, pairs,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professionnels, élus,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organismes de formation.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Etudes de cas.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Test de la fiabilité des résultats du calcul, validation du modèle retenu.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Développement : </a:t>
              </a:r>
              <a:r>
                <a:rPr lang="fr-FR" sz="1600" err="1">
                  <a:solidFill>
                    <a:srgbClr val="595959"/>
                  </a:solidFill>
                  <a:latin typeface="+mj-lt"/>
                  <a:cs typeface="Arial"/>
                </a:rPr>
                <a:t>Database</a:t>
              </a: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 / moteur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de calcul / </a:t>
              </a:r>
              <a:r>
                <a:rPr lang="fr-FR" sz="1600" err="1">
                  <a:solidFill>
                    <a:srgbClr val="595959"/>
                  </a:solidFill>
                  <a:latin typeface="+mj-lt"/>
                  <a:cs typeface="Arial"/>
                </a:rPr>
                <a:t>postprocessing</a:t>
              </a: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Déploiement du test HQE, test ergonomie utilisateurs, évaluation des intérêts opérationnels</a:t>
              </a:r>
              <a:endParaRPr kumimoji="0" lang="fr-FR" sz="160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Century Gothic"/>
                <a:cs typeface="Century Gothic"/>
              </a:endParaRPr>
            </a:p>
          </p:txBody>
        </p:sp>
        <p:sp>
          <p:nvSpPr>
            <p:cNvPr id="62" name="Rectangle : coins arrondis 61">
              <a:extLst>
                <a:ext uri="{FF2B5EF4-FFF2-40B4-BE49-F238E27FC236}">
                  <a16:creationId xmlns:a16="http://schemas.microsoft.com/office/drawing/2014/main" id="{DC396A96-FC4B-3464-2019-5AE259401401}"/>
                </a:ext>
              </a:extLst>
            </p:cNvPr>
            <p:cNvSpPr/>
            <p:nvPr/>
          </p:nvSpPr>
          <p:spPr>
            <a:xfrm>
              <a:off x="9523478" y="5518752"/>
              <a:ext cx="3414471" cy="3514227"/>
            </a:xfrm>
            <a:prstGeom prst="roundRect">
              <a:avLst/>
            </a:prstGeom>
            <a:noFill/>
            <a:ln w="25400" cap="flat" cmpd="sng" algn="ctr">
              <a:solidFill>
                <a:schemeClr val="bg2">
                  <a:lumMod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781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endParaRP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E622F9A8-FABB-4D4E-1985-AF29FB6E1E3A}"/>
              </a:ext>
            </a:extLst>
          </p:cNvPr>
          <p:cNvGrpSpPr/>
          <p:nvPr/>
        </p:nvGrpSpPr>
        <p:grpSpPr>
          <a:xfrm>
            <a:off x="13639990" y="2371889"/>
            <a:ext cx="3414471" cy="6337854"/>
            <a:chOff x="13639990" y="2371889"/>
            <a:chExt cx="3414471" cy="6337854"/>
          </a:xfrm>
        </p:grpSpPr>
        <p:sp>
          <p:nvSpPr>
            <p:cNvPr id="55" name="Titre 1">
              <a:extLst>
                <a:ext uri="{FF2B5EF4-FFF2-40B4-BE49-F238E27FC236}">
                  <a16:creationId xmlns:a16="http://schemas.microsoft.com/office/drawing/2014/main" id="{6A2FDB4E-169F-448B-6A4F-83C21F1F8D76}"/>
                </a:ext>
              </a:extLst>
            </p:cNvPr>
            <p:cNvSpPr txBox="1"/>
            <p:nvPr/>
          </p:nvSpPr>
          <p:spPr bwMode="auto">
            <a:xfrm>
              <a:off x="13881093" y="2371889"/>
              <a:ext cx="2953181" cy="42473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sz="2400" b="1" i="0" u="none" strike="noStrike" kern="0" cap="none" spc="0" normalizeH="0" baseline="0" noProof="0">
                  <a:ln>
                    <a:noFill/>
                  </a:ln>
                  <a:solidFill>
                    <a:srgbClr val="EF4333">
                      <a:lumMod val="50000"/>
                    </a:srgb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CAPITALISATION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EF4333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endParaRPr>
            </a:p>
          </p:txBody>
        </p: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9B951844-DE76-C231-1764-A389D190CBE3}"/>
                </a:ext>
              </a:extLst>
            </p:cNvPr>
            <p:cNvGrpSpPr/>
            <p:nvPr/>
          </p:nvGrpSpPr>
          <p:grpSpPr>
            <a:xfrm>
              <a:off x="14948721" y="3505215"/>
              <a:ext cx="818797" cy="885209"/>
              <a:chOff x="14948721" y="3505215"/>
              <a:chExt cx="818797" cy="885209"/>
            </a:xfrm>
          </p:grpSpPr>
          <p:sp>
            <p:nvSpPr>
              <p:cNvPr id="47" name="Hexagone 46">
                <a:extLst>
                  <a:ext uri="{FF2B5EF4-FFF2-40B4-BE49-F238E27FC236}">
                    <a16:creationId xmlns:a16="http://schemas.microsoft.com/office/drawing/2014/main" id="{4E95932F-97D6-FECB-BBDD-B4ECF0D29AC5}"/>
                  </a:ext>
                </a:extLst>
              </p:cNvPr>
              <p:cNvSpPr/>
              <p:nvPr/>
            </p:nvSpPr>
            <p:spPr bwMode="auto">
              <a:xfrm rot="5400000">
                <a:off x="14915515" y="3538421"/>
                <a:ext cx="885209" cy="818797"/>
              </a:xfrm>
              <a:prstGeom prst="hexagon">
                <a:avLst>
                  <a:gd name="adj" fmla="val 30938"/>
                  <a:gd name="vf" fmla="val 115470"/>
                </a:avLst>
              </a:prstGeom>
              <a:noFill/>
              <a:ln w="19050" cap="flat" cmpd="sng" algn="ctr">
                <a:solidFill>
                  <a:srgbClr val="EF4333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/>
                </a:endParaRPr>
              </a:p>
            </p:txBody>
          </p:sp>
          <p:sp>
            <p:nvSpPr>
              <p:cNvPr id="59" name="ZoneTexte 58">
                <a:extLst>
                  <a:ext uri="{FF2B5EF4-FFF2-40B4-BE49-F238E27FC236}">
                    <a16:creationId xmlns:a16="http://schemas.microsoft.com/office/drawing/2014/main" id="{FF3C3E82-DEFD-78D8-6DFC-6DE185BA9C2F}"/>
                  </a:ext>
                </a:extLst>
              </p:cNvPr>
              <p:cNvSpPr txBox="1"/>
              <p:nvPr/>
            </p:nvSpPr>
            <p:spPr bwMode="auto">
              <a:xfrm>
                <a:off x="15107217" y="3713824"/>
                <a:ext cx="500931" cy="461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EF4333">
                        <a:lumMod val="50000"/>
                      </a:srgbClr>
                    </a:solidFill>
                    <a:effectLst/>
                    <a:uLnTx/>
                    <a:uFillTx/>
                    <a:latin typeface="Gill Sans MT"/>
                  </a:rPr>
                  <a:t>04</a:t>
                </a:r>
                <a:endParaRPr kumimoji="0" b="0" i="0" u="none" strike="noStrike" kern="0" cap="none" spc="0" normalizeH="0" baseline="0" noProof="0">
                  <a:ln>
                    <a:noFill/>
                  </a:ln>
                  <a:solidFill>
                    <a:srgbClr val="EF4333">
                      <a:lumMod val="50000"/>
                    </a:srgbClr>
                  </a:solidFill>
                  <a:effectLst/>
                  <a:uLnTx/>
                  <a:uFillTx/>
                  <a:latin typeface="Gill Sans MT"/>
                </a:endParaRPr>
              </a:p>
            </p:txBody>
          </p:sp>
        </p:grpSp>
        <p:sp>
          <p:nvSpPr>
            <p:cNvPr id="37" name="Titre 1">
              <a:extLst>
                <a:ext uri="{FF2B5EF4-FFF2-40B4-BE49-F238E27FC236}">
                  <a16:creationId xmlns:a16="http://schemas.microsoft.com/office/drawing/2014/main" id="{81A5752D-C49A-BC1D-E493-66664D98AB7C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13657695" y="4686822"/>
              <a:ext cx="3370572" cy="646331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b="1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 </a:t>
              </a:r>
              <a:r>
                <a:rPr kumimoji="0" lang="fr-FR" b="1" i="0" u="none" strike="noStrike" kern="0" cap="none" spc="0" normalizeH="0" baseline="0" noProof="0">
                  <a:ln>
                    <a:noFill/>
                  </a:ln>
                  <a:solidFill>
                    <a:srgbClr val="EF4333">
                      <a:lumMod val="50000"/>
                    </a:srgb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Adaptation de l’outil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kumimoji="0" lang="fr-FR" b="1" i="0" u="none" strike="noStrike" kern="0" cap="none" spc="0" normalizeH="0" baseline="0" noProof="0">
                  <a:ln>
                    <a:noFill/>
                  </a:ln>
                  <a:solidFill>
                    <a:srgbClr val="EF4333">
                      <a:lumMod val="50000"/>
                    </a:srgbClr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</a:rPr>
                <a:t>et bilan de la démarche</a:t>
              </a:r>
            </a:p>
          </p:txBody>
        </p:sp>
        <p:sp>
          <p:nvSpPr>
            <p:cNvPr id="43" name="Titre 1">
              <a:extLst>
                <a:ext uri="{FF2B5EF4-FFF2-40B4-BE49-F238E27FC236}">
                  <a16:creationId xmlns:a16="http://schemas.microsoft.com/office/drawing/2014/main" id="{C06CE50C-07AF-8111-03FE-5864259B2499}"/>
                </a:ext>
              </a:extLst>
            </p:cNvPr>
            <p:cNvSpPr txBox="1">
              <a:spLocks noChangeAspect="1"/>
            </p:cNvSpPr>
            <p:nvPr/>
          </p:nvSpPr>
          <p:spPr bwMode="auto">
            <a:xfrm>
              <a:off x="13672397" y="5741608"/>
              <a:ext cx="3382064" cy="275152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square" lIns="37147" rIns="37147">
              <a:spAutoFit/>
            </a:bodyPr>
            <a:lstStyle>
              <a:defPPr>
                <a:defRPr lang="en-US"/>
              </a:defPPr>
              <a:lvl1pPr algn="ctr">
                <a:lnSpc>
                  <a:spcPct val="90000"/>
                </a:lnSpc>
                <a:defRPr sz="1100">
                  <a:solidFill>
                    <a:schemeClr val="bg1">
                      <a:lumMod val="50000"/>
                    </a:schemeClr>
                  </a:solidFill>
                  <a:latin typeface="ISOCPEUR"/>
                  <a:ea typeface="Century Gothic"/>
                  <a:cs typeface="Century Gothic"/>
                </a:defRPr>
              </a:lvl1pPr>
            </a:lstStyle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Bilan des études, correctifs 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Pistes de développements futurs.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lvl="0" defTabSz="742950"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Améliorations bases de données et ajouts de fonctionnalités, applications via capitalisation test HQE Performance.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Site internet packaging, CGU licence.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Bilan du test HQE Performance EAU</a:t>
              </a: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endParaRPr lang="fr-FR" sz="1600">
                <a:solidFill>
                  <a:srgbClr val="595959"/>
                </a:solidFill>
                <a:latin typeface="+mj-lt"/>
                <a:cs typeface="Arial"/>
              </a:endParaRPr>
            </a:p>
            <a:p>
              <a:pPr marL="0" marR="0" lvl="0" indent="0" algn="ctr" defTabSz="74295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>
                  <a:solidFill>
                    <a:srgbClr val="595959"/>
                  </a:solidFill>
                  <a:latin typeface="Century Gothic"/>
                  <a:ea typeface="Century Gothic"/>
                  <a:cs typeface="Century Gothic"/>
                </a:defRPr>
              </a:pPr>
              <a:r>
                <a:rPr lang="fr-FR" sz="1600">
                  <a:solidFill>
                    <a:srgbClr val="595959"/>
                  </a:solidFill>
                  <a:latin typeface="+mj-lt"/>
                  <a:cs typeface="Arial"/>
                </a:rPr>
                <a:t>Empreinte projet.</a:t>
              </a:r>
            </a:p>
          </p:txBody>
        </p:sp>
        <p:sp>
          <p:nvSpPr>
            <p:cNvPr id="63" name="Rectangle : coins arrondis 62">
              <a:extLst>
                <a:ext uri="{FF2B5EF4-FFF2-40B4-BE49-F238E27FC236}">
                  <a16:creationId xmlns:a16="http://schemas.microsoft.com/office/drawing/2014/main" id="{179E0243-6134-ECAB-2D6B-A094EE5BBE5B}"/>
                </a:ext>
              </a:extLst>
            </p:cNvPr>
            <p:cNvSpPr/>
            <p:nvPr/>
          </p:nvSpPr>
          <p:spPr>
            <a:xfrm>
              <a:off x="13639990" y="5512582"/>
              <a:ext cx="3414471" cy="3197161"/>
            </a:xfrm>
            <a:prstGeom prst="roundRect">
              <a:avLst/>
            </a:prstGeom>
            <a:noFill/>
            <a:ln w="25400" cap="flat" cmpd="sng" algn="ctr">
              <a:solidFill>
                <a:schemeClr val="accent2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781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endParaRPr>
            </a:p>
          </p:txBody>
        </p:sp>
      </p:grpSp>
      <p:sp>
        <p:nvSpPr>
          <p:cNvPr id="64" name="Espace réservé du numéro de diapositive 17">
            <a:extLst>
              <a:ext uri="{FF2B5EF4-FFF2-40B4-BE49-F238E27FC236}">
                <a16:creationId xmlns:a16="http://schemas.microsoft.com/office/drawing/2014/main" id="{C2A1D12F-8FCE-352E-2BAA-D16A9BF8F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F0B08578-6183-529E-B6BF-667B2249264A}"/>
              </a:ext>
            </a:extLst>
          </p:cNvPr>
          <p:cNvSpPr/>
          <p:nvPr/>
        </p:nvSpPr>
        <p:spPr>
          <a:xfrm>
            <a:off x="347314" y="2774120"/>
            <a:ext cx="17593372" cy="806021"/>
          </a:xfrm>
          <a:prstGeom prst="rightArrow">
            <a:avLst>
              <a:gd name="adj1" fmla="val 50000"/>
              <a:gd name="adj2" fmla="val 77933"/>
            </a:avLst>
          </a:prstGeom>
          <a:gradFill flip="none" rotWithShape="1">
            <a:gsLst>
              <a:gs pos="0">
                <a:srgbClr val="D8D3BA">
                  <a:shade val="30000"/>
                  <a:satMod val="115000"/>
                </a:srgbClr>
              </a:gs>
              <a:gs pos="50000">
                <a:srgbClr val="D8D3BA">
                  <a:shade val="67500"/>
                  <a:satMod val="115000"/>
                </a:srgbClr>
              </a:gs>
              <a:gs pos="100000">
                <a:srgbClr val="D8D3BA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5659B5C-C824-F0D9-BC48-9106936D7DFC}"/>
              </a:ext>
            </a:extLst>
          </p:cNvPr>
          <p:cNvSpPr txBox="1"/>
          <p:nvPr/>
        </p:nvSpPr>
        <p:spPr>
          <a:xfrm>
            <a:off x="685800" y="990986"/>
            <a:ext cx="1460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Les étapes clés</a:t>
            </a:r>
            <a:endParaRPr lang="fr-FR" sz="32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A2B45D9-67E3-4B2F-0514-B30BC9C356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10" name="Image 9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DC34838F-9FAA-4B34-436A-D62D5AB693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727" y="9660936"/>
            <a:ext cx="1557279" cy="627587"/>
          </a:xfrm>
          <a:prstGeom prst="rect">
            <a:avLst/>
          </a:prstGeom>
        </p:spPr>
      </p:pic>
      <p:pic>
        <p:nvPicPr>
          <p:cNvPr id="11" name="Image 10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99FF93E5-79BE-5FC1-EFD5-37728B2233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A2BEB-4A03-80F9-9BE2-2904949B0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>
            <a:extLst>
              <a:ext uri="{FF2B5EF4-FFF2-40B4-BE49-F238E27FC236}">
                <a16:creationId xmlns:a16="http://schemas.microsoft.com/office/drawing/2014/main" id="{F53A120A-429A-6ADC-F12D-D81236C722FC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E704D42-8F57-FB48-F206-E992B44C6C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11DE2F6-C5D9-7654-2537-654A96552022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52" name="Titre 1">
            <a:extLst>
              <a:ext uri="{FF2B5EF4-FFF2-40B4-BE49-F238E27FC236}">
                <a16:creationId xmlns:a16="http://schemas.microsoft.com/office/drawing/2014/main" id="{A49709DD-30BC-B973-AF8F-B724D6C58A61}"/>
              </a:ext>
            </a:extLst>
          </p:cNvPr>
          <p:cNvSpPr txBox="1"/>
          <p:nvPr/>
        </p:nvSpPr>
        <p:spPr bwMode="auto">
          <a:xfrm>
            <a:off x="1648882" y="2395278"/>
            <a:ext cx="2459430" cy="424733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sz="2400" b="1" i="0" u="none" strike="noStrike" kern="0" cap="all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MéTHODE</a:t>
            </a:r>
            <a:endParaRPr kumimoji="0" sz="2400" b="1" i="0" u="none" strike="noStrike" kern="0" cap="all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53" name="Titre 1">
            <a:extLst>
              <a:ext uri="{FF2B5EF4-FFF2-40B4-BE49-F238E27FC236}">
                <a16:creationId xmlns:a16="http://schemas.microsoft.com/office/drawing/2014/main" id="{59BA5F17-F029-992B-4F26-BEEB5C890B18}"/>
              </a:ext>
            </a:extLst>
          </p:cNvPr>
          <p:cNvSpPr txBox="1"/>
          <p:nvPr/>
        </p:nvSpPr>
        <p:spPr bwMode="auto">
          <a:xfrm>
            <a:off x="5940896" y="2395277"/>
            <a:ext cx="2299313" cy="424733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sz="2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PROTOTYPAGE</a:t>
            </a:r>
          </a:p>
        </p:txBody>
      </p:sp>
      <p:sp>
        <p:nvSpPr>
          <p:cNvPr id="54" name="Titre 1">
            <a:extLst>
              <a:ext uri="{FF2B5EF4-FFF2-40B4-BE49-F238E27FC236}">
                <a16:creationId xmlns:a16="http://schemas.microsoft.com/office/drawing/2014/main" id="{102E23C6-0E89-87CB-76A3-71A6AE2ECBF5}"/>
              </a:ext>
            </a:extLst>
          </p:cNvPr>
          <p:cNvSpPr txBox="1"/>
          <p:nvPr/>
        </p:nvSpPr>
        <p:spPr bwMode="auto">
          <a:xfrm>
            <a:off x="9754440" y="2395278"/>
            <a:ext cx="2892024" cy="424732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sz="2400" b="1" i="0" u="none" strike="noStrike" kern="0" cap="all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DéVELOPPEMENT</a:t>
            </a:r>
          </a:p>
        </p:txBody>
      </p:sp>
      <p:sp>
        <p:nvSpPr>
          <p:cNvPr id="55" name="Titre 1">
            <a:extLst>
              <a:ext uri="{FF2B5EF4-FFF2-40B4-BE49-F238E27FC236}">
                <a16:creationId xmlns:a16="http://schemas.microsoft.com/office/drawing/2014/main" id="{CEF91DF1-D44D-8E6F-46DF-FEA095DED4D5}"/>
              </a:ext>
            </a:extLst>
          </p:cNvPr>
          <p:cNvSpPr txBox="1"/>
          <p:nvPr/>
        </p:nvSpPr>
        <p:spPr bwMode="auto">
          <a:xfrm>
            <a:off x="13881093" y="2371889"/>
            <a:ext cx="2953181" cy="424732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sz="2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CAPITALISATION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1834CE28-6F8E-269E-BA04-8643B3E2D78A}"/>
              </a:ext>
            </a:extLst>
          </p:cNvPr>
          <p:cNvGrpSpPr/>
          <p:nvPr/>
        </p:nvGrpSpPr>
        <p:grpSpPr>
          <a:xfrm>
            <a:off x="2438398" y="3521003"/>
            <a:ext cx="819258" cy="885209"/>
            <a:chOff x="2438398" y="3521003"/>
            <a:chExt cx="819258" cy="885209"/>
          </a:xfrm>
        </p:grpSpPr>
        <p:sp>
          <p:nvSpPr>
            <p:cNvPr id="44" name="Hexagone 43">
              <a:extLst>
                <a:ext uri="{FF2B5EF4-FFF2-40B4-BE49-F238E27FC236}">
                  <a16:creationId xmlns:a16="http://schemas.microsoft.com/office/drawing/2014/main" id="{5D33DA39-2D85-0CF9-926B-614FD9D8EF00}"/>
                </a:ext>
              </a:extLst>
            </p:cNvPr>
            <p:cNvSpPr/>
            <p:nvPr/>
          </p:nvSpPr>
          <p:spPr bwMode="auto">
            <a:xfrm rot="5400000">
              <a:off x="2405422" y="3553979"/>
              <a:ext cx="885209" cy="819258"/>
            </a:xfrm>
            <a:prstGeom prst="hexagon">
              <a:avLst>
                <a:gd name="adj" fmla="val 30938"/>
                <a:gd name="vf" fmla="val 115470"/>
              </a:avLst>
            </a:prstGeom>
            <a:noFill/>
            <a:ln w="19050" cap="flat" cmpd="sng" algn="ctr">
              <a:solidFill>
                <a:schemeClr val="bg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EF4333">
                    <a:lumMod val="40000"/>
                    <a:lumOff val="60000"/>
                  </a:srgbClr>
                </a:solidFill>
                <a:effectLst/>
                <a:uLnTx/>
                <a:uFillTx/>
                <a:latin typeface="Gill Sans MT"/>
              </a:endParaRP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2DCFD368-60AF-D410-E2FA-B9638E90337F}"/>
                </a:ext>
              </a:extLst>
            </p:cNvPr>
            <p:cNvSpPr txBox="1"/>
            <p:nvPr/>
          </p:nvSpPr>
          <p:spPr bwMode="auto">
            <a:xfrm>
              <a:off x="2538184" y="3746385"/>
              <a:ext cx="64145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uLnTx/>
                  <a:uFillTx/>
                  <a:latin typeface="Gill Sans MT"/>
                </a:rPr>
                <a:t>01</a:t>
              </a: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B0B3C95-CBB8-BB28-6479-504F32184EB0}"/>
              </a:ext>
            </a:extLst>
          </p:cNvPr>
          <p:cNvGrpSpPr/>
          <p:nvPr/>
        </p:nvGrpSpPr>
        <p:grpSpPr>
          <a:xfrm>
            <a:off x="6650483" y="3505217"/>
            <a:ext cx="819258" cy="885207"/>
            <a:chOff x="6650483" y="3505217"/>
            <a:chExt cx="819258" cy="885207"/>
          </a:xfrm>
        </p:grpSpPr>
        <p:sp>
          <p:nvSpPr>
            <p:cNvPr id="45" name="Hexagone 44">
              <a:extLst>
                <a:ext uri="{FF2B5EF4-FFF2-40B4-BE49-F238E27FC236}">
                  <a16:creationId xmlns:a16="http://schemas.microsoft.com/office/drawing/2014/main" id="{38AECAEA-EC4A-B2F2-CB8B-1CC67EFBC8FD}"/>
                </a:ext>
              </a:extLst>
            </p:cNvPr>
            <p:cNvSpPr/>
            <p:nvPr/>
          </p:nvSpPr>
          <p:spPr bwMode="auto">
            <a:xfrm rot="5400000">
              <a:off x="6617508" y="3538192"/>
              <a:ext cx="885207" cy="819258"/>
            </a:xfrm>
            <a:prstGeom prst="hexagon">
              <a:avLst>
                <a:gd name="adj" fmla="val 30938"/>
                <a:gd name="vf" fmla="val 115470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74D231B8-3DD4-B95D-0046-D2B8BC2B89D2}"/>
                </a:ext>
              </a:extLst>
            </p:cNvPr>
            <p:cNvSpPr txBox="1"/>
            <p:nvPr/>
          </p:nvSpPr>
          <p:spPr bwMode="auto">
            <a:xfrm>
              <a:off x="6780243" y="3716653"/>
              <a:ext cx="611491" cy="461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Gill Sans MT"/>
                </a:rPr>
                <a:t>02</a:t>
              </a: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66F7D90A-DEF2-D052-6348-2AEA23CB282B}"/>
              </a:ext>
            </a:extLst>
          </p:cNvPr>
          <p:cNvGrpSpPr/>
          <p:nvPr/>
        </p:nvGrpSpPr>
        <p:grpSpPr>
          <a:xfrm>
            <a:off x="10728730" y="3521002"/>
            <a:ext cx="827166" cy="885209"/>
            <a:chOff x="10728730" y="3521002"/>
            <a:chExt cx="827166" cy="885209"/>
          </a:xfrm>
        </p:grpSpPr>
        <p:sp>
          <p:nvSpPr>
            <p:cNvPr id="46" name="Hexagone 45">
              <a:extLst>
                <a:ext uri="{FF2B5EF4-FFF2-40B4-BE49-F238E27FC236}">
                  <a16:creationId xmlns:a16="http://schemas.microsoft.com/office/drawing/2014/main" id="{032CD2E9-D0A9-C65E-CB86-E601063435DC}"/>
                </a:ext>
              </a:extLst>
            </p:cNvPr>
            <p:cNvSpPr/>
            <p:nvPr/>
          </p:nvSpPr>
          <p:spPr bwMode="auto">
            <a:xfrm rot="5400000">
              <a:off x="10699708" y="3550024"/>
              <a:ext cx="885209" cy="827166"/>
            </a:xfrm>
            <a:prstGeom prst="hexagon">
              <a:avLst>
                <a:gd name="adj" fmla="val 30938"/>
                <a:gd name="vf" fmla="val 115470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658E2EEB-5DFE-A2D5-648B-948BAD6EE8D9}"/>
                </a:ext>
              </a:extLst>
            </p:cNvPr>
            <p:cNvSpPr txBox="1"/>
            <p:nvPr/>
          </p:nvSpPr>
          <p:spPr bwMode="auto">
            <a:xfrm>
              <a:off x="10822001" y="3710242"/>
              <a:ext cx="683374" cy="4616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0" cap="none" spc="0" normalizeH="0" baseline="0" noProof="0">
                  <a:ln>
                    <a:noFill/>
                  </a:ln>
                  <a:solidFill>
                    <a:schemeClr val="bg2">
                      <a:lumMod val="90000"/>
                    </a:schemeClr>
                  </a:solidFill>
                  <a:effectLst/>
                  <a:uLnTx/>
                  <a:uFillTx/>
                  <a:latin typeface="Gill Sans MT"/>
                </a:rPr>
                <a:t>03</a:t>
              </a: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03887FE7-179D-26C0-20CC-85EFF7A2495B}"/>
              </a:ext>
            </a:extLst>
          </p:cNvPr>
          <p:cNvGrpSpPr/>
          <p:nvPr/>
        </p:nvGrpSpPr>
        <p:grpSpPr>
          <a:xfrm>
            <a:off x="14948721" y="3505215"/>
            <a:ext cx="818797" cy="885209"/>
            <a:chOff x="14948721" y="3505215"/>
            <a:chExt cx="818797" cy="885209"/>
          </a:xfrm>
          <a:noFill/>
        </p:grpSpPr>
        <p:sp>
          <p:nvSpPr>
            <p:cNvPr id="47" name="Hexagone 46">
              <a:extLst>
                <a:ext uri="{FF2B5EF4-FFF2-40B4-BE49-F238E27FC236}">
                  <a16:creationId xmlns:a16="http://schemas.microsoft.com/office/drawing/2014/main" id="{DDA9ABE6-ED30-B0B5-65D6-03B942752F12}"/>
                </a:ext>
              </a:extLst>
            </p:cNvPr>
            <p:cNvSpPr/>
            <p:nvPr/>
          </p:nvSpPr>
          <p:spPr bwMode="auto">
            <a:xfrm rot="5400000">
              <a:off x="14915515" y="3538421"/>
              <a:ext cx="885209" cy="818797"/>
            </a:xfrm>
            <a:prstGeom prst="hexagon">
              <a:avLst>
                <a:gd name="adj" fmla="val 30938"/>
                <a:gd name="vf" fmla="val 115470"/>
              </a:avLst>
            </a:prstGeom>
            <a:grpFill/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C630D103-C9DC-3E4B-2007-D285AF24255E}"/>
                </a:ext>
              </a:extLst>
            </p:cNvPr>
            <p:cNvSpPr txBox="1"/>
            <p:nvPr/>
          </p:nvSpPr>
          <p:spPr bwMode="auto">
            <a:xfrm>
              <a:off x="15107217" y="3713824"/>
              <a:ext cx="500931" cy="46166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Gill Sans MT"/>
                </a:rPr>
                <a:t>04</a:t>
              </a:r>
              <a:endParaRPr kumimoji="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Gill Sans MT"/>
              </a:endParaRPr>
            </a:p>
          </p:txBody>
        </p:sp>
      </p:grpSp>
      <p:sp>
        <p:nvSpPr>
          <p:cNvPr id="24" name="Titre 1">
            <a:extLst>
              <a:ext uri="{FF2B5EF4-FFF2-40B4-BE49-F238E27FC236}">
                <a16:creationId xmlns:a16="http://schemas.microsoft.com/office/drawing/2014/main" id="{D8301329-6881-2F85-20BE-7F7F8EDF594C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230325" y="4686822"/>
            <a:ext cx="3310234" cy="646331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Benchmark &amp; élaboration de la méthode</a:t>
            </a:r>
          </a:p>
        </p:txBody>
      </p:sp>
      <p:sp>
        <p:nvSpPr>
          <p:cNvPr id="26" name="Titre 1">
            <a:extLst>
              <a:ext uri="{FF2B5EF4-FFF2-40B4-BE49-F238E27FC236}">
                <a16:creationId xmlns:a16="http://schemas.microsoft.com/office/drawing/2014/main" id="{92CE163E-1F7D-0472-ADA1-C9AE506E3DE9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5225019" y="4686822"/>
            <a:ext cx="3628702" cy="646331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Consolidation des données 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et prototypage de l’outil</a:t>
            </a:r>
          </a:p>
        </p:txBody>
      </p:sp>
      <p:sp>
        <p:nvSpPr>
          <p:cNvPr id="36" name="Titre 1">
            <a:extLst>
              <a:ext uri="{FF2B5EF4-FFF2-40B4-BE49-F238E27FC236}">
                <a16:creationId xmlns:a16="http://schemas.microsoft.com/office/drawing/2014/main" id="{B6142FC2-C17B-EDA9-A121-28266C9EB754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9593623" y="4686822"/>
            <a:ext cx="3038138" cy="646331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Conception de l’outil 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et expérimentation</a:t>
            </a:r>
          </a:p>
        </p:txBody>
      </p:sp>
      <p:sp>
        <p:nvSpPr>
          <p:cNvPr id="37" name="Titre 1">
            <a:extLst>
              <a:ext uri="{FF2B5EF4-FFF2-40B4-BE49-F238E27FC236}">
                <a16:creationId xmlns:a16="http://schemas.microsoft.com/office/drawing/2014/main" id="{919A5B49-2A0B-028F-4550-D827109F3997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3657695" y="4686822"/>
            <a:ext cx="3370572" cy="646331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 Adaptation de l’outil 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kumimoji="0" lang="fr-FR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</a:rPr>
              <a:t>et bilan de la démarche</a:t>
            </a:r>
          </a:p>
        </p:txBody>
      </p:sp>
      <p:sp>
        <p:nvSpPr>
          <p:cNvPr id="43" name="Titre 1">
            <a:extLst>
              <a:ext uri="{FF2B5EF4-FFF2-40B4-BE49-F238E27FC236}">
                <a16:creationId xmlns:a16="http://schemas.microsoft.com/office/drawing/2014/main" id="{B78C7F8C-0259-A6AB-B5E2-ECA33D7B78CF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3672397" y="5741608"/>
            <a:ext cx="3382064" cy="2973122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100">
                <a:solidFill>
                  <a:schemeClr val="bg1">
                    <a:lumMod val="50000"/>
                  </a:schemeClr>
                </a:solidFill>
                <a:latin typeface="ISOCPEUR"/>
                <a:ea typeface="Century Gothic"/>
                <a:cs typeface="Century Gothic"/>
              </a:defRPr>
            </a:lvl1pPr>
          </a:lstStyle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Capitalisation sur le test HQE Performance pour améliorer 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la base de données.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solidFill>
                <a:srgbClr val="595959"/>
              </a:solidFill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Bilan des études, correctifs 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Pistes de développements futurs.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solidFill>
                <a:srgbClr val="595959"/>
              </a:solidFill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Améliorations et ajouts de fonctionnalités et applications.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solidFill>
                <a:srgbClr val="595959"/>
              </a:solidFill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Site internet packaging, CGU licence.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solidFill>
                <a:srgbClr val="595959"/>
              </a:solidFill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solidFill>
                  <a:srgbClr val="595959"/>
                </a:solidFill>
                <a:latin typeface="+mj-lt"/>
                <a:cs typeface="Arial"/>
              </a:rPr>
              <a:t>Bilan du test HQE Performance EAU.</a:t>
            </a:r>
          </a:p>
        </p:txBody>
      </p:sp>
      <p:sp>
        <p:nvSpPr>
          <p:cNvPr id="63" name="Rectangle : coins arrondis 62">
            <a:extLst>
              <a:ext uri="{FF2B5EF4-FFF2-40B4-BE49-F238E27FC236}">
                <a16:creationId xmlns:a16="http://schemas.microsoft.com/office/drawing/2014/main" id="{2E886FEF-0B26-9C0C-769A-A668655D715F}"/>
              </a:ext>
            </a:extLst>
          </p:cNvPr>
          <p:cNvSpPr/>
          <p:nvPr/>
        </p:nvSpPr>
        <p:spPr>
          <a:xfrm>
            <a:off x="13639991" y="5551054"/>
            <a:ext cx="3414471" cy="3744960"/>
          </a:xfrm>
          <a:prstGeom prst="roundRect">
            <a:avLst/>
          </a:prstGeom>
          <a:noFill/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781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4" name="Espace réservé du numéro de diapositive 17">
            <a:extLst>
              <a:ext uri="{FF2B5EF4-FFF2-40B4-BE49-F238E27FC236}">
                <a16:creationId xmlns:a16="http://schemas.microsoft.com/office/drawing/2014/main" id="{3FF0AE67-0D72-1A70-26F3-A6CA86DE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DFF2FFF8-3E2A-0F1B-13CF-BE0FD874FEF7}"/>
              </a:ext>
            </a:extLst>
          </p:cNvPr>
          <p:cNvSpPr/>
          <p:nvPr/>
        </p:nvSpPr>
        <p:spPr>
          <a:xfrm>
            <a:off x="347314" y="2774120"/>
            <a:ext cx="17593372" cy="806021"/>
          </a:xfrm>
          <a:prstGeom prst="rightArrow">
            <a:avLst>
              <a:gd name="adj1" fmla="val 50000"/>
              <a:gd name="adj2" fmla="val 77933"/>
            </a:avLst>
          </a:prstGeom>
          <a:gradFill flip="none" rotWithShape="1">
            <a:gsLst>
              <a:gs pos="0">
                <a:srgbClr val="D8D3BA">
                  <a:shade val="30000"/>
                  <a:satMod val="115000"/>
                </a:srgbClr>
              </a:gs>
              <a:gs pos="50000">
                <a:srgbClr val="D8D3BA">
                  <a:shade val="67500"/>
                  <a:satMod val="115000"/>
                </a:srgbClr>
              </a:gs>
              <a:gs pos="100000">
                <a:srgbClr val="D8D3BA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5868B407-B033-764D-5D27-49B2F6AD51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10" name="Image 9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553B7AF5-2A16-45AF-2BED-E3F6E92F81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11" name="Image 10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0DF832D2-AE98-1765-7208-6EBF453D86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F7EC4356-2B71-26AF-78B0-ABC1B8A75292}"/>
              </a:ext>
            </a:extLst>
          </p:cNvPr>
          <p:cNvGrpSpPr/>
          <p:nvPr/>
        </p:nvGrpSpPr>
        <p:grpSpPr>
          <a:xfrm>
            <a:off x="4659499" y="5629550"/>
            <a:ext cx="6946815" cy="2715661"/>
            <a:chOff x="-6219079" y="1777401"/>
            <a:chExt cx="6946815" cy="2715661"/>
          </a:xfrm>
        </p:grpSpPr>
        <p:sp>
          <p:nvSpPr>
            <p:cNvPr id="4" name="Flèche : droite 3">
              <a:extLst>
                <a:ext uri="{FF2B5EF4-FFF2-40B4-BE49-F238E27FC236}">
                  <a16:creationId xmlns:a16="http://schemas.microsoft.com/office/drawing/2014/main" id="{DE841689-5FD7-13D0-E512-3B05E60C6A48}"/>
                </a:ext>
              </a:extLst>
            </p:cNvPr>
            <p:cNvSpPr/>
            <p:nvPr/>
          </p:nvSpPr>
          <p:spPr>
            <a:xfrm>
              <a:off x="-6219079" y="2587685"/>
              <a:ext cx="1084907" cy="381000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b="1">
                <a:latin typeface="+mj-lt"/>
              </a:endParaRPr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522D5D08-7FAB-19BF-E3B2-FDDB1F0C84E4}"/>
                </a:ext>
              </a:extLst>
            </p:cNvPr>
            <p:cNvSpPr txBox="1"/>
            <p:nvPr/>
          </p:nvSpPr>
          <p:spPr>
            <a:xfrm>
              <a:off x="-5051348" y="1892820"/>
              <a:ext cx="1143968" cy="338554"/>
            </a:xfrm>
            <a:prstGeom prst="rect">
              <a:avLst/>
            </a:prstGeom>
            <a:solidFill>
              <a:srgbClr val="4F95CF"/>
            </a:solidFill>
          </p:spPr>
          <p:txBody>
            <a:bodyPr wrap="none" rtlCol="0">
              <a:spAutoFit/>
            </a:bodyPr>
            <a:lstStyle/>
            <a:p>
              <a:r>
                <a:rPr lang="fr-FR" sz="1600" b="1" i="1">
                  <a:solidFill>
                    <a:schemeClr val="bg2"/>
                  </a:solidFill>
                  <a:latin typeface="+mj-lt"/>
                </a:rPr>
                <a:t> EN COURS </a:t>
              </a:r>
              <a:endParaRPr lang="fr-FR" sz="1600" b="1" i="1">
                <a:solidFill>
                  <a:srgbClr val="C8D6EF"/>
                </a:solidFill>
                <a:latin typeface="+mj-lt"/>
              </a:endParaRPr>
            </a:p>
          </p:txBody>
        </p:sp>
        <p:sp>
          <p:nvSpPr>
            <p:cNvPr id="17" name="Flèche : droite 16">
              <a:extLst>
                <a:ext uri="{FF2B5EF4-FFF2-40B4-BE49-F238E27FC236}">
                  <a16:creationId xmlns:a16="http://schemas.microsoft.com/office/drawing/2014/main" id="{BD4CD9B2-056B-15B3-2D54-5E4248AD8B2D}"/>
                </a:ext>
              </a:extLst>
            </p:cNvPr>
            <p:cNvSpPr/>
            <p:nvPr/>
          </p:nvSpPr>
          <p:spPr>
            <a:xfrm>
              <a:off x="-6211831" y="1959136"/>
              <a:ext cx="1084907" cy="381000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b="1">
                <a:latin typeface="+mj-lt"/>
              </a:endParaRP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A9D7D9B4-0A85-908C-3BB1-367CA775535F}"/>
                </a:ext>
              </a:extLst>
            </p:cNvPr>
            <p:cNvSpPr txBox="1"/>
            <p:nvPr/>
          </p:nvSpPr>
          <p:spPr>
            <a:xfrm>
              <a:off x="-5072431" y="2624460"/>
              <a:ext cx="1143968" cy="338554"/>
            </a:xfrm>
            <a:prstGeom prst="rect">
              <a:avLst/>
            </a:prstGeom>
            <a:solidFill>
              <a:srgbClr val="4F95CF"/>
            </a:solidFill>
          </p:spPr>
          <p:txBody>
            <a:bodyPr wrap="none" rtlCol="0">
              <a:spAutoFit/>
            </a:bodyPr>
            <a:lstStyle/>
            <a:p>
              <a:r>
                <a:rPr lang="fr-FR" sz="1600" b="1" i="1">
                  <a:solidFill>
                    <a:schemeClr val="bg2"/>
                  </a:solidFill>
                  <a:latin typeface="+mj-lt"/>
                </a:rPr>
                <a:t> EN COURS </a:t>
              </a:r>
              <a:endParaRPr lang="fr-FR" sz="1600" b="1" i="1">
                <a:solidFill>
                  <a:srgbClr val="C8D6EF"/>
                </a:solidFill>
                <a:latin typeface="+mj-lt"/>
              </a:endParaRPr>
            </a:p>
          </p:txBody>
        </p:sp>
        <p:sp>
          <p:nvSpPr>
            <p:cNvPr id="19" name="Flèche : droite 18">
              <a:extLst>
                <a:ext uri="{FF2B5EF4-FFF2-40B4-BE49-F238E27FC236}">
                  <a16:creationId xmlns:a16="http://schemas.microsoft.com/office/drawing/2014/main" id="{817DC3AE-C898-8CA4-DCE5-55A156860327}"/>
                </a:ext>
              </a:extLst>
            </p:cNvPr>
            <p:cNvSpPr/>
            <p:nvPr/>
          </p:nvSpPr>
          <p:spPr>
            <a:xfrm>
              <a:off x="-6219079" y="4112062"/>
              <a:ext cx="1084907" cy="381000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b="1">
                <a:latin typeface="+mj-lt"/>
              </a:endParaRP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47AAAABE-90E5-0DF2-60A5-807F36FF4912}"/>
                </a:ext>
              </a:extLst>
            </p:cNvPr>
            <p:cNvSpPr txBox="1"/>
            <p:nvPr/>
          </p:nvSpPr>
          <p:spPr>
            <a:xfrm>
              <a:off x="-5025943" y="4133285"/>
              <a:ext cx="951607" cy="338554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rtlCol="0">
              <a:spAutoFit/>
            </a:bodyPr>
            <a:lstStyle/>
            <a:p>
              <a:r>
                <a:rPr lang="fr-FR" sz="1600" b="1" i="1">
                  <a:solidFill>
                    <a:schemeClr val="bg2"/>
                  </a:solidFill>
                  <a:latin typeface="+mj-lt"/>
                </a:rPr>
                <a:t> RÉALISÉ </a:t>
              </a:r>
              <a:endParaRPr lang="fr-FR" sz="1600" b="1" i="1">
                <a:solidFill>
                  <a:srgbClr val="C8D6EF"/>
                </a:solidFill>
                <a:latin typeface="+mj-l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F2B8E0C-86D6-29BB-15F7-FEA8752DDCE3}"/>
                </a:ext>
              </a:extLst>
            </p:cNvPr>
            <p:cNvSpPr/>
            <p:nvPr/>
          </p:nvSpPr>
          <p:spPr>
            <a:xfrm rot="10800000" flipV="1">
              <a:off x="-3191533" y="1777401"/>
              <a:ext cx="3919269" cy="1199461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23137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fr-FR" sz="1600" b="1">
                  <a:latin typeface="+mj-lt"/>
                </a:rPr>
                <a:t>Tâche 1.3 – Identification des attendus des acteurs pour consolider les entrées et les sorties de l’outil </a:t>
              </a:r>
            </a:p>
            <a:p>
              <a:pPr algn="ctr">
                <a:spcAft>
                  <a:spcPts val="600"/>
                </a:spcAft>
              </a:pPr>
              <a:r>
                <a:rPr lang="fr-FR" sz="1600" b="1">
                  <a:latin typeface="+mj-lt"/>
                </a:rPr>
                <a:t>Sondage + entretiens</a:t>
              </a:r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F1E55E51-B5C1-E31C-3F57-7DC6EE038F0D}"/>
              </a:ext>
            </a:extLst>
          </p:cNvPr>
          <p:cNvSpPr txBox="1"/>
          <p:nvPr/>
        </p:nvSpPr>
        <p:spPr>
          <a:xfrm>
            <a:off x="685800" y="990986"/>
            <a:ext cx="1460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Les étapes clés</a:t>
            </a:r>
            <a:endParaRPr lang="fr-FR" sz="32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FE8C8F0-7CFD-0E4E-F00E-FF0D4138C9AC}"/>
              </a:ext>
            </a:extLst>
          </p:cNvPr>
          <p:cNvSpPr txBox="1"/>
          <p:nvPr/>
        </p:nvSpPr>
        <p:spPr>
          <a:xfrm>
            <a:off x="685800" y="34290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Le chemin…</a:t>
            </a:r>
          </a:p>
        </p:txBody>
      </p:sp>
      <p:sp>
        <p:nvSpPr>
          <p:cNvPr id="3" name="Flèche : droite 2">
            <a:extLst>
              <a:ext uri="{FF2B5EF4-FFF2-40B4-BE49-F238E27FC236}">
                <a16:creationId xmlns:a16="http://schemas.microsoft.com/office/drawing/2014/main" id="{25550979-2A4A-55EB-2B23-3E358E642422}"/>
              </a:ext>
            </a:extLst>
          </p:cNvPr>
          <p:cNvSpPr/>
          <p:nvPr/>
        </p:nvSpPr>
        <p:spPr>
          <a:xfrm>
            <a:off x="4648010" y="7283761"/>
            <a:ext cx="1084907" cy="381000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>
              <a:latin typeface="+mj-lt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56A26C3-FE3A-C484-8DF7-1024075FEF51}"/>
              </a:ext>
            </a:extLst>
          </p:cNvPr>
          <p:cNvSpPr txBox="1"/>
          <p:nvPr/>
        </p:nvSpPr>
        <p:spPr>
          <a:xfrm>
            <a:off x="5852635" y="7269399"/>
            <a:ext cx="1097480" cy="338554"/>
          </a:xfrm>
          <a:prstGeom prst="rect">
            <a:avLst/>
          </a:prstGeom>
          <a:solidFill>
            <a:srgbClr val="4F95CF"/>
          </a:solidFill>
        </p:spPr>
        <p:txBody>
          <a:bodyPr wrap="none" rtlCol="0">
            <a:spAutoFit/>
          </a:bodyPr>
          <a:lstStyle/>
          <a:p>
            <a:r>
              <a:rPr lang="fr-FR" sz="1600" b="1" i="1">
                <a:solidFill>
                  <a:schemeClr val="bg2"/>
                </a:solidFill>
                <a:latin typeface="+mj-lt"/>
              </a:rPr>
              <a:t>EN COURS </a:t>
            </a:r>
            <a:endParaRPr lang="fr-FR" sz="1600" b="1" i="1">
              <a:solidFill>
                <a:srgbClr val="C8D6EF"/>
              </a:solidFill>
              <a:latin typeface="+mj-lt"/>
            </a:endParaRPr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BDF21BA6-6DF7-AE69-FB27-E1F0E5948EC2}"/>
              </a:ext>
            </a:extLst>
          </p:cNvPr>
          <p:cNvSpPr txBox="1">
            <a:spLocks noChangeAspect="1"/>
          </p:cNvSpPr>
          <p:nvPr/>
        </p:nvSpPr>
        <p:spPr bwMode="auto">
          <a:xfrm>
            <a:off x="1233538" y="5735002"/>
            <a:ext cx="3310234" cy="3859518"/>
          </a:xfrm>
          <a:prstGeom prst="rect">
            <a:avLst/>
          </a:prstGeom>
          <a:grpFill/>
          <a:ln w="12700">
            <a:miter lim="400000"/>
          </a:ln>
        </p:spPr>
        <p:txBody>
          <a:bodyPr wrap="square" lIns="37147" rIns="37147">
            <a:spAutoFit/>
          </a:bodyPr>
          <a:lstStyle/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 b="1">
                <a:solidFill>
                  <a:schemeClr val="accent1"/>
                </a:solidFill>
                <a:latin typeface="+mj-lt"/>
                <a:cs typeface="Arial"/>
              </a:rPr>
              <a:t>Centralisation des méthodes et outils existants.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 b="1">
              <a:solidFill>
                <a:schemeClr val="accent1"/>
              </a:solidFill>
              <a:latin typeface="+mj-lt"/>
              <a:cs typeface="Arial"/>
            </a:endParaRPr>
          </a:p>
          <a:p>
            <a:pPr lvl="0"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 b="1">
                <a:solidFill>
                  <a:schemeClr val="accent1"/>
                </a:solidFill>
                <a:latin typeface="+mj-lt"/>
                <a:cs typeface="Arial"/>
              </a:rPr>
              <a:t>Recueil des attendus et besoins des professionnels </a:t>
            </a:r>
            <a:r>
              <a:rPr lang="fr-FR" sz="1400" b="1">
                <a:solidFill>
                  <a:schemeClr val="accent1"/>
                </a:solidFill>
                <a:latin typeface="+mj-lt"/>
                <a:cs typeface="Arial"/>
              </a:rPr>
              <a:t>(Sondages, entretiens)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 b="1">
                <a:solidFill>
                  <a:schemeClr val="accent1"/>
                </a:solidFill>
                <a:latin typeface="+mj-lt"/>
                <a:cs typeface="Arial"/>
              </a:rPr>
              <a:t>Définition de l’empreinte eau ciblée (périmètre, postes), 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 b="1">
                <a:solidFill>
                  <a:schemeClr val="accent1"/>
                </a:solidFill>
                <a:latin typeface="+mj-lt"/>
                <a:cs typeface="Arial"/>
              </a:rPr>
              <a:t>définition des indicateurs.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 b="1">
                <a:solidFill>
                  <a:schemeClr val="accent3"/>
                </a:solidFill>
                <a:latin typeface="+mj-lt"/>
                <a:cs typeface="Arial"/>
              </a:rPr>
              <a:t>Cahier des charges fonctionnel, architecture simplifiée de l’outil.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>
                <a:latin typeface="+mj-lt"/>
                <a:cs typeface="Arial"/>
              </a:rPr>
              <a:t>Cahier des charges du Test HQE Performance eau.</a:t>
            </a: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endParaRPr lang="fr-FR" sz="1600">
              <a:latin typeface="+mj-lt"/>
              <a:cs typeface="Arial"/>
            </a:endParaRPr>
          </a:p>
          <a:p>
            <a:pPr marL="0" marR="0" lvl="0" indent="0" algn="ctr" defTabSz="74295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600" b="1">
                <a:solidFill>
                  <a:schemeClr val="accent1"/>
                </a:solidFill>
                <a:latin typeface="+mj-lt"/>
                <a:cs typeface="Arial"/>
              </a:rPr>
              <a:t>Collecte des données</a:t>
            </a:r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28F9479D-F215-20DC-4656-271789567C71}"/>
              </a:ext>
            </a:extLst>
          </p:cNvPr>
          <p:cNvSpPr/>
          <p:nvPr/>
        </p:nvSpPr>
        <p:spPr>
          <a:xfrm>
            <a:off x="4622605" y="8957578"/>
            <a:ext cx="1084907" cy="381000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>
              <a:latin typeface="+mj-lt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90587A9-1FA2-F5A6-C009-F6E96ECA966B}"/>
              </a:ext>
            </a:extLst>
          </p:cNvPr>
          <p:cNvSpPr txBox="1"/>
          <p:nvPr/>
        </p:nvSpPr>
        <p:spPr>
          <a:xfrm>
            <a:off x="5827230" y="8943216"/>
            <a:ext cx="1097480" cy="338554"/>
          </a:xfrm>
          <a:prstGeom prst="rect">
            <a:avLst/>
          </a:prstGeom>
          <a:solidFill>
            <a:srgbClr val="4F95CF"/>
          </a:solidFill>
        </p:spPr>
        <p:txBody>
          <a:bodyPr wrap="none" rtlCol="0">
            <a:spAutoFit/>
          </a:bodyPr>
          <a:lstStyle/>
          <a:p>
            <a:r>
              <a:rPr lang="fr-FR" sz="1600" b="1" i="1">
                <a:solidFill>
                  <a:schemeClr val="bg2"/>
                </a:solidFill>
                <a:latin typeface="+mj-lt"/>
              </a:rPr>
              <a:t>EN COURS </a:t>
            </a:r>
            <a:endParaRPr lang="fr-FR" sz="1600" b="1" i="1">
              <a:solidFill>
                <a:srgbClr val="C8D6EF"/>
              </a:solidFill>
              <a:latin typeface="+mj-lt"/>
            </a:endParaRPr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B1363769-DB69-8F42-EE56-8E415F4F5213}"/>
              </a:ext>
            </a:extLst>
          </p:cNvPr>
          <p:cNvSpPr/>
          <p:nvPr/>
        </p:nvSpPr>
        <p:spPr>
          <a:xfrm>
            <a:off x="1115926" y="5514825"/>
            <a:ext cx="3539034" cy="4124475"/>
          </a:xfrm>
          <a:prstGeom prst="roundRect">
            <a:avLst/>
          </a:prstGeom>
          <a:noFill/>
          <a:ln w="2540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781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02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A62C3-6A7B-4471-0D79-E836796D3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utoShape 2">
            <a:extLst>
              <a:ext uri="{FF2B5EF4-FFF2-40B4-BE49-F238E27FC236}">
                <a16:creationId xmlns:a16="http://schemas.microsoft.com/office/drawing/2014/main" id="{B9F9BF8E-E7DA-14A4-1BE0-5138D7661A6F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E93562D9-6A79-C128-9CD1-DD9AAEC30D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DAA8C1CA-E1D2-B304-B8D9-AFED64B4933E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987FCD1D-4636-C5F0-0320-22E65DD63D80}"/>
              </a:ext>
            </a:extLst>
          </p:cNvPr>
          <p:cNvSpPr txBox="1"/>
          <p:nvPr/>
        </p:nvSpPr>
        <p:spPr>
          <a:xfrm>
            <a:off x="547458" y="320814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… vers la solution</a:t>
            </a:r>
            <a:endParaRPr lang="fr-FR" sz="3600" b="1">
              <a:solidFill>
                <a:schemeClr val="bg1"/>
              </a:solidFill>
              <a:latin typeface="Poppins Bold" panose="020B0604020202020204" charset="0"/>
              <a:cs typeface="Poppins Bold" panose="020B0604020202020204" charset="0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39F7901-CA22-B40F-5F05-87A241961BE5}"/>
              </a:ext>
            </a:extLst>
          </p:cNvPr>
          <p:cNvGrpSpPr/>
          <p:nvPr/>
        </p:nvGrpSpPr>
        <p:grpSpPr>
          <a:xfrm>
            <a:off x="5909661" y="2848029"/>
            <a:ext cx="7065296" cy="5896239"/>
            <a:chOff x="408849" y="2461229"/>
            <a:chExt cx="5080550" cy="4241556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C982FB2-1223-3F82-7A54-01BA933041DC}"/>
                </a:ext>
              </a:extLst>
            </p:cNvPr>
            <p:cNvSpPr/>
            <p:nvPr/>
          </p:nvSpPr>
          <p:spPr>
            <a:xfrm>
              <a:off x="2426202" y="3422209"/>
              <a:ext cx="3063197" cy="3067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FE139814-76F1-1E76-1E6F-8EFBCCAFC7A1}"/>
                </a:ext>
              </a:extLst>
            </p:cNvPr>
            <p:cNvGrpSpPr/>
            <p:nvPr/>
          </p:nvGrpSpPr>
          <p:grpSpPr>
            <a:xfrm>
              <a:off x="408849" y="2461229"/>
              <a:ext cx="4628202" cy="4241556"/>
              <a:chOff x="408849" y="2461229"/>
              <a:chExt cx="4628202" cy="4241556"/>
            </a:xfrm>
          </p:grpSpPr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C7A65D84-30F3-55C7-57CF-78ECD3D66490}"/>
                  </a:ext>
                </a:extLst>
              </p:cNvPr>
              <p:cNvGrpSpPr/>
              <p:nvPr/>
            </p:nvGrpSpPr>
            <p:grpSpPr>
              <a:xfrm>
                <a:off x="408849" y="2461229"/>
                <a:ext cx="4628202" cy="4241556"/>
                <a:chOff x="9169073" y="4457701"/>
                <a:chExt cx="4628202" cy="4241556"/>
              </a:xfrm>
            </p:grpSpPr>
            <p:pic>
              <p:nvPicPr>
                <p:cNvPr id="2" name="Image 1">
                  <a:extLst>
                    <a:ext uri="{FF2B5EF4-FFF2-40B4-BE49-F238E27FC236}">
                      <a16:creationId xmlns:a16="http://schemas.microsoft.com/office/drawing/2014/main" id="{7A3D24C5-3A50-05DD-877B-89BAEBF461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 l="8112" r="49115" b="33501"/>
                <a:stretch>
                  <a:fillRect/>
                </a:stretch>
              </p:blipFill>
              <p:spPr>
                <a:xfrm>
                  <a:off x="9169073" y="4457701"/>
                  <a:ext cx="4628202" cy="4241556"/>
                </a:xfrm>
                <a:prstGeom prst="rect">
                  <a:avLst/>
                </a:prstGeom>
              </p:spPr>
            </p:pic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BC29AA33-DE6B-30A8-6EA0-D626FEABB094}"/>
                    </a:ext>
                  </a:extLst>
                </p:cNvPr>
                <p:cNvSpPr/>
                <p:nvPr/>
              </p:nvSpPr>
              <p:spPr>
                <a:xfrm>
                  <a:off x="12310371" y="5448301"/>
                  <a:ext cx="914400" cy="76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pic>
            <p:nvPicPr>
              <p:cNvPr id="8" name="Image 7" descr="Une image contenant art, conception&#10;&#10;Le contenu généré par l’IA peut être incorrect.">
                <a:extLst>
                  <a:ext uri="{FF2B5EF4-FFF2-40B4-BE49-F238E27FC236}">
                    <a16:creationId xmlns:a16="http://schemas.microsoft.com/office/drawing/2014/main" id="{461BB831-BA84-5773-28D2-B5DC6AAF12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3360" y="3465887"/>
                <a:ext cx="713957" cy="725269"/>
              </a:xfrm>
              <a:prstGeom prst="rect">
                <a:avLst/>
              </a:prstGeom>
            </p:spPr>
          </p:pic>
        </p:grp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C1F03512-BB4B-CF12-1D37-506E471A24A5}"/>
              </a:ext>
            </a:extLst>
          </p:cNvPr>
          <p:cNvSpPr txBox="1"/>
          <p:nvPr/>
        </p:nvSpPr>
        <p:spPr>
          <a:xfrm>
            <a:off x="562198" y="933390"/>
            <a:ext cx="15705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 Light"/>
                <a:cs typeface="Poppins Light"/>
              </a:rPr>
              <a:t>Un outil d’aide à la décision et d’évaluation de l’Empreinte Eau des projets immobiliers tout au long du cycle de vie</a:t>
            </a:r>
            <a:endParaRPr lang="fr-FR" sz="2800">
              <a:solidFill>
                <a:schemeClr val="bg1"/>
              </a:solidFill>
              <a:latin typeface="Poppins Light"/>
              <a:cs typeface="Poppins Light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E0C441A7-1B44-B3C9-5222-2682B5278F77}"/>
              </a:ext>
            </a:extLst>
          </p:cNvPr>
          <p:cNvSpPr txBox="1"/>
          <p:nvPr/>
        </p:nvSpPr>
        <p:spPr>
          <a:xfrm>
            <a:off x="2825757" y="2240612"/>
            <a:ext cx="126364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>
                <a:solidFill>
                  <a:srgbClr val="404040"/>
                </a:solidFill>
                <a:latin typeface="Poppins Light"/>
                <a:ea typeface="Open Sans Light" panose="020B0306030504020204" pitchFamily="34" charset="0"/>
                <a:cs typeface="Poppins Light"/>
              </a:rPr>
              <a:t>Elargir la réflexion de l’ACV Carbone à une analyse multicritère intégrant l’EAU </a:t>
            </a:r>
            <a:endParaRPr lang="fr-FR" sz="2400" b="1" i="1">
              <a:solidFill>
                <a:schemeClr val="tx1">
                  <a:lumMod val="65000"/>
                  <a:lumOff val="35000"/>
                </a:schemeClr>
              </a:solidFill>
              <a:latin typeface="Poppins Light"/>
              <a:ea typeface="Open Sans Light" panose="020B0306030504020204" pitchFamily="34" charset="0"/>
              <a:cs typeface="Poppins Light"/>
            </a:endParaRPr>
          </a:p>
        </p:txBody>
      </p: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ADE568B0-63DB-4DA1-D541-756431D51C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10" name="Image 9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36C0647D-E131-02EC-E1FD-3957AD238C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11" name="Image 10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F3FB2F2D-A579-F8B5-005E-FF019D45D22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2B4C577-8FE2-A29A-82FE-02EEABF5E0B7}"/>
              </a:ext>
            </a:extLst>
          </p:cNvPr>
          <p:cNvSpPr/>
          <p:nvPr/>
        </p:nvSpPr>
        <p:spPr>
          <a:xfrm>
            <a:off x="14361992" y="5718799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latin typeface="Poppins"/>
                <a:cs typeface="Poppins"/>
              </a:rPr>
              <a:t>Analyses multicritères, financières, effort-gain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2C7C1E36-27EA-901B-AB89-824C270A0CF3}"/>
              </a:ext>
            </a:extLst>
          </p:cNvPr>
          <p:cNvSpPr/>
          <p:nvPr/>
        </p:nvSpPr>
        <p:spPr>
          <a:xfrm>
            <a:off x="14361992" y="4725465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>
                <a:latin typeface="Poppins"/>
                <a:cs typeface="Poppins"/>
              </a:rPr>
              <a:t>Score eau, comparaison à une référence, référentiels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023A5DB8-8236-C8DE-65C8-396584364DFA}"/>
              </a:ext>
            </a:extLst>
          </p:cNvPr>
          <p:cNvSpPr/>
          <p:nvPr/>
        </p:nvSpPr>
        <p:spPr>
          <a:xfrm>
            <a:off x="14361991" y="3725989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latin typeface="Poppins"/>
                <a:cs typeface="Poppins"/>
              </a:rPr>
              <a:t>Bilan hydrique, bilan des consommations</a:t>
            </a:r>
          </a:p>
        </p:txBody>
      </p:sp>
      <p:sp>
        <p:nvSpPr>
          <p:cNvPr id="18" name="Hexagone 16">
            <a:extLst>
              <a:ext uri="{FF2B5EF4-FFF2-40B4-BE49-F238E27FC236}">
                <a16:creationId xmlns:a16="http://schemas.microsoft.com/office/drawing/2014/main" id="{D6718983-4195-CBDB-18F5-C01FB9769D73}"/>
              </a:ext>
            </a:extLst>
          </p:cNvPr>
          <p:cNvSpPr/>
          <p:nvPr/>
        </p:nvSpPr>
        <p:spPr>
          <a:xfrm rot="16200000">
            <a:off x="13309402" y="3707377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Hexagone 16">
            <a:extLst>
              <a:ext uri="{FF2B5EF4-FFF2-40B4-BE49-F238E27FC236}">
                <a16:creationId xmlns:a16="http://schemas.microsoft.com/office/drawing/2014/main" id="{00C28EFB-30A2-7D08-142E-0E481D15595C}"/>
              </a:ext>
            </a:extLst>
          </p:cNvPr>
          <p:cNvSpPr/>
          <p:nvPr/>
        </p:nvSpPr>
        <p:spPr>
          <a:xfrm rot="16200000">
            <a:off x="13309403" y="4672836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Hexagone 16">
            <a:extLst>
              <a:ext uri="{FF2B5EF4-FFF2-40B4-BE49-F238E27FC236}">
                <a16:creationId xmlns:a16="http://schemas.microsoft.com/office/drawing/2014/main" id="{D8705782-3715-D60A-AC27-A038CEBE2994}"/>
              </a:ext>
            </a:extLst>
          </p:cNvPr>
          <p:cNvSpPr/>
          <p:nvPr/>
        </p:nvSpPr>
        <p:spPr>
          <a:xfrm rot="16200000">
            <a:off x="13309401" y="5730851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Graphique 20" descr="Jauge contour">
            <a:extLst>
              <a:ext uri="{FF2B5EF4-FFF2-40B4-BE49-F238E27FC236}">
                <a16:creationId xmlns:a16="http://schemas.microsoft.com/office/drawing/2014/main" id="{9060B0C3-3152-9645-514B-0DA809B0636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412031" y="4624085"/>
            <a:ext cx="676277" cy="676277"/>
          </a:xfrm>
          <a:prstGeom prst="rect">
            <a:avLst/>
          </a:prstGeom>
        </p:spPr>
      </p:pic>
      <p:pic>
        <p:nvPicPr>
          <p:cNvPr id="22" name="Graphique 21" descr="Graphique en secteurs avec un remplissage uni">
            <a:extLst>
              <a:ext uri="{FF2B5EF4-FFF2-40B4-BE49-F238E27FC236}">
                <a16:creationId xmlns:a16="http://schemas.microsoft.com/office/drawing/2014/main" id="{48637A20-6445-FAE6-C259-568123A942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467818" y="3811656"/>
            <a:ext cx="555181" cy="555181"/>
          </a:xfrm>
          <a:prstGeom prst="rect">
            <a:avLst/>
          </a:prstGeom>
        </p:spPr>
      </p:pic>
      <p:pic>
        <p:nvPicPr>
          <p:cNvPr id="23" name="Graphique 22" descr="Graphique en radar contour">
            <a:extLst>
              <a:ext uri="{FF2B5EF4-FFF2-40B4-BE49-F238E27FC236}">
                <a16:creationId xmlns:a16="http://schemas.microsoft.com/office/drawing/2014/main" id="{3053DA5A-6F2A-6B88-B65E-8464926077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386703" y="5737453"/>
            <a:ext cx="728050" cy="728050"/>
          </a:xfrm>
          <a:prstGeom prst="rect">
            <a:avLst/>
          </a:prstGeom>
        </p:spPr>
      </p:pic>
      <p:pic>
        <p:nvPicPr>
          <p:cNvPr id="24" name="Graphique 23" descr="Euro avec un remplissage uni">
            <a:extLst>
              <a:ext uri="{FF2B5EF4-FFF2-40B4-BE49-F238E27FC236}">
                <a16:creationId xmlns:a16="http://schemas.microsoft.com/office/drawing/2014/main" id="{F770A76B-F0DD-36EA-9527-2161D4B4E1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747031" y="5725430"/>
            <a:ext cx="201931" cy="201931"/>
          </a:xfrm>
          <a:prstGeom prst="rect">
            <a:avLst/>
          </a:prstGeom>
        </p:spPr>
      </p:pic>
      <p:pic>
        <p:nvPicPr>
          <p:cNvPr id="25" name="Graphique 24" descr="Feuille avec un remplissage uni">
            <a:extLst>
              <a:ext uri="{FF2B5EF4-FFF2-40B4-BE49-F238E27FC236}">
                <a16:creationId xmlns:a16="http://schemas.microsoft.com/office/drawing/2014/main" id="{AFA6ED66-0282-0985-03B7-5AE38D9B54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398289" y="5839043"/>
            <a:ext cx="180000" cy="180000"/>
          </a:xfrm>
          <a:prstGeom prst="rect">
            <a:avLst/>
          </a:prstGeom>
        </p:spPr>
      </p:pic>
      <p:pic>
        <p:nvPicPr>
          <p:cNvPr id="26" name="Graphique 25" descr="Eau avec un remplissage uni">
            <a:extLst>
              <a:ext uri="{FF2B5EF4-FFF2-40B4-BE49-F238E27FC236}">
                <a16:creationId xmlns:a16="http://schemas.microsoft.com/office/drawing/2014/main" id="{C0D90513-83A8-C396-CA48-C9DFD88694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963649" y="6073465"/>
            <a:ext cx="144000" cy="144000"/>
          </a:xfrm>
          <a:prstGeom prst="rect">
            <a:avLst/>
          </a:prstGeom>
        </p:spPr>
      </p:pic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5E0ACCE4-ECC9-A3B8-1AD3-B8C56C26CD25}"/>
              </a:ext>
            </a:extLst>
          </p:cNvPr>
          <p:cNvSpPr/>
          <p:nvPr/>
        </p:nvSpPr>
        <p:spPr>
          <a:xfrm>
            <a:off x="1824046" y="3762355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Site &amp; programme</a:t>
            </a: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66B13DA0-77DF-3466-DD93-02271AFF9394}"/>
              </a:ext>
            </a:extLst>
          </p:cNvPr>
          <p:cNvSpPr/>
          <p:nvPr/>
        </p:nvSpPr>
        <p:spPr>
          <a:xfrm>
            <a:off x="1824046" y="4694556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Caractéristique du bâti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80047185-D11D-DDAD-F40F-A444A94C9223}"/>
              </a:ext>
            </a:extLst>
          </p:cNvPr>
          <p:cNvSpPr/>
          <p:nvPr/>
        </p:nvSpPr>
        <p:spPr>
          <a:xfrm>
            <a:off x="1824046" y="5626757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Ambition du maître d’ouvrage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1E48FA3-CA1B-E2CB-2DFD-6AA757A904F2}"/>
              </a:ext>
            </a:extLst>
          </p:cNvPr>
          <p:cNvSpPr/>
          <p:nvPr/>
        </p:nvSpPr>
        <p:spPr>
          <a:xfrm>
            <a:off x="1824046" y="6619225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F31974A8-C37F-AF2A-B185-62A8C1B9D267}"/>
              </a:ext>
            </a:extLst>
          </p:cNvPr>
          <p:cNvSpPr/>
          <p:nvPr/>
        </p:nvSpPr>
        <p:spPr>
          <a:xfrm>
            <a:off x="14361992" y="6712133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…</a:t>
            </a:r>
          </a:p>
        </p:txBody>
      </p:sp>
      <p:sp>
        <p:nvSpPr>
          <p:cNvPr id="15" name="Hexagone 16">
            <a:extLst>
              <a:ext uri="{FF2B5EF4-FFF2-40B4-BE49-F238E27FC236}">
                <a16:creationId xmlns:a16="http://schemas.microsoft.com/office/drawing/2014/main" id="{DEEFBC17-47BC-E824-63B6-507A7A1284D4}"/>
              </a:ext>
            </a:extLst>
          </p:cNvPr>
          <p:cNvSpPr/>
          <p:nvPr/>
        </p:nvSpPr>
        <p:spPr>
          <a:xfrm rot="16200000">
            <a:off x="747725" y="3758885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Hexagone 16">
            <a:extLst>
              <a:ext uri="{FF2B5EF4-FFF2-40B4-BE49-F238E27FC236}">
                <a16:creationId xmlns:a16="http://schemas.microsoft.com/office/drawing/2014/main" id="{249A0B25-4AE0-DC92-21D0-F9F638C72FDA}"/>
              </a:ext>
            </a:extLst>
          </p:cNvPr>
          <p:cNvSpPr/>
          <p:nvPr/>
        </p:nvSpPr>
        <p:spPr>
          <a:xfrm rot="16200000">
            <a:off x="747725" y="4695803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Hexagone 16">
            <a:extLst>
              <a:ext uri="{FF2B5EF4-FFF2-40B4-BE49-F238E27FC236}">
                <a16:creationId xmlns:a16="http://schemas.microsoft.com/office/drawing/2014/main" id="{CA981A4C-5A89-552F-978B-5C2139A14132}"/>
              </a:ext>
            </a:extLst>
          </p:cNvPr>
          <p:cNvSpPr/>
          <p:nvPr/>
        </p:nvSpPr>
        <p:spPr>
          <a:xfrm rot="16200000">
            <a:off x="765183" y="5629787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4" name="Graphique 33" descr="Contrat contour">
            <a:extLst>
              <a:ext uri="{FF2B5EF4-FFF2-40B4-BE49-F238E27FC236}">
                <a16:creationId xmlns:a16="http://schemas.microsoft.com/office/drawing/2014/main" id="{CC979436-6A39-1952-B567-60BA78FC0C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847838" y="3807579"/>
            <a:ext cx="676207" cy="676207"/>
          </a:xfrm>
          <a:prstGeom prst="rect">
            <a:avLst/>
          </a:prstGeom>
        </p:spPr>
      </p:pic>
      <p:pic>
        <p:nvPicPr>
          <p:cNvPr id="36" name="Graphique 35" descr="Compas de dessin contour">
            <a:extLst>
              <a:ext uri="{FF2B5EF4-FFF2-40B4-BE49-F238E27FC236}">
                <a16:creationId xmlns:a16="http://schemas.microsoft.com/office/drawing/2014/main" id="{F08F310E-0990-C107-DCA3-17041BD1761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574462" flipH="1">
            <a:off x="859038" y="4738214"/>
            <a:ext cx="659770" cy="659770"/>
          </a:xfrm>
          <a:prstGeom prst="rect">
            <a:avLst/>
          </a:prstGeom>
        </p:spPr>
      </p:pic>
      <p:pic>
        <p:nvPicPr>
          <p:cNvPr id="38" name="Graphique 37" descr="Feuille contour">
            <a:extLst>
              <a:ext uri="{FF2B5EF4-FFF2-40B4-BE49-F238E27FC236}">
                <a16:creationId xmlns:a16="http://schemas.microsoft.com/office/drawing/2014/main" id="{BF8DB6F9-C0A9-CD4A-E011-5284A82DD4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404945" flipH="1">
            <a:off x="793330" y="5738679"/>
            <a:ext cx="411665" cy="411665"/>
          </a:xfrm>
          <a:prstGeom prst="rect">
            <a:avLst/>
          </a:prstGeom>
        </p:spPr>
      </p:pic>
      <p:pic>
        <p:nvPicPr>
          <p:cNvPr id="46" name="Graphique 45" descr="Homme professeur contour">
            <a:extLst>
              <a:ext uri="{FF2B5EF4-FFF2-40B4-BE49-F238E27FC236}">
                <a16:creationId xmlns:a16="http://schemas.microsoft.com/office/drawing/2014/main" id="{A4D9D7EC-7CF2-022F-A6AB-3A197E3D4B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990562" y="5711958"/>
            <a:ext cx="585598" cy="58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1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03E88-C64B-3A93-02A7-A363EC4B1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2" descr="FDES – Fiche de Déclaration Environnementale et Sanitaire">
            <a:extLst>
              <a:ext uri="{FF2B5EF4-FFF2-40B4-BE49-F238E27FC236}">
                <a16:creationId xmlns:a16="http://schemas.microsoft.com/office/drawing/2014/main" id="{9327B9E0-0FD1-2E38-DE38-92EF41EA8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807" y="6854546"/>
            <a:ext cx="2025268" cy="28290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AutoShape 2">
            <a:extLst>
              <a:ext uri="{FF2B5EF4-FFF2-40B4-BE49-F238E27FC236}">
                <a16:creationId xmlns:a16="http://schemas.microsoft.com/office/drawing/2014/main" id="{AED8C754-FBDA-0C29-A78A-CFEA838E6BE5}"/>
              </a:ext>
            </a:extLst>
          </p:cNvPr>
          <p:cNvSpPr/>
          <p:nvPr/>
        </p:nvSpPr>
        <p:spPr>
          <a:xfrm>
            <a:off x="0" y="-38100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9ADD2499-B664-F2EF-4448-CF169FDE83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AD6E209C-05B7-B95F-ECD5-1EB8FA1C2E3D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40" name="Espace réservé du texte 8">
            <a:extLst>
              <a:ext uri="{FF2B5EF4-FFF2-40B4-BE49-F238E27FC236}">
                <a16:creationId xmlns:a16="http://schemas.microsoft.com/office/drawing/2014/main" id="{6ACA1B03-DAA5-F90E-804D-EA8946E618D9}"/>
              </a:ext>
            </a:extLst>
          </p:cNvPr>
          <p:cNvSpPr txBox="1">
            <a:spLocks/>
          </p:cNvSpPr>
          <p:nvPr/>
        </p:nvSpPr>
        <p:spPr>
          <a:xfrm>
            <a:off x="543098" y="369623"/>
            <a:ext cx="15748699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Une politique de transparence et de collectif</a:t>
            </a:r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197CF859-00D8-3D70-02F9-0CD309AFAC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3" name="Image 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82F6A10D-FE2D-18F3-9A8E-1E6219B210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A1D24CBD-7511-2100-8A0D-4D632C6423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A3C39796-0B0E-0663-F3AD-A4FC63933AE7}"/>
              </a:ext>
            </a:extLst>
          </p:cNvPr>
          <p:cNvGrpSpPr/>
          <p:nvPr/>
        </p:nvGrpSpPr>
        <p:grpSpPr>
          <a:xfrm>
            <a:off x="1420129" y="3421920"/>
            <a:ext cx="4073509" cy="3132882"/>
            <a:chOff x="408849" y="3027527"/>
            <a:chExt cx="5080549" cy="367525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1EA458A-5539-8085-5407-DBCD61331C66}"/>
                </a:ext>
              </a:extLst>
            </p:cNvPr>
            <p:cNvSpPr/>
            <p:nvPr/>
          </p:nvSpPr>
          <p:spPr>
            <a:xfrm>
              <a:off x="2426202" y="3422209"/>
              <a:ext cx="3063196" cy="3067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50E6DBD0-CB8C-EB95-4B4F-9877F78E2AB1}"/>
                </a:ext>
              </a:extLst>
            </p:cNvPr>
            <p:cNvGrpSpPr/>
            <p:nvPr/>
          </p:nvGrpSpPr>
          <p:grpSpPr>
            <a:xfrm>
              <a:off x="408849" y="3027527"/>
              <a:ext cx="4628202" cy="3675258"/>
              <a:chOff x="408849" y="3027527"/>
              <a:chExt cx="4628202" cy="3675258"/>
            </a:xfrm>
          </p:grpSpPr>
          <p:grpSp>
            <p:nvGrpSpPr>
              <p:cNvPr id="18" name="Groupe 17">
                <a:extLst>
                  <a:ext uri="{FF2B5EF4-FFF2-40B4-BE49-F238E27FC236}">
                    <a16:creationId xmlns:a16="http://schemas.microsoft.com/office/drawing/2014/main" id="{14561C03-A2FC-C335-A0C6-B6362C0AD377}"/>
                  </a:ext>
                </a:extLst>
              </p:cNvPr>
              <p:cNvGrpSpPr/>
              <p:nvPr/>
            </p:nvGrpSpPr>
            <p:grpSpPr>
              <a:xfrm>
                <a:off x="408849" y="3027527"/>
                <a:ext cx="4628202" cy="3675258"/>
                <a:chOff x="9169073" y="5023999"/>
                <a:chExt cx="4628202" cy="3675258"/>
              </a:xfrm>
            </p:grpSpPr>
            <p:pic>
              <p:nvPicPr>
                <p:cNvPr id="20" name="Image 19">
                  <a:extLst>
                    <a:ext uri="{FF2B5EF4-FFF2-40B4-BE49-F238E27FC236}">
                      <a16:creationId xmlns:a16="http://schemas.microsoft.com/office/drawing/2014/main" id="{5AD46A82-6D18-83AA-3058-2FF0F55D28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8112" t="8878" r="49115" b="33501"/>
                <a:stretch>
                  <a:fillRect/>
                </a:stretch>
              </p:blipFill>
              <p:spPr>
                <a:xfrm>
                  <a:off x="9169073" y="5023999"/>
                  <a:ext cx="4628202" cy="3675258"/>
                </a:xfrm>
                <a:prstGeom prst="rect">
                  <a:avLst/>
                </a:prstGeom>
              </p:spPr>
            </p:pic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3DDF3D40-76B5-E025-7735-E70FAA701F7C}"/>
                    </a:ext>
                  </a:extLst>
                </p:cNvPr>
                <p:cNvSpPr/>
                <p:nvPr/>
              </p:nvSpPr>
              <p:spPr>
                <a:xfrm>
                  <a:off x="12310371" y="5448301"/>
                  <a:ext cx="914400" cy="76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pic>
            <p:nvPicPr>
              <p:cNvPr id="19" name="Image 18" descr="Une image contenant art, conception&#10;&#10;Le contenu généré par l’IA peut être incorrect.">
                <a:extLst>
                  <a:ext uri="{FF2B5EF4-FFF2-40B4-BE49-F238E27FC236}">
                    <a16:creationId xmlns:a16="http://schemas.microsoft.com/office/drawing/2014/main" id="{E9EA66CD-2AD5-5118-F9D4-C740CE44A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3360" y="3465887"/>
                <a:ext cx="713957" cy="725269"/>
              </a:xfrm>
              <a:prstGeom prst="rect">
                <a:avLst/>
              </a:prstGeom>
            </p:spPr>
          </p:pic>
        </p:grp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DE4CFAA3-12C0-0104-A13C-A14FD8AB59ED}"/>
              </a:ext>
            </a:extLst>
          </p:cNvPr>
          <p:cNvGrpSpPr/>
          <p:nvPr/>
        </p:nvGrpSpPr>
        <p:grpSpPr>
          <a:xfrm>
            <a:off x="11416309" y="1780003"/>
            <a:ext cx="6667500" cy="4410083"/>
            <a:chOff x="8988556" y="2346899"/>
            <a:chExt cx="8891643" cy="5965391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1E73B516-9921-B2FC-22B1-BCFDE0CCC7CD}"/>
                </a:ext>
              </a:extLst>
            </p:cNvPr>
            <p:cNvGrpSpPr/>
            <p:nvPr/>
          </p:nvGrpSpPr>
          <p:grpSpPr>
            <a:xfrm>
              <a:off x="14450209" y="3372559"/>
              <a:ext cx="3429990" cy="4939731"/>
              <a:chOff x="14403435" y="2325923"/>
              <a:chExt cx="3429990" cy="4939731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EC87FC2D-B5CC-2002-6B51-42BD9D5B6C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10889" t="1670" r="20763" b="1540"/>
              <a:stretch>
                <a:fillRect/>
              </a:stretch>
            </p:blipFill>
            <p:spPr>
              <a:xfrm>
                <a:off x="14403435" y="2325923"/>
                <a:ext cx="3429990" cy="493973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592B56D-DDE6-A478-178E-B03F0B4253E7}"/>
                  </a:ext>
                </a:extLst>
              </p:cNvPr>
              <p:cNvSpPr/>
              <p:nvPr/>
            </p:nvSpPr>
            <p:spPr>
              <a:xfrm>
                <a:off x="15473149" y="7142786"/>
                <a:ext cx="2303384" cy="102402"/>
              </a:xfrm>
              <a:prstGeom prst="rect">
                <a:avLst/>
              </a:prstGeom>
              <a:solidFill>
                <a:srgbClr val="CFC3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fr-FR" sz="600"/>
                  <a:t>GUIDE UTILISATEUR - AQUA’PRINT – PAGE 3</a:t>
                </a:r>
              </a:p>
            </p:txBody>
          </p:sp>
        </p:grpSp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058C5F20-F684-95BA-B6C3-B73ECF47B03E}"/>
                </a:ext>
              </a:extLst>
            </p:cNvPr>
            <p:cNvGrpSpPr/>
            <p:nvPr/>
          </p:nvGrpSpPr>
          <p:grpSpPr>
            <a:xfrm>
              <a:off x="11973985" y="2878535"/>
              <a:ext cx="3429989" cy="4963402"/>
              <a:chOff x="11250497" y="1443566"/>
              <a:chExt cx="3429989" cy="4963402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8C80A298-9144-D539-E382-D4359F8C19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rcRect l="9338" t="1982" r="8888" b="764"/>
              <a:stretch>
                <a:fillRect/>
              </a:stretch>
            </p:blipFill>
            <p:spPr>
              <a:xfrm>
                <a:off x="11250497" y="1443566"/>
                <a:ext cx="3429989" cy="496340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4C7918D-009D-F01B-A3B1-C3FEDCB5C935}"/>
                  </a:ext>
                </a:extLst>
              </p:cNvPr>
              <p:cNvSpPr/>
              <p:nvPr/>
            </p:nvSpPr>
            <p:spPr>
              <a:xfrm>
                <a:off x="12322128" y="6218069"/>
                <a:ext cx="2233612" cy="188899"/>
              </a:xfrm>
              <a:prstGeom prst="rect">
                <a:avLst/>
              </a:prstGeom>
              <a:solidFill>
                <a:srgbClr val="B7D5E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fr-FR" sz="600"/>
                  <a:t>GUIDE UTILISATEUR - AQUA’PRINT – PAGE 2</a:t>
                </a:r>
              </a:p>
            </p:txBody>
          </p:sp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65EF4864-4D7E-52A7-80FD-57A0293FFCEA}"/>
                </a:ext>
              </a:extLst>
            </p:cNvPr>
            <p:cNvGrpSpPr/>
            <p:nvPr/>
          </p:nvGrpSpPr>
          <p:grpSpPr>
            <a:xfrm>
              <a:off x="8988556" y="2346899"/>
              <a:ext cx="3237705" cy="4860920"/>
              <a:chOff x="1377754" y="2653949"/>
              <a:chExt cx="4439858" cy="6421487"/>
            </a:xfrm>
          </p:grpSpPr>
          <p:pic>
            <p:nvPicPr>
              <p:cNvPr id="9" name="Image 8">
                <a:extLst>
                  <a:ext uri="{FF2B5EF4-FFF2-40B4-BE49-F238E27FC236}">
                    <a16:creationId xmlns:a16="http://schemas.microsoft.com/office/drawing/2014/main" id="{55B19CF7-FEA2-5FDC-13FB-9672C2A211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 l="19978" t="2745" r="15645" b="2008"/>
              <a:stretch>
                <a:fillRect/>
              </a:stretch>
            </p:blipFill>
            <p:spPr>
              <a:xfrm>
                <a:off x="1377754" y="2653949"/>
                <a:ext cx="4439858" cy="642148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grpSp>
            <p:nvGrpSpPr>
              <p:cNvPr id="8" name="Groupe 7">
                <a:extLst>
                  <a:ext uri="{FF2B5EF4-FFF2-40B4-BE49-F238E27FC236}">
                    <a16:creationId xmlns:a16="http://schemas.microsoft.com/office/drawing/2014/main" id="{11EA8A4D-8B9C-A706-B735-12BAB3228B4A}"/>
                  </a:ext>
                </a:extLst>
              </p:cNvPr>
              <p:cNvGrpSpPr/>
              <p:nvPr/>
            </p:nvGrpSpPr>
            <p:grpSpPr>
              <a:xfrm>
                <a:off x="2133600" y="3115211"/>
                <a:ext cx="3063197" cy="5846064"/>
                <a:chOff x="2133600" y="3115211"/>
                <a:chExt cx="3063197" cy="584606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301422B4-EDD5-DBC7-1336-65AAE4D0A018}"/>
                    </a:ext>
                  </a:extLst>
                </p:cNvPr>
                <p:cNvSpPr/>
                <p:nvPr/>
              </p:nvSpPr>
              <p:spPr>
                <a:xfrm>
                  <a:off x="2133600" y="3115211"/>
                  <a:ext cx="3063197" cy="30670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pic>
              <p:nvPicPr>
                <p:cNvPr id="16" name="Image 15" descr="Une image contenant art, conception&#10;&#10;Le contenu généré par l’IA peut être incorrect.">
                  <a:extLst>
                    <a:ext uri="{FF2B5EF4-FFF2-40B4-BE49-F238E27FC236}">
                      <a16:creationId xmlns:a16="http://schemas.microsoft.com/office/drawing/2014/main" id="{51288CCB-C56D-0127-F546-65808CD0D4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13310" y="3512018"/>
                  <a:ext cx="2537997" cy="2578210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A6C45762-5D87-50A3-69B2-556B613FBE5A}"/>
                    </a:ext>
                  </a:extLst>
                </p:cNvPr>
                <p:cNvSpPr/>
                <p:nvPr/>
              </p:nvSpPr>
              <p:spPr>
                <a:xfrm>
                  <a:off x="2685860" y="8243047"/>
                  <a:ext cx="1981200" cy="718228"/>
                </a:xfrm>
                <a:prstGeom prst="rect">
                  <a:avLst/>
                </a:prstGeom>
                <a:solidFill>
                  <a:srgbClr val="9DC2C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53A5C820-2EEF-FE50-3D31-94ECBF05D298}"/>
                    </a:ext>
                  </a:extLst>
                </p:cNvPr>
                <p:cNvSpPr/>
                <p:nvPr/>
              </p:nvSpPr>
              <p:spPr>
                <a:xfrm>
                  <a:off x="2421971" y="7136736"/>
                  <a:ext cx="2511584" cy="1000494"/>
                </a:xfrm>
                <a:prstGeom prst="rect">
                  <a:avLst/>
                </a:prstGeom>
                <a:solidFill>
                  <a:srgbClr val="9DC2C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sz="800" b="1" spc="300"/>
                    <a:t>GUIDE PRATIQUE</a:t>
                  </a:r>
                </a:p>
                <a:p>
                  <a:pPr algn="ctr"/>
                  <a:r>
                    <a:rPr lang="fr-FR" sz="800" b="1" spc="300"/>
                    <a:t>UTILISATEURS</a:t>
                  </a:r>
                </a:p>
              </p:txBody>
            </p:sp>
          </p:grpSp>
        </p:grp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A5C89C1C-00D6-9781-EAA9-9AA4BAB2268F}"/>
              </a:ext>
            </a:extLst>
          </p:cNvPr>
          <p:cNvGrpSpPr/>
          <p:nvPr/>
        </p:nvGrpSpPr>
        <p:grpSpPr>
          <a:xfrm>
            <a:off x="7263904" y="5842364"/>
            <a:ext cx="2870297" cy="3132882"/>
            <a:chOff x="2266264" y="2830686"/>
            <a:chExt cx="2870297" cy="3132882"/>
          </a:xfrm>
        </p:grpSpPr>
        <p:sp>
          <p:nvSpPr>
            <p:cNvPr id="36" name="Rectangle : coins arrondis 35">
              <a:extLst>
                <a:ext uri="{FF2B5EF4-FFF2-40B4-BE49-F238E27FC236}">
                  <a16:creationId xmlns:a16="http://schemas.microsoft.com/office/drawing/2014/main" id="{D3BB4D73-0107-7DBD-C32F-E46D3C3FAF6E}"/>
                </a:ext>
              </a:extLst>
            </p:cNvPr>
            <p:cNvSpPr/>
            <p:nvPr/>
          </p:nvSpPr>
          <p:spPr>
            <a:xfrm>
              <a:off x="2266264" y="2830686"/>
              <a:ext cx="2870297" cy="313288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6" name="Graphique 25" descr="Programmatrice contour">
              <a:extLst>
                <a:ext uri="{FF2B5EF4-FFF2-40B4-BE49-F238E27FC236}">
                  <a16:creationId xmlns:a16="http://schemas.microsoft.com/office/drawing/2014/main" id="{E5E9F256-91C2-8E2F-7AE8-9970E8C7C97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376934" y="3944895"/>
              <a:ext cx="1198605" cy="1198605"/>
            </a:xfrm>
            <a:prstGeom prst="rect">
              <a:avLst/>
            </a:prstGeom>
          </p:spPr>
        </p:pic>
        <p:pic>
          <p:nvPicPr>
            <p:cNvPr id="28" name="Graphique 27" descr="Programmeur contour">
              <a:extLst>
                <a:ext uri="{FF2B5EF4-FFF2-40B4-BE49-F238E27FC236}">
                  <a16:creationId xmlns:a16="http://schemas.microsoft.com/office/drawing/2014/main" id="{8BA5CA82-5F92-BA38-9035-8752471EDD4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88374" y="4544198"/>
              <a:ext cx="1198604" cy="1198604"/>
            </a:xfrm>
            <a:prstGeom prst="rect">
              <a:avLst/>
            </a:prstGeom>
          </p:spPr>
        </p:pic>
        <p:sp>
          <p:nvSpPr>
            <p:cNvPr id="35" name="Phylactère : pensées 34">
              <a:extLst>
                <a:ext uri="{FF2B5EF4-FFF2-40B4-BE49-F238E27FC236}">
                  <a16:creationId xmlns:a16="http://schemas.microsoft.com/office/drawing/2014/main" id="{BBCDA17B-431B-E61A-1267-FFCD31B8865C}"/>
                </a:ext>
              </a:extLst>
            </p:cNvPr>
            <p:cNvSpPr/>
            <p:nvPr/>
          </p:nvSpPr>
          <p:spPr>
            <a:xfrm rot="721109">
              <a:off x="3622137" y="3610952"/>
              <a:ext cx="1198605" cy="811358"/>
            </a:xfrm>
            <a:prstGeom prst="cloudCallout">
              <a:avLst>
                <a:gd name="adj1" fmla="val -45152"/>
                <a:gd name="adj2" fmla="val 87665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10373B36-E73C-713A-6C1C-E8F357E3EEE7}"/>
                </a:ext>
              </a:extLst>
            </p:cNvPr>
            <p:cNvSpPr txBox="1"/>
            <p:nvPr/>
          </p:nvSpPr>
          <p:spPr>
            <a:xfrm>
              <a:off x="2898106" y="2995347"/>
              <a:ext cx="16260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UTILISATEURS</a:t>
              </a:r>
            </a:p>
          </p:txBody>
        </p:sp>
      </p:grpSp>
      <p:sp>
        <p:nvSpPr>
          <p:cNvPr id="43" name="Arc 42">
            <a:extLst>
              <a:ext uri="{FF2B5EF4-FFF2-40B4-BE49-F238E27FC236}">
                <a16:creationId xmlns:a16="http://schemas.microsoft.com/office/drawing/2014/main" id="{03CD09B3-94CA-109A-F4A7-684E6745B9A8}"/>
              </a:ext>
            </a:extLst>
          </p:cNvPr>
          <p:cNvSpPr/>
          <p:nvPr/>
        </p:nvSpPr>
        <p:spPr>
          <a:xfrm>
            <a:off x="5695327" y="2736344"/>
            <a:ext cx="5671847" cy="1896480"/>
          </a:xfrm>
          <a:prstGeom prst="arc">
            <a:avLst>
              <a:gd name="adj1" fmla="val 11694200"/>
              <a:gd name="adj2" fmla="val 19902054"/>
            </a:avLst>
          </a:prstGeom>
          <a:ln w="38100">
            <a:solidFill>
              <a:srgbClr val="0C45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Arc 45">
            <a:extLst>
              <a:ext uri="{FF2B5EF4-FFF2-40B4-BE49-F238E27FC236}">
                <a16:creationId xmlns:a16="http://schemas.microsoft.com/office/drawing/2014/main" id="{90AA4976-2E47-6B58-A475-3547CED2946E}"/>
              </a:ext>
            </a:extLst>
          </p:cNvPr>
          <p:cNvSpPr/>
          <p:nvPr/>
        </p:nvSpPr>
        <p:spPr>
          <a:xfrm rot="9014618" flipV="1">
            <a:off x="9986388" y="6383461"/>
            <a:ext cx="4314318" cy="1610317"/>
          </a:xfrm>
          <a:prstGeom prst="arc">
            <a:avLst>
              <a:gd name="adj1" fmla="val 13668972"/>
              <a:gd name="adj2" fmla="val 20413407"/>
            </a:avLst>
          </a:prstGeom>
          <a:ln w="38100">
            <a:solidFill>
              <a:srgbClr val="0C45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E021B3FC-AB3F-9455-8755-AA1D438D5A63}"/>
              </a:ext>
            </a:extLst>
          </p:cNvPr>
          <p:cNvSpPr/>
          <p:nvPr/>
        </p:nvSpPr>
        <p:spPr>
          <a:xfrm rot="11853711">
            <a:off x="4155655" y="6235606"/>
            <a:ext cx="4118549" cy="1713307"/>
          </a:xfrm>
          <a:prstGeom prst="arc">
            <a:avLst>
              <a:gd name="adj1" fmla="val 13186751"/>
              <a:gd name="adj2" fmla="val 21037879"/>
            </a:avLst>
          </a:prstGeom>
          <a:ln w="38100">
            <a:solidFill>
              <a:srgbClr val="0C45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C9A2C600-36B5-0ACE-63B7-3F54892AE365}"/>
              </a:ext>
            </a:extLst>
          </p:cNvPr>
          <p:cNvSpPr txBox="1"/>
          <p:nvPr/>
        </p:nvSpPr>
        <p:spPr>
          <a:xfrm>
            <a:off x="2039088" y="7847401"/>
            <a:ext cx="2169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b="1">
                <a:solidFill>
                  <a:schemeClr val="tx2"/>
                </a:solidFill>
                <a:latin typeface="Abadi ExtraLight" panose="020B0204020104020204" pitchFamily="34" charset="0"/>
              </a:rPr>
              <a:t>Amélioration continue </a:t>
            </a:r>
            <a:br>
              <a:rPr lang="fr-FR" sz="1600" b="1">
                <a:solidFill>
                  <a:schemeClr val="tx2"/>
                </a:solidFill>
                <a:latin typeface="Abadi ExtraLight" panose="020B0204020104020204" pitchFamily="34" charset="0"/>
              </a:rPr>
            </a:br>
            <a:r>
              <a:rPr lang="fr-FR" sz="1600" b="1">
                <a:solidFill>
                  <a:schemeClr val="tx2"/>
                </a:solidFill>
                <a:latin typeface="Abadi ExtraLight" panose="020B0204020104020204" pitchFamily="34" charset="0"/>
              </a:rPr>
              <a:t>via feedbacks utilisateurs</a:t>
            </a:r>
          </a:p>
        </p:txBody>
      </p:sp>
      <p:sp>
        <p:nvSpPr>
          <p:cNvPr id="50" name="Triangle isocèle 49">
            <a:extLst>
              <a:ext uri="{FF2B5EF4-FFF2-40B4-BE49-F238E27FC236}">
                <a16:creationId xmlns:a16="http://schemas.microsoft.com/office/drawing/2014/main" id="{3F6E6AD1-4EB2-0405-FAD2-50EA859ECC1E}"/>
              </a:ext>
            </a:extLst>
          </p:cNvPr>
          <p:cNvSpPr/>
          <p:nvPr/>
        </p:nvSpPr>
        <p:spPr>
          <a:xfrm rot="18535427">
            <a:off x="4735499" y="7272268"/>
            <a:ext cx="275692" cy="241002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Triangle isocèle 50">
            <a:extLst>
              <a:ext uri="{FF2B5EF4-FFF2-40B4-BE49-F238E27FC236}">
                <a16:creationId xmlns:a16="http://schemas.microsoft.com/office/drawing/2014/main" id="{9644760E-8652-23B5-D0DD-6FF5E82C9377}"/>
              </a:ext>
            </a:extLst>
          </p:cNvPr>
          <p:cNvSpPr/>
          <p:nvPr/>
        </p:nvSpPr>
        <p:spPr>
          <a:xfrm rot="4723129">
            <a:off x="7918152" y="2629369"/>
            <a:ext cx="275692" cy="241002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Triangle isocèle 51">
            <a:extLst>
              <a:ext uri="{FF2B5EF4-FFF2-40B4-BE49-F238E27FC236}">
                <a16:creationId xmlns:a16="http://schemas.microsoft.com/office/drawing/2014/main" id="{EBBB21A1-5B7A-A73C-20E1-9972A952D387}"/>
              </a:ext>
            </a:extLst>
          </p:cNvPr>
          <p:cNvSpPr/>
          <p:nvPr/>
        </p:nvSpPr>
        <p:spPr>
          <a:xfrm rot="3925244">
            <a:off x="12278844" y="6039250"/>
            <a:ext cx="275692" cy="241002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22517291-057E-005F-2F31-45C72060D9CD}"/>
              </a:ext>
            </a:extLst>
          </p:cNvPr>
          <p:cNvGrpSpPr/>
          <p:nvPr/>
        </p:nvGrpSpPr>
        <p:grpSpPr>
          <a:xfrm>
            <a:off x="13752628" y="6869676"/>
            <a:ext cx="2025268" cy="2997716"/>
            <a:chOff x="14554610" y="6933356"/>
            <a:chExt cx="2025268" cy="2997716"/>
          </a:xfrm>
        </p:grpSpPr>
        <p:pic>
          <p:nvPicPr>
            <p:cNvPr id="55" name="Image 54">
              <a:extLst>
                <a:ext uri="{FF2B5EF4-FFF2-40B4-BE49-F238E27FC236}">
                  <a16:creationId xmlns:a16="http://schemas.microsoft.com/office/drawing/2014/main" id="{1FEAD2CE-1F60-CEEC-3C78-6C6F52484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19978" t="2745" r="15645" b="2008"/>
            <a:stretch>
              <a:fillRect/>
            </a:stretch>
          </p:blipFill>
          <p:spPr>
            <a:xfrm>
              <a:off x="14554610" y="6933356"/>
              <a:ext cx="2025268" cy="29977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468D52F-515C-428C-540F-A00F05E88789}"/>
                </a:ext>
              </a:extLst>
            </p:cNvPr>
            <p:cNvSpPr/>
            <p:nvPr/>
          </p:nvSpPr>
          <p:spPr>
            <a:xfrm>
              <a:off x="14967926" y="7191487"/>
              <a:ext cx="1348176" cy="14317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2229B79-25A4-466B-84FB-1E771511D60E}"/>
                </a:ext>
              </a:extLst>
            </p:cNvPr>
            <p:cNvSpPr/>
            <p:nvPr/>
          </p:nvSpPr>
          <p:spPr>
            <a:xfrm>
              <a:off x="15028041" y="9075833"/>
              <a:ext cx="1105400" cy="467056"/>
            </a:xfrm>
            <a:prstGeom prst="rect">
              <a:avLst/>
            </a:prstGeom>
            <a:solidFill>
              <a:srgbClr val="9DC2C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800" b="1"/>
                <a:t>SOCLE </a:t>
              </a:r>
            </a:p>
            <a:p>
              <a:pPr algn="ctr"/>
              <a:r>
                <a:rPr lang="fr-FR" sz="800" b="1"/>
                <a:t>METHODOLOGIQUE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58B4447-586B-C7BE-1B19-01166A511A4F}"/>
                </a:ext>
              </a:extLst>
            </p:cNvPr>
            <p:cNvSpPr/>
            <p:nvPr/>
          </p:nvSpPr>
          <p:spPr>
            <a:xfrm>
              <a:off x="15236155" y="9593823"/>
              <a:ext cx="883789" cy="286315"/>
            </a:xfrm>
            <a:prstGeom prst="rect">
              <a:avLst/>
            </a:prstGeom>
            <a:solidFill>
              <a:srgbClr val="9DC2C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9" name="Image 58" descr="Une image contenant art, conception&#10;&#10;Le contenu généré par l’IA peut être incorrect.">
              <a:extLst>
                <a:ext uri="{FF2B5EF4-FFF2-40B4-BE49-F238E27FC236}">
                  <a16:creationId xmlns:a16="http://schemas.microsoft.com/office/drawing/2014/main" id="{D4B8D4AA-0A5C-CF42-1A5F-01DFCEC2F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72746" y="7281078"/>
              <a:ext cx="1215990" cy="12641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62" name="Arc 61">
            <a:extLst>
              <a:ext uri="{FF2B5EF4-FFF2-40B4-BE49-F238E27FC236}">
                <a16:creationId xmlns:a16="http://schemas.microsoft.com/office/drawing/2014/main" id="{35B7C539-3AB3-0F32-2EEB-BD0D73682D9A}"/>
              </a:ext>
            </a:extLst>
          </p:cNvPr>
          <p:cNvSpPr/>
          <p:nvPr/>
        </p:nvSpPr>
        <p:spPr>
          <a:xfrm rot="11283821" flipV="1">
            <a:off x="10130665" y="8091920"/>
            <a:ext cx="4314318" cy="1610317"/>
          </a:xfrm>
          <a:prstGeom prst="arc">
            <a:avLst>
              <a:gd name="adj1" fmla="val 13668972"/>
              <a:gd name="adj2" fmla="val 20413407"/>
            </a:avLst>
          </a:prstGeom>
          <a:ln w="38100">
            <a:solidFill>
              <a:srgbClr val="0C45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Triangle isocèle 62">
            <a:extLst>
              <a:ext uri="{FF2B5EF4-FFF2-40B4-BE49-F238E27FC236}">
                <a16:creationId xmlns:a16="http://schemas.microsoft.com/office/drawing/2014/main" id="{D67DB42D-79AF-30AA-216C-7D703801BBDD}"/>
              </a:ext>
            </a:extLst>
          </p:cNvPr>
          <p:cNvSpPr/>
          <p:nvPr/>
        </p:nvSpPr>
        <p:spPr>
          <a:xfrm rot="6375103">
            <a:off x="13025049" y="8140386"/>
            <a:ext cx="275692" cy="241002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561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780240" cy="10287000"/>
            <a:chOff x="0" y="0"/>
            <a:chExt cx="2631834" cy="3479800"/>
          </a:xfrm>
          <a:solidFill>
            <a:srgbClr val="0C4566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2631834" cy="3479800"/>
            </a:xfrm>
            <a:custGeom>
              <a:avLst/>
              <a:gdLst/>
              <a:ahLst/>
              <a:cxnLst/>
              <a:rect l="l" t="t" r="r" b="b"/>
              <a:pathLst>
                <a:path w="2631834" h="3479800">
                  <a:moveTo>
                    <a:pt x="0" y="0"/>
                  </a:moveTo>
                  <a:lnTo>
                    <a:pt x="2631834" y="0"/>
                  </a:lnTo>
                  <a:lnTo>
                    <a:pt x="2631834" y="3479800"/>
                  </a:lnTo>
                  <a:lnTo>
                    <a:pt x="0" y="3479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" name="AutoShape 4"/>
          <p:cNvSpPr/>
          <p:nvPr/>
        </p:nvSpPr>
        <p:spPr>
          <a:xfrm>
            <a:off x="9161978" y="3312110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5" name="AutoShape 5"/>
          <p:cNvSpPr/>
          <p:nvPr/>
        </p:nvSpPr>
        <p:spPr>
          <a:xfrm>
            <a:off x="9161978" y="5600700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6" name="AutoShape 6"/>
          <p:cNvSpPr/>
          <p:nvPr/>
        </p:nvSpPr>
        <p:spPr>
          <a:xfrm>
            <a:off x="9189190" y="6773560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grpSp>
        <p:nvGrpSpPr>
          <p:cNvPr id="7" name="Group 7"/>
          <p:cNvGrpSpPr/>
          <p:nvPr/>
        </p:nvGrpSpPr>
        <p:grpSpPr>
          <a:xfrm>
            <a:off x="9144000" y="2538597"/>
            <a:ext cx="7823364" cy="377155"/>
            <a:chOff x="11289" y="-23899"/>
            <a:chExt cx="9387756" cy="502873"/>
          </a:xfrm>
        </p:grpSpPr>
        <p:sp>
          <p:nvSpPr>
            <p:cNvPr id="8" name="TextBox 8"/>
            <p:cNvSpPr txBox="1"/>
            <p:nvPr/>
          </p:nvSpPr>
          <p:spPr>
            <a:xfrm>
              <a:off x="11289" y="22213"/>
              <a:ext cx="1415060" cy="4483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r>
                <a:rPr lang="en-US" sz="2400" b="1">
                  <a:solidFill>
                    <a:srgbClr val="0C4566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1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426349" y="-23899"/>
              <a:ext cx="7972696" cy="5028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120"/>
                </a:lnSpc>
                <a:spcBef>
                  <a:spcPct val="0"/>
                </a:spcBef>
              </a:pPr>
              <a:r>
                <a:rPr lang="en-US" sz="2200" dirty="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Mot </a:t>
              </a:r>
              <a:r>
                <a:rPr lang="en-US" sz="2200" dirty="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d’introduction</a:t>
              </a:r>
              <a:r>
                <a:rPr lang="en-US" sz="2200" dirty="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, </a:t>
              </a:r>
              <a:r>
                <a:rPr lang="en-US" sz="2200" dirty="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contexte</a:t>
              </a:r>
              <a:r>
                <a:rPr lang="en-US" sz="2200" dirty="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, </a:t>
              </a:r>
              <a:r>
                <a:rPr lang="en-US" sz="2200" dirty="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enjeux</a:t>
              </a:r>
              <a:endParaRPr lang="en-US" sz="2200" dirty="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32549" y="4710243"/>
            <a:ext cx="7170225" cy="463868"/>
            <a:chOff x="-3979" y="352769"/>
            <a:chExt cx="9560300" cy="618490"/>
          </a:xfrm>
        </p:grpSpPr>
        <p:sp>
          <p:nvSpPr>
            <p:cNvPr id="11" name="TextBox 11"/>
            <p:cNvSpPr txBox="1"/>
            <p:nvPr/>
          </p:nvSpPr>
          <p:spPr>
            <a:xfrm>
              <a:off x="-3979" y="522932"/>
              <a:ext cx="1415060" cy="4483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r>
                <a:rPr lang="en-US" sz="2400" b="1">
                  <a:solidFill>
                    <a:srgbClr val="0C4566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3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583625" y="352769"/>
              <a:ext cx="7972696" cy="5028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120"/>
                </a:lnSpc>
                <a:spcBef>
                  <a:spcPct val="0"/>
                </a:spcBef>
              </a:pP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Quels </a:t>
              </a: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objectifs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et </a:t>
              </a: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résultats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</a:t>
              </a: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attendus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? 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144000" y="5897867"/>
            <a:ext cx="7145009" cy="473647"/>
            <a:chOff x="-61813" y="-199535"/>
            <a:chExt cx="9526678" cy="631529"/>
          </a:xfrm>
        </p:grpSpPr>
        <p:sp>
          <p:nvSpPr>
            <p:cNvPr id="14" name="TextBox 14"/>
            <p:cNvSpPr txBox="1"/>
            <p:nvPr/>
          </p:nvSpPr>
          <p:spPr>
            <a:xfrm>
              <a:off x="-61813" y="-16334"/>
              <a:ext cx="1415060" cy="4483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r>
                <a:rPr lang="en-US" sz="2400" b="1">
                  <a:solidFill>
                    <a:srgbClr val="0C4566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4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528875" y="-199535"/>
              <a:ext cx="7935990" cy="4796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925"/>
                </a:lnSpc>
                <a:spcBef>
                  <a:spcPct val="0"/>
                </a:spcBef>
              </a:pP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Calendrier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, </a:t>
              </a: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où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</a:t>
              </a: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en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</a:t>
              </a: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sommes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-nous ?</a:t>
              </a:r>
              <a:endParaRPr lang="en-US" sz="2200">
                <a:solidFill>
                  <a:srgbClr val="2B2B2B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31515" y="7103619"/>
            <a:ext cx="7171259" cy="463206"/>
            <a:chOff x="0" y="-145573"/>
            <a:chExt cx="9561679" cy="617608"/>
          </a:xfrm>
        </p:grpSpPr>
        <p:sp>
          <p:nvSpPr>
            <p:cNvPr id="17" name="TextBox 17"/>
            <p:cNvSpPr txBox="1"/>
            <p:nvPr/>
          </p:nvSpPr>
          <p:spPr>
            <a:xfrm>
              <a:off x="0" y="23707"/>
              <a:ext cx="1415060" cy="4483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r>
                <a:rPr lang="en-US" sz="2400" b="1">
                  <a:solidFill>
                    <a:srgbClr val="0C4566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5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625689" y="-145573"/>
              <a:ext cx="7935990" cy="4632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27"/>
                </a:lnSpc>
                <a:spcBef>
                  <a:spcPct val="0"/>
                </a:spcBef>
              </a:pP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Echanges</a:t>
              </a:r>
              <a:endParaRPr lang="en-US" sz="220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413620" y="4274121"/>
            <a:ext cx="4953000" cy="10691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32"/>
              </a:lnSpc>
              <a:spcBef>
                <a:spcPct val="0"/>
              </a:spcBef>
            </a:pPr>
            <a:r>
              <a:rPr lang="en-US" sz="5400" b="1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Sommaire</a:t>
            </a:r>
            <a:endParaRPr lang="en-US" sz="5400" b="1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pic>
        <p:nvPicPr>
          <p:cNvPr id="24" name="Image 23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7D011186-71BF-8147-2B47-01BA64DCD7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76" y="9549126"/>
            <a:ext cx="853724" cy="649358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755CACC2-03BB-D204-E00F-529D632424B5}"/>
              </a:ext>
            </a:extLst>
          </p:cNvPr>
          <p:cNvSpPr txBox="1"/>
          <p:nvPr/>
        </p:nvSpPr>
        <p:spPr>
          <a:xfrm>
            <a:off x="10323252" y="3546532"/>
            <a:ext cx="5979522" cy="377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20"/>
              </a:lnSpc>
              <a:spcBef>
                <a:spcPct val="0"/>
              </a:spcBef>
            </a:pPr>
            <a:r>
              <a:rPr lang="en-US" sz="2200" dirty="0" err="1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Pourquoi</a:t>
            </a:r>
            <a:r>
              <a:rPr lang="en-US" sz="2200" dirty="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 Aqua’PRINT ? Quelle </a:t>
            </a:r>
            <a:r>
              <a:rPr lang="en-US" sz="2200" dirty="0" err="1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méthode</a:t>
            </a:r>
            <a:r>
              <a:rPr lang="en-US" sz="2200" dirty="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 ?</a:t>
            </a:r>
          </a:p>
        </p:txBody>
      </p:sp>
      <p:sp>
        <p:nvSpPr>
          <p:cNvPr id="28" name="TextBox 11">
            <a:extLst>
              <a:ext uri="{FF2B5EF4-FFF2-40B4-BE49-F238E27FC236}">
                <a16:creationId xmlns:a16="http://schemas.microsoft.com/office/drawing/2014/main" id="{4278FEE9-35D7-31BC-047A-2ADE17F0B067}"/>
              </a:ext>
            </a:extLst>
          </p:cNvPr>
          <p:cNvSpPr txBox="1"/>
          <p:nvPr/>
        </p:nvSpPr>
        <p:spPr>
          <a:xfrm>
            <a:off x="9132550" y="3687312"/>
            <a:ext cx="1061295" cy="336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lang="en-US" sz="2400" b="1">
                <a:solidFill>
                  <a:srgbClr val="0C4566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2</a:t>
            </a:r>
          </a:p>
        </p:txBody>
      </p:sp>
      <p:sp>
        <p:nvSpPr>
          <p:cNvPr id="29" name="AutoShape 5">
            <a:extLst>
              <a:ext uri="{FF2B5EF4-FFF2-40B4-BE49-F238E27FC236}">
                <a16:creationId xmlns:a16="http://schemas.microsoft.com/office/drawing/2014/main" id="{0928233B-86E0-4237-90EE-27E5B3394283}"/>
              </a:ext>
            </a:extLst>
          </p:cNvPr>
          <p:cNvSpPr/>
          <p:nvPr/>
        </p:nvSpPr>
        <p:spPr>
          <a:xfrm>
            <a:off x="9135533" y="4381175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pic>
        <p:nvPicPr>
          <p:cNvPr id="27" name="Image 2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1BACCCF-54B8-37F1-6BBB-3F5A8CA4D0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pic>
        <p:nvPicPr>
          <p:cNvPr id="30" name="Image 29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0E53CE6D-E337-86C4-056A-3377F5ECE3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3" y="9707068"/>
            <a:ext cx="1198007" cy="46563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3D48FA70-9F57-8C71-5076-94E3D4BF263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AF2D5A50-B383-7895-C93C-0E02940B76FE}"/>
              </a:ext>
            </a:extLst>
          </p:cNvPr>
          <p:cNvSpPr txBox="1"/>
          <p:nvPr/>
        </p:nvSpPr>
        <p:spPr>
          <a:xfrm>
            <a:off x="16624841" y="1268968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tx2">
                    <a:lumMod val="75000"/>
                  </a:schemeClr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72901-F5C2-2A37-CA0F-5362C5385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2">
            <a:extLst>
              <a:ext uri="{FF2B5EF4-FFF2-40B4-BE49-F238E27FC236}">
                <a16:creationId xmlns:a16="http://schemas.microsoft.com/office/drawing/2014/main" id="{9FE4FDEE-0BD5-1BCA-02EC-F63B5CA33C10}"/>
              </a:ext>
            </a:extLst>
          </p:cNvPr>
          <p:cNvSpPr/>
          <p:nvPr/>
        </p:nvSpPr>
        <p:spPr>
          <a:xfrm>
            <a:off x="0" y="-11877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CC860F44-65FF-6FD8-E802-BBC8622D21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36" name="ZoneTexte 35">
            <a:extLst>
              <a:ext uri="{FF2B5EF4-FFF2-40B4-BE49-F238E27FC236}">
                <a16:creationId xmlns:a16="http://schemas.microsoft.com/office/drawing/2014/main" id="{1D3C7A74-C457-BB8D-D70D-87EB7B151A8F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0EE6BE65-2F46-9AC6-A999-4468531AF4D9}"/>
              </a:ext>
            </a:extLst>
          </p:cNvPr>
          <p:cNvGrpSpPr/>
          <p:nvPr/>
        </p:nvGrpSpPr>
        <p:grpSpPr>
          <a:xfrm>
            <a:off x="1108033" y="2252004"/>
            <a:ext cx="8259961" cy="5674953"/>
            <a:chOff x="1027632" y="703148"/>
            <a:chExt cx="5506638" cy="3783298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EDD726B-0542-0582-46AB-34B47FFB37C9}"/>
                </a:ext>
              </a:extLst>
            </p:cNvPr>
            <p:cNvSpPr txBox="1"/>
            <p:nvPr/>
          </p:nvSpPr>
          <p:spPr>
            <a:xfrm>
              <a:off x="1027632" y="703148"/>
              <a:ext cx="2295713" cy="348813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2800" b="1">
                  <a:latin typeface="Poppins Bold"/>
                  <a:cs typeface="Poppins Bold"/>
                </a:rPr>
                <a:t>LES BÉNÉFICIAIRES</a:t>
              </a:r>
            </a:p>
          </p:txBody>
        </p:sp>
        <p:pic>
          <p:nvPicPr>
            <p:cNvPr id="17" name="Graphique 16" descr="Réunion avec un remplissage uni">
              <a:extLst>
                <a:ext uri="{FF2B5EF4-FFF2-40B4-BE49-F238E27FC236}">
                  <a16:creationId xmlns:a16="http://schemas.microsoft.com/office/drawing/2014/main" id="{D2A77AF7-A13D-9978-615E-2AE91A6E1D9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29555" y="2723183"/>
              <a:ext cx="914400" cy="914400"/>
            </a:xfrm>
            <a:prstGeom prst="rect">
              <a:avLst/>
            </a:prstGeom>
          </p:spPr>
        </p:pic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D15F1AA-2A21-40E7-55C4-24AEFEF5120C}"/>
                </a:ext>
              </a:extLst>
            </p:cNvPr>
            <p:cNvSpPr txBox="1"/>
            <p:nvPr/>
          </p:nvSpPr>
          <p:spPr>
            <a:xfrm>
              <a:off x="1363671" y="2249285"/>
              <a:ext cx="1156513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Collectivités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76ECEFC9-1986-B0B8-D552-7F4A584AE3A7}"/>
                </a:ext>
              </a:extLst>
            </p:cNvPr>
            <p:cNvSpPr txBox="1"/>
            <p:nvPr/>
          </p:nvSpPr>
          <p:spPr>
            <a:xfrm>
              <a:off x="2943068" y="1840950"/>
              <a:ext cx="1229182" cy="26674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Aménageurs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CA3052B-5023-59C4-4E97-5F637C17EF96}"/>
                </a:ext>
              </a:extLst>
            </p:cNvPr>
            <p:cNvSpPr txBox="1"/>
            <p:nvPr/>
          </p:nvSpPr>
          <p:spPr>
            <a:xfrm>
              <a:off x="4359316" y="2279149"/>
              <a:ext cx="2174954" cy="26674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Maitrises d’ouvrage bâti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54B9922F-3AFD-E3B8-67C0-D99BAB732CE3}"/>
                </a:ext>
              </a:extLst>
            </p:cNvPr>
            <p:cNvSpPr txBox="1"/>
            <p:nvPr/>
          </p:nvSpPr>
          <p:spPr>
            <a:xfrm>
              <a:off x="4506771" y="2961374"/>
              <a:ext cx="1052852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Ingénieries</a:t>
              </a:r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1DFCAC8E-D6D7-EA60-98A8-45588BFA2B8D}"/>
                </a:ext>
              </a:extLst>
            </p:cNvPr>
            <p:cNvSpPr txBox="1"/>
            <p:nvPr/>
          </p:nvSpPr>
          <p:spPr>
            <a:xfrm>
              <a:off x="4541720" y="3727682"/>
              <a:ext cx="1085981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Architectes</a:t>
              </a: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1B59C1C5-95B8-FDB7-D733-85FE0FB036DE}"/>
                </a:ext>
              </a:extLst>
            </p:cNvPr>
            <p:cNvSpPr txBox="1"/>
            <p:nvPr/>
          </p:nvSpPr>
          <p:spPr>
            <a:xfrm>
              <a:off x="2740997" y="4014522"/>
              <a:ext cx="1462152" cy="471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00">
                  <a:latin typeface="Poppins"/>
                  <a:cs typeface="Poppins"/>
                </a:rPr>
                <a:t>Entreprises</a:t>
              </a:r>
            </a:p>
            <a:p>
              <a:pPr algn="ctr"/>
              <a:r>
                <a:rPr lang="fr-FR" sz="2000">
                  <a:latin typeface="Poppins"/>
                  <a:cs typeface="Poppins"/>
                </a:rPr>
                <a:t>de construction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24E760EF-8059-F86E-6332-97093DC8A13C}"/>
                </a:ext>
              </a:extLst>
            </p:cNvPr>
            <p:cNvSpPr txBox="1"/>
            <p:nvPr/>
          </p:nvSpPr>
          <p:spPr>
            <a:xfrm>
              <a:off x="1477500" y="3676158"/>
              <a:ext cx="993006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00">
                  <a:latin typeface="Poppins"/>
                  <a:cs typeface="Poppins"/>
                </a:rPr>
                <a:t>Industriels</a:t>
              </a: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9804754C-0596-A043-233C-79E2F5CD6CF7}"/>
                </a:ext>
              </a:extLst>
            </p:cNvPr>
            <p:cNvSpPr txBox="1"/>
            <p:nvPr/>
          </p:nvSpPr>
          <p:spPr>
            <a:xfrm>
              <a:off x="1351931" y="2903896"/>
              <a:ext cx="1080638" cy="471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fr-FR" sz="2000">
                  <a:latin typeface="Poppins"/>
                  <a:cs typeface="Poppins"/>
                </a:rPr>
                <a:t>Editeurs </a:t>
              </a:r>
            </a:p>
            <a:p>
              <a:pPr algn="r"/>
              <a:r>
                <a:rPr lang="fr-FR" sz="2000">
                  <a:latin typeface="Poppins"/>
                  <a:cs typeface="Poppins"/>
                </a:rPr>
                <a:t>de logiciels</a:t>
              </a:r>
            </a:p>
          </p:txBody>
        </p: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82C85D1A-F81B-241C-5EEB-43F8D4BCBE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5290" y="3552988"/>
              <a:ext cx="0" cy="41197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911C1DAA-DEDB-D502-AA39-9E5B5C863A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39978" y="3401842"/>
              <a:ext cx="403090" cy="226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977E02FF-2490-015B-36F0-8413FB0EA5B6}"/>
                </a:ext>
              </a:extLst>
            </p:cNvPr>
            <p:cNvCxnSpPr>
              <a:cxnSpLocks/>
            </p:cNvCxnSpPr>
            <p:nvPr/>
          </p:nvCxnSpPr>
          <p:spPr>
            <a:xfrm>
              <a:off x="4030442" y="3401842"/>
              <a:ext cx="388788" cy="235741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7958BC97-E17E-4C76-B14E-7DDE2C89D682}"/>
                </a:ext>
              </a:extLst>
            </p:cNvPr>
            <p:cNvCxnSpPr>
              <a:cxnSpLocks/>
            </p:cNvCxnSpPr>
            <p:nvPr/>
          </p:nvCxnSpPr>
          <p:spPr>
            <a:xfrm>
              <a:off x="4046723" y="3136777"/>
              <a:ext cx="372507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13BFE06-A150-F4F6-6CA5-287027D3503F}"/>
                </a:ext>
              </a:extLst>
            </p:cNvPr>
            <p:cNvCxnSpPr>
              <a:cxnSpLocks/>
            </p:cNvCxnSpPr>
            <p:nvPr/>
          </p:nvCxnSpPr>
          <p:spPr>
            <a:xfrm>
              <a:off x="2522898" y="3150922"/>
              <a:ext cx="37250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6DEF69BA-0F79-4A14-4AE1-67C27D94E240}"/>
                </a:ext>
              </a:extLst>
            </p:cNvPr>
            <p:cNvCxnSpPr>
              <a:cxnSpLocks/>
            </p:cNvCxnSpPr>
            <p:nvPr/>
          </p:nvCxnSpPr>
          <p:spPr>
            <a:xfrm>
              <a:off x="2661920" y="2473732"/>
              <a:ext cx="367635" cy="332773"/>
            </a:xfrm>
            <a:prstGeom prst="line">
              <a:avLst/>
            </a:prstGeom>
            <a:ln>
              <a:solidFill>
                <a:srgbClr val="FF0000">
                  <a:alpha val="6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1980F0EC-C140-864B-84BB-D59947671DEA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 flipV="1">
              <a:off x="4009465" y="2412519"/>
              <a:ext cx="349851" cy="358018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C90CCE09-C160-E486-9383-D84BBE828C43}"/>
                </a:ext>
              </a:extLst>
            </p:cNvPr>
            <p:cNvCxnSpPr>
              <a:cxnSpLocks/>
            </p:cNvCxnSpPr>
            <p:nvPr/>
          </p:nvCxnSpPr>
          <p:spPr>
            <a:xfrm>
              <a:off x="3450330" y="2285226"/>
              <a:ext cx="0" cy="44104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0" name="ZoneTexte 59">
            <a:extLst>
              <a:ext uri="{FF2B5EF4-FFF2-40B4-BE49-F238E27FC236}">
                <a16:creationId xmlns:a16="http://schemas.microsoft.com/office/drawing/2014/main" id="{73DC1CAA-DE34-9B42-2C03-434AD19117B2}"/>
              </a:ext>
            </a:extLst>
          </p:cNvPr>
          <p:cNvSpPr txBox="1"/>
          <p:nvPr/>
        </p:nvSpPr>
        <p:spPr>
          <a:xfrm>
            <a:off x="770760" y="262235"/>
            <a:ext cx="1473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Une solution aux multiples fonctionnalités, destinée à plusieurs typologies de bénéficiaires</a:t>
            </a:r>
          </a:p>
        </p:txBody>
      </p:sp>
      <p:pic>
        <p:nvPicPr>
          <p:cNvPr id="7" name="Image 6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9873C993-E15F-6911-3814-F93E117098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9" name="Image 8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010473C3-6892-5E42-1001-51BBD6BFFD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13" name="Image 12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B4DFE1F4-AC0C-658C-EAE5-DED39D376EF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grpSp>
        <p:nvGrpSpPr>
          <p:cNvPr id="32" name="Groupe 31">
            <a:extLst>
              <a:ext uri="{FF2B5EF4-FFF2-40B4-BE49-F238E27FC236}">
                <a16:creationId xmlns:a16="http://schemas.microsoft.com/office/drawing/2014/main" id="{17714F7C-9CED-4690-BB37-6AB7FF9E2074}"/>
              </a:ext>
            </a:extLst>
          </p:cNvPr>
          <p:cNvGrpSpPr/>
          <p:nvPr/>
        </p:nvGrpSpPr>
        <p:grpSpPr>
          <a:xfrm>
            <a:off x="10922628" y="2322559"/>
            <a:ext cx="5703607" cy="6372508"/>
            <a:chOff x="11139055" y="2047193"/>
            <a:chExt cx="5703607" cy="6372508"/>
          </a:xfrm>
        </p:grpSpPr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47AB566D-3E2D-3415-2CD7-35A93BE2EFA0}"/>
                </a:ext>
              </a:extLst>
            </p:cNvPr>
            <p:cNvGrpSpPr/>
            <p:nvPr/>
          </p:nvGrpSpPr>
          <p:grpSpPr>
            <a:xfrm>
              <a:off x="11139055" y="2047193"/>
              <a:ext cx="5703607" cy="5105952"/>
              <a:chOff x="6750737" y="956116"/>
              <a:chExt cx="3453431" cy="3403964"/>
            </a:xfrm>
          </p:grpSpPr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D78B423D-4BF5-3184-7DEF-A0F68D2FF6A6}"/>
                  </a:ext>
                </a:extLst>
              </p:cNvPr>
              <p:cNvSpPr txBox="1"/>
              <p:nvPr/>
            </p:nvSpPr>
            <p:spPr>
              <a:xfrm>
                <a:off x="6750737" y="956116"/>
                <a:ext cx="3452586" cy="34881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fr-FR" sz="2800">
                    <a:latin typeface="Poppins Bold"/>
                    <a:cs typeface="Poppins Bold"/>
                  </a:rPr>
                  <a:t>LES USAGES POTENTIELS</a:t>
                </a:r>
                <a:endParaRPr lang="en-US" sz="2800">
                  <a:latin typeface="Poppins Bold"/>
                  <a:cs typeface="Poppins Bold"/>
                </a:endParaRPr>
              </a:p>
            </p:txBody>
          </p:sp>
          <p:pic>
            <p:nvPicPr>
              <p:cNvPr id="18" name="Graphique 17" descr="Classe contour">
                <a:extLst>
                  <a:ext uri="{FF2B5EF4-FFF2-40B4-BE49-F238E27FC236}">
                    <a16:creationId xmlns:a16="http://schemas.microsoft.com/office/drawing/2014/main" id="{A78F73E5-94AF-4A34-408F-352526A353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flipH="1">
                <a:off x="6850648" y="1580273"/>
                <a:ext cx="626622" cy="617727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8E1DDA5-1363-E3DF-14E5-B1459ACD5CB1}"/>
                  </a:ext>
                </a:extLst>
              </p:cNvPr>
              <p:cNvSpPr/>
              <p:nvPr/>
            </p:nvSpPr>
            <p:spPr>
              <a:xfrm rot="10800000" flipV="1">
                <a:off x="7691987" y="1672041"/>
                <a:ext cx="2503638" cy="5259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spcAft>
                    <a:spcPts val="900"/>
                  </a:spcAft>
                </a:pPr>
                <a:r>
                  <a:rPr lang="fr-FR" sz="1600">
                    <a:latin typeface="Poppins"/>
                    <a:cs typeface="Poppins"/>
                  </a:rPr>
                  <a:t>Formations, études et conseils </a:t>
                </a:r>
                <a:br>
                  <a:rPr lang="fr-FR" sz="1600">
                    <a:latin typeface="Poppins"/>
                    <a:cs typeface="Poppins"/>
                  </a:rPr>
                </a:br>
                <a:r>
                  <a:rPr lang="fr-FR" sz="1600">
                    <a:latin typeface="Poppins"/>
                    <a:cs typeface="Poppins"/>
                  </a:rPr>
                  <a:t>empreinte eau</a:t>
                </a:r>
                <a:endParaRPr lang="en-US" sz="1600">
                  <a:latin typeface="Poppins"/>
                  <a:cs typeface="Poppin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EC3250C-3513-E888-595B-6617B077CAA0}"/>
                  </a:ext>
                </a:extLst>
              </p:cNvPr>
              <p:cNvSpPr/>
              <p:nvPr/>
            </p:nvSpPr>
            <p:spPr>
              <a:xfrm rot="10800000" flipV="1">
                <a:off x="7691982" y="2427156"/>
                <a:ext cx="2512186" cy="45954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spcAft>
                    <a:spcPts val="900"/>
                  </a:spcAft>
                </a:pPr>
                <a:r>
                  <a:rPr lang="fr-FR" sz="1600">
                    <a:latin typeface="Poppins"/>
                    <a:cs typeface="Poppins"/>
                  </a:rPr>
                  <a:t>Valorisation des systèmes innovants</a:t>
                </a:r>
                <a:endParaRPr lang="en-US" sz="1600">
                  <a:latin typeface="Poppins"/>
                  <a:cs typeface="Poppins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CD81AE1A-6BEE-0C92-7FA6-5FD3043A421E}"/>
                  </a:ext>
                </a:extLst>
              </p:cNvPr>
              <p:cNvSpPr/>
              <p:nvPr/>
            </p:nvSpPr>
            <p:spPr>
              <a:xfrm rot="10800000" flipV="1">
                <a:off x="7699684" y="3805957"/>
                <a:ext cx="2503638" cy="55412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spcAft>
                    <a:spcPts val="900"/>
                  </a:spcAft>
                </a:pPr>
                <a:r>
                  <a:rPr lang="fr-FR" sz="1600">
                    <a:latin typeface="Poppins"/>
                    <a:cs typeface="Poppins"/>
                  </a:rPr>
                  <a:t>Déclinaison opérationnelle des politiques publiques </a:t>
                </a:r>
              </a:p>
            </p:txBody>
          </p:sp>
          <p:pic>
            <p:nvPicPr>
              <p:cNvPr id="55" name="Graphique 54" descr="Schéma de réseau contour">
                <a:extLst>
                  <a:ext uri="{FF2B5EF4-FFF2-40B4-BE49-F238E27FC236}">
                    <a16:creationId xmlns:a16="http://schemas.microsoft.com/office/drawing/2014/main" id="{1CDCAEBC-FC6B-C721-EDD1-DC8E668B09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866571" y="2597879"/>
                <a:ext cx="636224" cy="636224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98AA61-E2EF-3C37-7228-BE646F7D7D37}"/>
                </a:ext>
              </a:extLst>
            </p:cNvPr>
            <p:cNvSpPr/>
            <p:nvPr/>
          </p:nvSpPr>
          <p:spPr>
            <a:xfrm rot="10800000" flipV="1">
              <a:off x="12706312" y="5063199"/>
              <a:ext cx="4134956" cy="8545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900"/>
                </a:spcAft>
              </a:pPr>
              <a:r>
                <a:rPr lang="fr-FR" sz="1600">
                  <a:latin typeface="Poppins"/>
                  <a:cs typeface="Poppins"/>
                </a:rPr>
                <a:t>Comparaison de différentes stratégies</a:t>
              </a:r>
              <a:br>
                <a:rPr lang="fr-FR" sz="1600">
                  <a:latin typeface="Poppins"/>
                </a:rPr>
              </a:br>
              <a:r>
                <a:rPr lang="fr-FR" sz="1600">
                  <a:latin typeface="Poppins"/>
                  <a:cs typeface="Poppins"/>
                </a:rPr>
                <a:t> de sobriété hydrique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35C613C-FDC6-2725-3BE9-9DBDA4E38A62}"/>
                </a:ext>
              </a:extLst>
            </p:cNvPr>
            <p:cNvSpPr/>
            <p:nvPr/>
          </p:nvSpPr>
          <p:spPr>
            <a:xfrm rot="10800000" flipV="1">
              <a:off x="12693593" y="7588516"/>
              <a:ext cx="4134956" cy="8311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900"/>
                </a:spcAft>
              </a:pPr>
              <a:r>
                <a:rPr lang="fr-FR" sz="1600">
                  <a:latin typeface="Poppins"/>
                  <a:cs typeface="Poppins"/>
                </a:rPr>
                <a:t>Valorisation de la performance hydro économe et de la résilience d’un bâti </a:t>
              </a:r>
            </a:p>
          </p:txBody>
        </p:sp>
      </p:grpSp>
      <p:pic>
        <p:nvPicPr>
          <p:cNvPr id="5" name="Graphique 4" descr="Plan contour">
            <a:extLst>
              <a:ext uri="{FF2B5EF4-FFF2-40B4-BE49-F238E27FC236}">
                <a16:creationId xmlns:a16="http://schemas.microsoft.com/office/drawing/2014/main" id="{65C1CFCA-DD37-0AEA-D4A7-ECE54AAAC6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116759" y="6439459"/>
            <a:ext cx="1005793" cy="1005793"/>
          </a:xfrm>
          <a:prstGeom prst="rect">
            <a:avLst/>
          </a:prstGeom>
        </p:spPr>
      </p:pic>
      <p:pic>
        <p:nvPicPr>
          <p:cNvPr id="8" name="Graphique 7" descr="Tendance à la hausse contour">
            <a:extLst>
              <a:ext uri="{FF2B5EF4-FFF2-40B4-BE49-F238E27FC236}">
                <a16:creationId xmlns:a16="http://schemas.microsoft.com/office/drawing/2014/main" id="{58B0AF92-1379-C20B-4C97-E5DED640C64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16759" y="7744421"/>
            <a:ext cx="954336" cy="95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6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F2AD2-FF3A-B134-8263-1D6ECEAE9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C41A8CC-C8F3-584D-1D59-2401504562C6}"/>
              </a:ext>
            </a:extLst>
          </p:cNvPr>
          <p:cNvGrpSpPr/>
          <p:nvPr/>
        </p:nvGrpSpPr>
        <p:grpSpPr>
          <a:xfrm>
            <a:off x="0" y="0"/>
            <a:ext cx="6062721" cy="10287000"/>
            <a:chOff x="0" y="0"/>
            <a:chExt cx="2631834" cy="3479800"/>
          </a:xfrm>
          <a:solidFill>
            <a:srgbClr val="0C4566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F749E75-649C-3188-27C1-77747C71EB02}"/>
                </a:ext>
              </a:extLst>
            </p:cNvPr>
            <p:cNvSpPr/>
            <p:nvPr/>
          </p:nvSpPr>
          <p:spPr>
            <a:xfrm>
              <a:off x="0" y="0"/>
              <a:ext cx="2631834" cy="3479800"/>
            </a:xfrm>
            <a:custGeom>
              <a:avLst/>
              <a:gdLst/>
              <a:ahLst/>
              <a:cxnLst/>
              <a:rect l="l" t="t" r="r" b="b"/>
              <a:pathLst>
                <a:path w="2631834" h="3479800">
                  <a:moveTo>
                    <a:pt x="0" y="0"/>
                  </a:moveTo>
                  <a:lnTo>
                    <a:pt x="2631834" y="0"/>
                  </a:lnTo>
                  <a:lnTo>
                    <a:pt x="2631834" y="3479800"/>
                  </a:lnTo>
                  <a:lnTo>
                    <a:pt x="0" y="3479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6CB53F5F-A2A5-17F6-2F3D-1E8ACC2023E9}"/>
              </a:ext>
            </a:extLst>
          </p:cNvPr>
          <p:cNvGrpSpPr/>
          <p:nvPr/>
        </p:nvGrpSpPr>
        <p:grpSpPr>
          <a:xfrm>
            <a:off x="1020599" y="1016927"/>
            <a:ext cx="4054802" cy="2081786"/>
            <a:chOff x="-471960" y="-2228572"/>
            <a:chExt cx="7972697" cy="2775716"/>
          </a:xfrm>
        </p:grpSpPr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82858285-E207-770B-92E2-A4C43AF21F3D}"/>
                </a:ext>
              </a:extLst>
            </p:cNvPr>
            <p:cNvSpPr txBox="1"/>
            <p:nvPr/>
          </p:nvSpPr>
          <p:spPr>
            <a:xfrm>
              <a:off x="11289" y="22213"/>
              <a:ext cx="1415059" cy="524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40"/>
                </a:lnSpc>
              </a:pPr>
              <a:endParaRPr lang="en-US" sz="4000" b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349B1D24-5BEC-B06E-7E9F-20FB78406EE1}"/>
                </a:ext>
              </a:extLst>
            </p:cNvPr>
            <p:cNvSpPr txBox="1"/>
            <p:nvPr/>
          </p:nvSpPr>
          <p:spPr>
            <a:xfrm>
              <a:off x="-471960" y="-2228572"/>
              <a:ext cx="7972697" cy="16300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  <a:spcBef>
                  <a:spcPct val="0"/>
                </a:spcBef>
              </a:pPr>
              <a:r>
                <a:rPr lang="en-US" sz="3600" b="1" err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Où</a:t>
              </a:r>
              <a:r>
                <a:rPr lang="en-US" sz="3600" b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 </a:t>
              </a:r>
              <a:r>
                <a:rPr lang="en-US" sz="3600" b="1" err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en</a:t>
              </a:r>
              <a:r>
                <a:rPr lang="en-US" sz="3600" b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 </a:t>
              </a:r>
              <a:r>
                <a:rPr lang="en-US" sz="3600" b="1" err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sommes</a:t>
              </a:r>
              <a:r>
                <a:rPr lang="en-US" sz="3600" b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-nous ?</a:t>
              </a:r>
            </a:p>
          </p:txBody>
        </p:sp>
      </p:grpSp>
      <p:pic>
        <p:nvPicPr>
          <p:cNvPr id="12" name="Graphique 11" descr="Calendrier mensuel contour">
            <a:extLst>
              <a:ext uri="{FF2B5EF4-FFF2-40B4-BE49-F238E27FC236}">
                <a16:creationId xmlns:a16="http://schemas.microsoft.com/office/drawing/2014/main" id="{657CD96F-5524-0537-9789-AADB6EAEDA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9161" y="4133082"/>
            <a:ext cx="1965874" cy="1965874"/>
          </a:xfrm>
          <a:prstGeom prst="rect">
            <a:avLst/>
          </a:prstGeom>
        </p:spPr>
      </p:pic>
      <p:pic>
        <p:nvPicPr>
          <p:cNvPr id="13" name="Image 12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E287E141-CDE0-E1C2-A9E7-EAED07099C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76" y="9549126"/>
            <a:ext cx="853724" cy="649358"/>
          </a:xfrm>
          <a:prstGeom prst="rect">
            <a:avLst/>
          </a:prstGeom>
        </p:spPr>
      </p:pic>
      <p:pic>
        <p:nvPicPr>
          <p:cNvPr id="14" name="Image 1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CFC818E-C395-9FA4-4F97-61DD5D83BA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pic>
        <p:nvPicPr>
          <p:cNvPr id="15" name="Image 14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24D89389-0F34-973D-0EC2-01C8B1E389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3" y="9707068"/>
            <a:ext cx="1198007" cy="465632"/>
          </a:xfrm>
          <a:prstGeom prst="rect">
            <a:avLst/>
          </a:prstGeom>
        </p:spPr>
      </p:pic>
      <p:sp>
        <p:nvSpPr>
          <p:cNvPr id="16" name="TextBox 9">
            <a:extLst>
              <a:ext uri="{FF2B5EF4-FFF2-40B4-BE49-F238E27FC236}">
                <a16:creationId xmlns:a16="http://schemas.microsoft.com/office/drawing/2014/main" id="{4F56760D-5DDF-6F49-380F-8BE7DEC44B2A}"/>
              </a:ext>
            </a:extLst>
          </p:cNvPr>
          <p:cNvSpPr txBox="1"/>
          <p:nvPr/>
        </p:nvSpPr>
        <p:spPr>
          <a:xfrm>
            <a:off x="7074495" y="949765"/>
            <a:ext cx="10301571" cy="427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20"/>
              </a:lnSpc>
              <a:spcBef>
                <a:spcPct val="0"/>
              </a:spcBef>
            </a:pPr>
            <a:r>
              <a:rPr lang="en-US" sz="3200" b="1" err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Quelques</a:t>
            </a: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 étapes </a:t>
            </a:r>
            <a:r>
              <a:rPr lang="en-US" sz="3200" b="1" err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calendaires</a:t>
            </a: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 2026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F56CA96B-DE00-26A0-3D42-0F9645FA0EE3}"/>
              </a:ext>
            </a:extLst>
          </p:cNvPr>
          <p:cNvCxnSpPr>
            <a:cxnSpLocks/>
          </p:cNvCxnSpPr>
          <p:nvPr/>
        </p:nvCxnSpPr>
        <p:spPr>
          <a:xfrm flipV="1">
            <a:off x="0" y="3453720"/>
            <a:ext cx="16903858" cy="28237"/>
          </a:xfrm>
          <a:prstGeom prst="line">
            <a:avLst/>
          </a:prstGeom>
          <a:ln w="47625">
            <a:solidFill>
              <a:srgbClr val="9D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52CB762-C1C6-7F04-8714-50477D9E6D02}"/>
              </a:ext>
            </a:extLst>
          </p:cNvPr>
          <p:cNvGrpSpPr/>
          <p:nvPr/>
        </p:nvGrpSpPr>
        <p:grpSpPr>
          <a:xfrm>
            <a:off x="16102654" y="3453720"/>
            <a:ext cx="1602411" cy="2348731"/>
            <a:chOff x="7276140" y="1569713"/>
            <a:chExt cx="870600" cy="870600"/>
          </a:xfrm>
        </p:grpSpPr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60566B0C-EC5B-DFCC-EC88-4C113A6DE1DF}"/>
                </a:ext>
              </a:extLst>
            </p:cNvPr>
            <p:cNvSpPr/>
            <p:nvPr/>
          </p:nvSpPr>
          <p:spPr>
            <a:xfrm>
              <a:off x="7276140" y="1569713"/>
              <a:ext cx="870600" cy="870600"/>
            </a:xfrm>
            <a:prstGeom prst="arc">
              <a:avLst/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BB8E58ED-1951-2A12-5BE3-EBE98759002D}"/>
                </a:ext>
              </a:extLst>
            </p:cNvPr>
            <p:cNvSpPr/>
            <p:nvPr/>
          </p:nvSpPr>
          <p:spPr>
            <a:xfrm rot="5400000">
              <a:off x="7276140" y="1569713"/>
              <a:ext cx="870600" cy="870600"/>
            </a:xfrm>
            <a:prstGeom prst="arc">
              <a:avLst/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2C5F0ACE-6510-F000-9131-A43989871F15}"/>
              </a:ext>
            </a:extLst>
          </p:cNvPr>
          <p:cNvGrpSpPr/>
          <p:nvPr/>
        </p:nvGrpSpPr>
        <p:grpSpPr>
          <a:xfrm rot="10800000">
            <a:off x="6428800" y="5813353"/>
            <a:ext cx="1616063" cy="2433697"/>
            <a:chOff x="7268723" y="1569713"/>
            <a:chExt cx="878017" cy="875510"/>
          </a:xfrm>
        </p:grpSpPr>
        <p:sp>
          <p:nvSpPr>
            <p:cNvPr id="26" name="Arc 25">
              <a:extLst>
                <a:ext uri="{FF2B5EF4-FFF2-40B4-BE49-F238E27FC236}">
                  <a16:creationId xmlns:a16="http://schemas.microsoft.com/office/drawing/2014/main" id="{B970324B-FF99-5551-67A2-9CDCB7414DF4}"/>
                </a:ext>
              </a:extLst>
            </p:cNvPr>
            <p:cNvSpPr/>
            <p:nvPr/>
          </p:nvSpPr>
          <p:spPr>
            <a:xfrm>
              <a:off x="7276140" y="1569713"/>
              <a:ext cx="870600" cy="870600"/>
            </a:xfrm>
            <a:prstGeom prst="arc">
              <a:avLst>
                <a:gd name="adj1" fmla="val 16200000"/>
                <a:gd name="adj2" fmla="val 27707"/>
              </a:avLst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4C25B137-CA94-4E7E-9B3B-74FC28576838}"/>
                </a:ext>
              </a:extLst>
            </p:cNvPr>
            <p:cNvSpPr/>
            <p:nvPr/>
          </p:nvSpPr>
          <p:spPr>
            <a:xfrm rot="5400000">
              <a:off x="7268724" y="1574622"/>
              <a:ext cx="870600" cy="870601"/>
            </a:xfrm>
            <a:prstGeom prst="arc">
              <a:avLst>
                <a:gd name="adj1" fmla="val 16200000"/>
                <a:gd name="adj2" fmla="val 1"/>
              </a:avLst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</p:grp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F1C46E4B-0DFA-1E58-6EEB-25DE1F311DBE}"/>
              </a:ext>
            </a:extLst>
          </p:cNvPr>
          <p:cNvCxnSpPr>
            <a:cxnSpLocks/>
          </p:cNvCxnSpPr>
          <p:nvPr/>
        </p:nvCxnSpPr>
        <p:spPr>
          <a:xfrm flipV="1">
            <a:off x="7230011" y="5802443"/>
            <a:ext cx="9673847" cy="8867"/>
          </a:xfrm>
          <a:prstGeom prst="line">
            <a:avLst/>
          </a:prstGeom>
          <a:ln w="47625">
            <a:solidFill>
              <a:srgbClr val="9D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4D7AF7C5-F67D-90D1-2650-868676501BF0}"/>
              </a:ext>
            </a:extLst>
          </p:cNvPr>
          <p:cNvCxnSpPr>
            <a:cxnSpLocks/>
          </p:cNvCxnSpPr>
          <p:nvPr/>
        </p:nvCxnSpPr>
        <p:spPr>
          <a:xfrm flipV="1">
            <a:off x="7230010" y="8233403"/>
            <a:ext cx="11057990" cy="13648"/>
          </a:xfrm>
          <a:prstGeom prst="line">
            <a:avLst/>
          </a:prstGeom>
          <a:ln w="47625">
            <a:solidFill>
              <a:srgbClr val="9D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riangle isocèle 29">
            <a:extLst>
              <a:ext uri="{FF2B5EF4-FFF2-40B4-BE49-F238E27FC236}">
                <a16:creationId xmlns:a16="http://schemas.microsoft.com/office/drawing/2014/main" id="{09466AC4-FF9C-7037-5DC1-294A623A3546}"/>
              </a:ext>
            </a:extLst>
          </p:cNvPr>
          <p:cNvSpPr/>
          <p:nvPr/>
        </p:nvSpPr>
        <p:spPr>
          <a:xfrm rot="5400000">
            <a:off x="16165742" y="8159002"/>
            <a:ext cx="292346" cy="172219"/>
          </a:xfrm>
          <a:prstGeom prst="triangle">
            <a:avLst/>
          </a:prstGeom>
          <a:solidFill>
            <a:srgbClr val="9DC2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86D92769-0337-6052-3ED1-165F9C87C340}"/>
              </a:ext>
            </a:extLst>
          </p:cNvPr>
          <p:cNvGrpSpPr/>
          <p:nvPr/>
        </p:nvGrpSpPr>
        <p:grpSpPr>
          <a:xfrm>
            <a:off x="12797109" y="2429954"/>
            <a:ext cx="1698475" cy="1222353"/>
            <a:chOff x="916474" y="550143"/>
            <a:chExt cx="1273889" cy="916786"/>
          </a:xfrm>
        </p:grpSpPr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B4275FD-E1E7-AA9B-AC2E-7A78463E162E}"/>
                </a:ext>
              </a:extLst>
            </p:cNvPr>
            <p:cNvSpPr txBox="1"/>
            <p:nvPr/>
          </p:nvSpPr>
          <p:spPr>
            <a:xfrm>
              <a:off x="916474" y="550143"/>
              <a:ext cx="1273889" cy="478395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>
                  <a:latin typeface="Poppins Light"/>
                  <a:cs typeface="Poppins Light"/>
                </a:rPr>
                <a:t>Réunion COMITE SCIENTIFIQUE</a:t>
              </a: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C5F455D3-DCA7-BBDE-32E2-2754D14B0F73}"/>
                </a:ext>
              </a:extLst>
            </p:cNvPr>
            <p:cNvSpPr/>
            <p:nvPr/>
          </p:nvSpPr>
          <p:spPr>
            <a:xfrm>
              <a:off x="1416619" y="1193329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EA07E44E-5ABE-34EB-423E-6AE9692E49B8}"/>
              </a:ext>
            </a:extLst>
          </p:cNvPr>
          <p:cNvSpPr txBox="1"/>
          <p:nvPr/>
        </p:nvSpPr>
        <p:spPr>
          <a:xfrm>
            <a:off x="6808817" y="4958196"/>
            <a:ext cx="1884252" cy="637845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600" b="1">
                <a:latin typeface="Poppins Light"/>
                <a:cs typeface="Poppins Light"/>
              </a:rPr>
              <a:t>Echanges &amp; soumission CS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73846AAE-4A76-28B6-FB57-3B455E8A3E16}"/>
              </a:ext>
            </a:extLst>
          </p:cNvPr>
          <p:cNvSpPr txBox="1"/>
          <p:nvPr/>
        </p:nvSpPr>
        <p:spPr>
          <a:xfrm>
            <a:off x="11668676" y="7382796"/>
            <a:ext cx="1530685" cy="637845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600" b="1">
                <a:latin typeface="Poppins Light"/>
                <a:cs typeface="Poppins Light"/>
              </a:rPr>
              <a:t>RESTITUTION ADEME</a:t>
            </a:r>
          </a:p>
        </p:txBody>
      </p: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B04BF46C-E9E7-63F7-CF50-AF2D8B811DD4}"/>
              </a:ext>
            </a:extLst>
          </p:cNvPr>
          <p:cNvGrpSpPr/>
          <p:nvPr/>
        </p:nvGrpSpPr>
        <p:grpSpPr>
          <a:xfrm>
            <a:off x="14119836" y="7248187"/>
            <a:ext cx="2253103" cy="1180313"/>
            <a:chOff x="111345" y="430478"/>
            <a:chExt cx="1787807" cy="885258"/>
          </a:xfrm>
        </p:grpSpPr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FE2C8F3D-ED2D-927B-2BFE-D82B4EB88719}"/>
                </a:ext>
              </a:extLst>
            </p:cNvPr>
            <p:cNvSpPr txBox="1"/>
            <p:nvPr/>
          </p:nvSpPr>
          <p:spPr>
            <a:xfrm>
              <a:off x="111345" y="430478"/>
              <a:ext cx="1787807" cy="570731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2000" b="1">
                  <a:solidFill>
                    <a:schemeClr val="accent6"/>
                  </a:solidFill>
                  <a:latin typeface="Poppins Light"/>
                  <a:cs typeface="Poppins Light"/>
                </a:rPr>
                <a:t>Version bêta 1</a:t>
              </a:r>
              <a:br>
                <a:rPr lang="fr-FR" sz="2000" b="1">
                  <a:solidFill>
                    <a:schemeClr val="accent6"/>
                  </a:solidFill>
                  <a:latin typeface="Poppins Light"/>
                  <a:cs typeface="Poppins Light"/>
                </a:rPr>
              </a:br>
              <a:r>
                <a:rPr lang="fr-FR" sz="2000" b="1">
                  <a:solidFill>
                    <a:schemeClr val="accent6"/>
                  </a:solidFill>
                  <a:latin typeface="Poppins Light"/>
                  <a:cs typeface="Poppins Light"/>
                </a:rPr>
                <a:t>disponible</a:t>
              </a:r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B094D84E-319A-0339-6262-36BEA14593C4}"/>
                </a:ext>
              </a:extLst>
            </p:cNvPr>
            <p:cNvSpPr/>
            <p:nvPr/>
          </p:nvSpPr>
          <p:spPr>
            <a:xfrm>
              <a:off x="876956" y="1042136"/>
              <a:ext cx="273600" cy="273600"/>
            </a:xfrm>
            <a:prstGeom prst="ellipse">
              <a:avLst/>
            </a:prstGeom>
            <a:solidFill>
              <a:srgbClr val="FFC00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67">
                <a:solidFill>
                  <a:schemeClr val="accent6"/>
                </a:solidFill>
              </a:endParaRPr>
            </a:p>
          </p:txBody>
        </p:sp>
      </p:grpSp>
      <p:sp>
        <p:nvSpPr>
          <p:cNvPr id="58" name="Triangle isocèle 57">
            <a:extLst>
              <a:ext uri="{FF2B5EF4-FFF2-40B4-BE49-F238E27FC236}">
                <a16:creationId xmlns:a16="http://schemas.microsoft.com/office/drawing/2014/main" id="{597991E1-2A3A-7768-6575-639D97BA6E6D}"/>
              </a:ext>
            </a:extLst>
          </p:cNvPr>
          <p:cNvSpPr>
            <a:spLocks noChangeAspect="1"/>
          </p:cNvSpPr>
          <p:nvPr/>
        </p:nvSpPr>
        <p:spPr>
          <a:xfrm rot="5400000">
            <a:off x="11690574" y="3348011"/>
            <a:ext cx="278394" cy="239994"/>
          </a:xfrm>
          <a:prstGeom prst="triangle">
            <a:avLst/>
          </a:prstGeom>
          <a:solidFill>
            <a:srgbClr val="9DC2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9" name="Triangle isocèle 58">
            <a:extLst>
              <a:ext uri="{FF2B5EF4-FFF2-40B4-BE49-F238E27FC236}">
                <a16:creationId xmlns:a16="http://schemas.microsoft.com/office/drawing/2014/main" id="{8EE91FA8-F4AE-7193-7A75-E3D1BEA9386C}"/>
              </a:ext>
            </a:extLst>
          </p:cNvPr>
          <p:cNvSpPr>
            <a:spLocks noChangeAspect="1"/>
          </p:cNvSpPr>
          <p:nvPr/>
        </p:nvSpPr>
        <p:spPr>
          <a:xfrm rot="16200000">
            <a:off x="8957830" y="5687076"/>
            <a:ext cx="278394" cy="239994"/>
          </a:xfrm>
          <a:prstGeom prst="triangle">
            <a:avLst/>
          </a:prstGeom>
          <a:solidFill>
            <a:srgbClr val="9DC2C2"/>
          </a:solidFill>
          <a:ln>
            <a:solidFill>
              <a:srgbClr val="9DC2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0" name="Triangle isocèle 59">
            <a:extLst>
              <a:ext uri="{FF2B5EF4-FFF2-40B4-BE49-F238E27FC236}">
                <a16:creationId xmlns:a16="http://schemas.microsoft.com/office/drawing/2014/main" id="{EB069589-16F1-77D8-3E67-0334B87E508E}"/>
              </a:ext>
            </a:extLst>
          </p:cNvPr>
          <p:cNvSpPr>
            <a:spLocks noChangeAspect="1"/>
          </p:cNvSpPr>
          <p:nvPr/>
        </p:nvSpPr>
        <p:spPr>
          <a:xfrm rot="5400000">
            <a:off x="10500488" y="8145904"/>
            <a:ext cx="278394" cy="239994"/>
          </a:xfrm>
          <a:prstGeom prst="triangle">
            <a:avLst/>
          </a:prstGeom>
          <a:solidFill>
            <a:srgbClr val="9DC2C2"/>
          </a:solidFill>
          <a:ln>
            <a:solidFill>
              <a:srgbClr val="9DC2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AB7BA646-BCEE-DE11-FB5C-5276A93F3DC5}"/>
              </a:ext>
            </a:extLst>
          </p:cNvPr>
          <p:cNvSpPr/>
          <p:nvPr/>
        </p:nvSpPr>
        <p:spPr>
          <a:xfrm>
            <a:off x="10208923" y="3299562"/>
            <a:ext cx="364790" cy="364791"/>
          </a:xfrm>
          <a:prstGeom prst="ellipse">
            <a:avLst/>
          </a:prstGeom>
          <a:solidFill>
            <a:srgbClr val="9DC2C2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67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EA5DF39E-C5A2-738E-90E0-4C29E9925C6C}"/>
              </a:ext>
            </a:extLst>
          </p:cNvPr>
          <p:cNvSpPr txBox="1"/>
          <p:nvPr/>
        </p:nvSpPr>
        <p:spPr>
          <a:xfrm>
            <a:off x="9616460" y="2290290"/>
            <a:ext cx="1698473" cy="961010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1600" b="1">
                <a:highlight>
                  <a:srgbClr val="9DC2C2"/>
                </a:highlight>
                <a:latin typeface="Poppins Light"/>
                <a:cs typeface="Poppins Light"/>
              </a:rPr>
              <a:t>Réunion de présentation</a:t>
            </a:r>
          </a:p>
          <a:p>
            <a:pPr algn="ctr">
              <a:spcAft>
                <a:spcPts val="600"/>
              </a:spcAft>
            </a:pPr>
            <a:r>
              <a:rPr lang="fr-FR" sz="1600" b="1">
                <a:latin typeface="Poppins Light"/>
                <a:cs typeface="Poppins Light"/>
              </a:rPr>
              <a:t> </a:t>
            </a:r>
            <a:r>
              <a:rPr lang="fr-FR" sz="1600">
                <a:latin typeface="Poppins Light"/>
                <a:cs typeface="Poppins Light"/>
              </a:rPr>
              <a:t>Grand public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D776A6F2-F9AF-849C-DFC1-90C307677E5C}"/>
              </a:ext>
            </a:extLst>
          </p:cNvPr>
          <p:cNvSpPr txBox="1"/>
          <p:nvPr/>
        </p:nvSpPr>
        <p:spPr>
          <a:xfrm>
            <a:off x="14272048" y="3216756"/>
            <a:ext cx="2602402" cy="360846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400" i="1"/>
              <a:t>Sondage &amp; entretiens acteurs pro</a:t>
            </a:r>
          </a:p>
        </p:txBody>
      </p: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8A03441B-C04D-E943-8F79-9548D58456B4}"/>
              </a:ext>
            </a:extLst>
          </p:cNvPr>
          <p:cNvGrpSpPr/>
          <p:nvPr/>
        </p:nvGrpSpPr>
        <p:grpSpPr>
          <a:xfrm>
            <a:off x="9957766" y="4490705"/>
            <a:ext cx="2511350" cy="1558955"/>
            <a:chOff x="-125101" y="146490"/>
            <a:chExt cx="1883561" cy="1169246"/>
          </a:xfrm>
        </p:grpSpPr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5485B984-C7CB-3C2E-2F0D-8EC1C1E52BA3}"/>
                </a:ext>
              </a:extLst>
            </p:cNvPr>
            <p:cNvSpPr txBox="1"/>
            <p:nvPr/>
          </p:nvSpPr>
          <p:spPr>
            <a:xfrm>
              <a:off x="-125101" y="146490"/>
              <a:ext cx="1883561" cy="847737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>
                  <a:latin typeface="Poppins Light"/>
                  <a:cs typeface="Poppins Light"/>
                </a:rPr>
                <a:t>Finalisation PROTOTYPAGE &amp; SPECIFIQUATIONS TECHNIQUES</a:t>
              </a:r>
            </a:p>
          </p:txBody>
        </p:sp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E6004C85-8A29-568D-D502-AA5E458F0F25}"/>
                </a:ext>
              </a:extLst>
            </p:cNvPr>
            <p:cNvSpPr/>
            <p:nvPr/>
          </p:nvSpPr>
          <p:spPr>
            <a:xfrm>
              <a:off x="619200" y="1042136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/>
            </a:p>
          </p:txBody>
        </p:sp>
      </p:grp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49498E0F-0030-AB48-6DF6-3716491173E3}"/>
              </a:ext>
            </a:extLst>
          </p:cNvPr>
          <p:cNvGrpSpPr/>
          <p:nvPr/>
        </p:nvGrpSpPr>
        <p:grpSpPr>
          <a:xfrm>
            <a:off x="7692036" y="7172786"/>
            <a:ext cx="1896988" cy="1248856"/>
            <a:chOff x="18000" y="379071"/>
            <a:chExt cx="1476000" cy="936665"/>
          </a:xfrm>
        </p:grpSpPr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4E518C5D-6097-68C6-686D-433A82E3CDE8}"/>
                </a:ext>
              </a:extLst>
            </p:cNvPr>
            <p:cNvSpPr txBox="1"/>
            <p:nvPr/>
          </p:nvSpPr>
          <p:spPr>
            <a:xfrm>
              <a:off x="18000" y="379071"/>
              <a:ext cx="1476000" cy="663066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>
                  <a:latin typeface="Poppins Light"/>
                  <a:cs typeface="Poppins Light"/>
                </a:rPr>
                <a:t>Finalisation intermédiaire</a:t>
              </a:r>
              <a:br>
                <a:rPr lang="fr-FR" sz="1600" b="1">
                  <a:latin typeface="Poppins Light"/>
                </a:rPr>
              </a:br>
              <a:r>
                <a:rPr lang="fr-FR" sz="1600" b="1">
                  <a:highlight>
                    <a:srgbClr val="F0EEE4"/>
                  </a:highlight>
                  <a:latin typeface="Poppins Light"/>
                  <a:cs typeface="Poppins Light"/>
                </a:rPr>
                <a:t>METHODES</a:t>
              </a:r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06B2070F-6AC2-E9EE-5024-2F378C62C311}"/>
                </a:ext>
              </a:extLst>
            </p:cNvPr>
            <p:cNvSpPr/>
            <p:nvPr/>
          </p:nvSpPr>
          <p:spPr>
            <a:xfrm>
              <a:off x="619200" y="1042136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/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015379E4-7F16-D616-8B5C-EE18B8F39521}"/>
              </a:ext>
            </a:extLst>
          </p:cNvPr>
          <p:cNvGrpSpPr/>
          <p:nvPr/>
        </p:nvGrpSpPr>
        <p:grpSpPr>
          <a:xfrm>
            <a:off x="14200837" y="4490702"/>
            <a:ext cx="2091099" cy="1511650"/>
            <a:chOff x="35593" y="143868"/>
            <a:chExt cx="1568365" cy="1133768"/>
          </a:xfrm>
        </p:grpSpPr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B9E3DA1D-C8CB-69ED-2271-7E2C6F73321B}"/>
                </a:ext>
              </a:extLst>
            </p:cNvPr>
            <p:cNvSpPr txBox="1"/>
            <p:nvPr/>
          </p:nvSpPr>
          <p:spPr>
            <a:xfrm>
              <a:off x="35593" y="143868"/>
              <a:ext cx="1568365" cy="847738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>
                  <a:latin typeface="Poppins Light"/>
                  <a:ea typeface="Calibri"/>
                  <a:cs typeface="Calibri"/>
                </a:rPr>
                <a:t>Enclenchement </a:t>
              </a:r>
              <a:r>
                <a:rPr lang="fr-FR" sz="1600" b="1">
                  <a:highlight>
                    <a:srgbClr val="F0EEE4"/>
                  </a:highlight>
                  <a:latin typeface="Poppins Light"/>
                  <a:ea typeface="Calibri"/>
                  <a:cs typeface="Calibri"/>
                </a:rPr>
                <a:t>METHODES DE CALCULS PAR BRIQUES</a:t>
              </a:r>
            </a:p>
          </p:txBody>
        </p:sp>
        <p:sp>
          <p:nvSpPr>
            <p:cNvPr id="91" name="Ellipse 90">
              <a:extLst>
                <a:ext uri="{FF2B5EF4-FFF2-40B4-BE49-F238E27FC236}">
                  <a16:creationId xmlns:a16="http://schemas.microsoft.com/office/drawing/2014/main" id="{595F1B4C-9FD6-7F1D-7BD2-A18814E073C4}"/>
                </a:ext>
              </a:extLst>
            </p:cNvPr>
            <p:cNvSpPr/>
            <p:nvPr/>
          </p:nvSpPr>
          <p:spPr>
            <a:xfrm>
              <a:off x="619200" y="1004036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/>
            </a:p>
          </p:txBody>
        </p:sp>
      </p:grpSp>
      <p:sp>
        <p:nvSpPr>
          <p:cNvPr id="95" name="Ellipse 94">
            <a:extLst>
              <a:ext uri="{FF2B5EF4-FFF2-40B4-BE49-F238E27FC236}">
                <a16:creationId xmlns:a16="http://schemas.microsoft.com/office/drawing/2014/main" id="{EB5545FB-D18B-B62F-EB2F-814E06F8B3D7}"/>
              </a:ext>
            </a:extLst>
          </p:cNvPr>
          <p:cNvSpPr/>
          <p:nvPr/>
        </p:nvSpPr>
        <p:spPr>
          <a:xfrm>
            <a:off x="12251624" y="8063710"/>
            <a:ext cx="364791" cy="364791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Ellipse 95">
            <a:extLst>
              <a:ext uri="{FF2B5EF4-FFF2-40B4-BE49-F238E27FC236}">
                <a16:creationId xmlns:a16="http://schemas.microsoft.com/office/drawing/2014/main" id="{8E41FE38-E714-0A95-0F69-33F2CFEDEF30}"/>
              </a:ext>
            </a:extLst>
          </p:cNvPr>
          <p:cNvSpPr/>
          <p:nvPr/>
        </p:nvSpPr>
        <p:spPr>
          <a:xfrm>
            <a:off x="7467207" y="5614914"/>
            <a:ext cx="364791" cy="364791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5753C24C-4EBA-1751-03BC-756DF35369E5}"/>
              </a:ext>
            </a:extLst>
          </p:cNvPr>
          <p:cNvSpPr txBox="1"/>
          <p:nvPr/>
        </p:nvSpPr>
        <p:spPr>
          <a:xfrm>
            <a:off x="17112592" y="8233403"/>
            <a:ext cx="785210" cy="514734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2400">
                <a:solidFill>
                  <a:srgbClr val="9DC2C2"/>
                </a:solidFill>
              </a:rPr>
              <a:t>2027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7819EF-D0CA-38B5-C051-B1B76F9AA2F5}"/>
              </a:ext>
            </a:extLst>
          </p:cNvPr>
          <p:cNvSpPr txBox="1"/>
          <p:nvPr/>
        </p:nvSpPr>
        <p:spPr>
          <a:xfrm>
            <a:off x="6204110" y="2485662"/>
            <a:ext cx="1865233" cy="884066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600" b="1">
                <a:latin typeface="Poppins Light"/>
                <a:cs typeface="Poppins"/>
              </a:rPr>
              <a:t>PROTOTYPAGE &amp; SPECIFIQUATIONS TECHNIQUES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592E0EF-F1CD-883E-C546-53A7BB34B19F}"/>
              </a:ext>
            </a:extLst>
          </p:cNvPr>
          <p:cNvSpPr/>
          <p:nvPr/>
        </p:nvSpPr>
        <p:spPr>
          <a:xfrm>
            <a:off x="6954942" y="3285736"/>
            <a:ext cx="364790" cy="364791"/>
          </a:xfrm>
          <a:prstGeom prst="ellipse">
            <a:avLst/>
          </a:prstGeom>
          <a:solidFill>
            <a:srgbClr val="9DC2C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67"/>
          </a:p>
        </p:txBody>
      </p:sp>
    </p:spTree>
    <p:extLst>
      <p:ext uri="{BB962C8B-B14F-4D97-AF65-F5344CB8AC3E}">
        <p14:creationId xmlns:p14="http://schemas.microsoft.com/office/powerpoint/2010/main" val="200335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72D97-8C81-321A-430C-9B9020AC5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>
            <a:extLst>
              <a:ext uri="{FF2B5EF4-FFF2-40B4-BE49-F238E27FC236}">
                <a16:creationId xmlns:a16="http://schemas.microsoft.com/office/drawing/2014/main" id="{EF89318E-B85B-DDA0-0491-B36512A3CE3B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0AF8AE65-BD21-D671-1CE7-85F212FABC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667DE548-D118-0FAB-8A4E-5D91835F5250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9FB1730-FEC7-AE96-CD79-87A1DA11ADA2}"/>
              </a:ext>
            </a:extLst>
          </p:cNvPr>
          <p:cNvSpPr txBox="1"/>
          <p:nvPr/>
        </p:nvSpPr>
        <p:spPr>
          <a:xfrm>
            <a:off x="573708" y="941319"/>
            <a:ext cx="15714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 recueil des attentes des futurs utilisateurs </a:t>
            </a:r>
            <a:r>
              <a:rPr lang="fr-FR">
                <a:solidFill>
                  <a:schemeClr val="bg1"/>
                </a:solidFill>
                <a:latin typeface="Poppins"/>
                <a:cs typeface="Poppins"/>
              </a:rPr>
              <a:t>(en cours)</a:t>
            </a:r>
            <a:endParaRPr lang="fr-FR" sz="2000">
              <a:solidFill>
                <a:schemeClr val="bg1"/>
              </a:solidFill>
              <a:latin typeface="Poppins"/>
              <a:cs typeface="Poppins"/>
            </a:endParaRP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62F3A47D-7983-7467-D4EB-50AF3363E351}"/>
              </a:ext>
            </a:extLst>
          </p:cNvPr>
          <p:cNvSpPr txBox="1">
            <a:spLocks/>
          </p:cNvSpPr>
          <p:nvPr/>
        </p:nvSpPr>
        <p:spPr>
          <a:xfrm>
            <a:off x="543098" y="288115"/>
            <a:ext cx="15748699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bg1"/>
                </a:solidFill>
                <a:latin typeface="Poppins Bold"/>
                <a:cs typeface="Poppins Bold"/>
              </a:rPr>
              <a:t>Où en sommes-nous ? - Sondage</a:t>
            </a:r>
            <a:endParaRPr lang="fr-FR" sz="4000" b="1">
              <a:solidFill>
                <a:schemeClr val="bg1"/>
              </a:solidFill>
              <a:latin typeface="Poppins Bold" panose="020B0604020202020204" charset="0"/>
              <a:cs typeface="Poppins Bold" panose="020B0604020202020204" charset="0"/>
            </a:endParaRP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BE85782F-57DF-56FB-7E6A-37F524FEE0F3}"/>
              </a:ext>
            </a:extLst>
          </p:cNvPr>
          <p:cNvSpPr txBox="1"/>
          <p:nvPr/>
        </p:nvSpPr>
        <p:spPr>
          <a:xfrm>
            <a:off x="11749633" y="2231166"/>
            <a:ext cx="487680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4000" b="1">
                <a:latin typeface="Poppins Light"/>
                <a:cs typeface="Poppins Light"/>
              </a:rPr>
              <a:t>Nous répondre</a:t>
            </a:r>
          </a:p>
          <a:p>
            <a:r>
              <a:rPr lang="fr-FR" sz="2400">
                <a:latin typeface="Poppins Light"/>
                <a:cs typeface="Poppins Light"/>
              </a:rPr>
              <a:t>Soumettez-nous vos réponses à notre questionnaire des besoins et attentes des futurs utilisateurs</a:t>
            </a:r>
          </a:p>
          <a:p>
            <a:r>
              <a:rPr lang="fr-FR" sz="2400">
                <a:solidFill>
                  <a:schemeClr val="tx2">
                    <a:lumMod val="75000"/>
                  </a:schemeClr>
                </a:solidFill>
                <a:latin typeface="Poppins Light"/>
                <a:cs typeface="Poppins Light"/>
              </a:rPr>
              <a:t> </a:t>
            </a:r>
            <a:endParaRPr lang="fr-FR" sz="2000">
              <a:solidFill>
                <a:schemeClr val="tx2">
                  <a:lumMod val="75000"/>
                </a:schemeClr>
              </a:solidFill>
              <a:latin typeface="Poppins Light"/>
              <a:cs typeface="Poppins Ligh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389455-68B5-A01D-78A5-6B1598A417B8}"/>
              </a:ext>
            </a:extLst>
          </p:cNvPr>
          <p:cNvSpPr/>
          <p:nvPr/>
        </p:nvSpPr>
        <p:spPr>
          <a:xfrm rot="10800000" flipV="1">
            <a:off x="10160000" y="184107"/>
            <a:ext cx="4469314" cy="1199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/>
              <a:t>Tâche 1.3 – Identification des attendus des acteurs pour consolider les entrées et les sorties de l’outil </a:t>
            </a:r>
          </a:p>
          <a:p>
            <a:pPr algn="ctr">
              <a:spcAft>
                <a:spcPts val="600"/>
              </a:spcAft>
            </a:pPr>
            <a:r>
              <a:rPr lang="fr-FR"/>
              <a:t>Sondage + entretiens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9351AF-C439-8363-9D2B-D92F2E05D10F}"/>
              </a:ext>
            </a:extLst>
          </p:cNvPr>
          <p:cNvSpPr txBox="1"/>
          <p:nvPr/>
        </p:nvSpPr>
        <p:spPr>
          <a:xfrm>
            <a:off x="561813" y="2236372"/>
            <a:ext cx="9996407" cy="7648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200">
                <a:latin typeface="Poppins Light"/>
                <a:cs typeface="Poppins Light"/>
              </a:rPr>
              <a:t>Méconnaissance des</a:t>
            </a:r>
            <a:r>
              <a:rPr lang="fr-FR" sz="2200" b="1">
                <a:latin typeface="Poppins Light"/>
                <a:cs typeface="Poppins Light"/>
              </a:rPr>
              <a:t> données en exploitation</a:t>
            </a:r>
            <a:r>
              <a:rPr lang="fr-FR" sz="2200">
                <a:latin typeface="Poppins Light"/>
                <a:cs typeface="Poppins Light"/>
              </a:rPr>
              <a:t> </a:t>
            </a: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L’eau devient un sujet “qui compte”, mais pas systématiquement cadré</a:t>
            </a:r>
            <a:r>
              <a:rPr lang="fr-FR" sz="2200">
                <a:latin typeface="Poppins Light"/>
                <a:ea typeface="Calibri"/>
                <a:cs typeface="Calibri"/>
              </a:rPr>
              <a:t> </a:t>
            </a:r>
            <a:endParaRPr lang="fr-FR" sz="2200">
              <a:latin typeface="Poppins Light"/>
              <a:cs typeface="Poppins Light"/>
            </a:endParaRP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Quand l’eau est au programme, l’information manque pour arbitrer</a:t>
            </a:r>
            <a:r>
              <a:rPr lang="fr-FR" sz="2200">
                <a:latin typeface="Poppins Light"/>
                <a:ea typeface="Calibri"/>
                <a:cs typeface="Calibri"/>
              </a:rPr>
              <a:t> </a:t>
            </a: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+mn-lt"/>
                <a:cs typeface="+mn-lt"/>
              </a:rPr>
              <a:t>Infos manquantes récurrentes</a:t>
            </a:r>
            <a:r>
              <a:rPr lang="fr-FR" sz="2200">
                <a:latin typeface="Poppins Light"/>
                <a:ea typeface="+mn-lt"/>
                <a:cs typeface="+mn-lt"/>
              </a:rPr>
              <a:t> : fréquentation/usage réel, ratios par poste, besoins en eau (bâtiment + espaces verts, surtout l’été/sécheresse).</a:t>
            </a:r>
            <a:endParaRPr lang="fr-FR" sz="2200">
              <a:latin typeface="Poppins Light"/>
              <a:cs typeface="Poppins Light"/>
            </a:endParaRPr>
          </a:p>
          <a:p>
            <a:endParaRPr lang="fr-FR" sz="2200" b="1">
              <a:latin typeface="Poppins Light"/>
              <a:ea typeface="+mn-lt"/>
              <a:cs typeface="+mn-lt"/>
            </a:endParaRPr>
          </a:p>
          <a:p>
            <a:r>
              <a:rPr lang="fr-FR" sz="2200" b="1">
                <a:latin typeface="Poppins Light"/>
                <a:ea typeface="+mn-lt"/>
                <a:cs typeface="+mn-lt"/>
              </a:rPr>
              <a:t>Thématiques le plus souvent travaillées</a:t>
            </a:r>
            <a:r>
              <a:rPr lang="fr-FR" sz="2200">
                <a:latin typeface="Poppins Light"/>
                <a:ea typeface="+mn-lt"/>
                <a:cs typeface="+mn-lt"/>
              </a:rPr>
              <a:t> :</a:t>
            </a:r>
            <a:endParaRPr lang="fr-FR" sz="2200">
              <a:latin typeface="Poppins Light"/>
              <a:cs typeface="Poppins Light"/>
            </a:endParaRPr>
          </a:p>
          <a:p>
            <a:pPr marL="285750" indent="-285750">
              <a:buFont typeface="Arial"/>
              <a:buChar char="•"/>
            </a:pPr>
            <a:r>
              <a:rPr lang="fr-FR" sz="2200">
                <a:latin typeface="Poppins Light"/>
                <a:ea typeface="+mn-lt"/>
                <a:cs typeface="+mn-lt"/>
              </a:rPr>
              <a:t>Étude des consommations </a:t>
            </a:r>
            <a:endParaRPr lang="fr-FR" sz="2200">
              <a:latin typeface="Poppins Light"/>
              <a:cs typeface="Poppins Light"/>
            </a:endParaRPr>
          </a:p>
          <a:p>
            <a:pPr marL="285750" indent="-285750">
              <a:buFont typeface="Arial"/>
              <a:buChar char="•"/>
            </a:pPr>
            <a:r>
              <a:rPr lang="fr-FR" sz="2200">
                <a:latin typeface="Poppins Light"/>
                <a:ea typeface="+mn-lt"/>
                <a:cs typeface="+mn-lt"/>
              </a:rPr>
              <a:t>Réutilisation des eaux de pluie </a:t>
            </a:r>
            <a:endParaRPr lang="fr-FR" sz="2200">
              <a:latin typeface="Poppins Light"/>
              <a:cs typeface="Poppins Light"/>
            </a:endParaRPr>
          </a:p>
          <a:p>
            <a:pPr marL="285750" indent="-285750">
              <a:buFont typeface="Arial"/>
              <a:buChar char="•"/>
            </a:pPr>
            <a:r>
              <a:rPr lang="fr-FR" sz="2200">
                <a:latin typeface="Poppins Light"/>
                <a:ea typeface="+mn-lt"/>
                <a:cs typeface="+mn-lt"/>
              </a:rPr>
              <a:t>Gestion des EP à la parcelle / risque inondation / solutions végétalisées / réutilisation eaux grises / équipements hydro-économes </a:t>
            </a:r>
            <a:endParaRPr lang="fr-FR" sz="2200">
              <a:latin typeface="Poppins Light"/>
              <a:ea typeface="Calibri"/>
              <a:cs typeface="Calibri"/>
            </a:endParaRP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« Empreinte eau » : connue mais pas utilisée</a:t>
            </a:r>
            <a:r>
              <a:rPr lang="fr-FR" sz="2200">
                <a:latin typeface="Poppins Light"/>
                <a:ea typeface="Calibri"/>
                <a:cs typeface="Calibri"/>
              </a:rPr>
              <a:t> </a:t>
            </a: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Besoin d’outils</a:t>
            </a:r>
            <a:r>
              <a:rPr lang="fr-FR" sz="2200">
                <a:latin typeface="Poppins Light"/>
                <a:ea typeface="Calibri"/>
                <a:cs typeface="Calibri"/>
              </a:rPr>
              <a:t> supplémentaires</a:t>
            </a:r>
            <a:endParaRPr lang="fr-FR" sz="2200">
              <a:latin typeface="Poppins Light"/>
              <a:cs typeface="Poppins Light"/>
            </a:endParaRPr>
          </a:p>
          <a:p>
            <a:endParaRPr lang="fr-FR" sz="1100">
              <a:latin typeface="Aptos"/>
              <a:ea typeface="Calibri"/>
              <a:cs typeface="Calibri"/>
            </a:endParaRPr>
          </a:p>
          <a:p>
            <a:pPr algn="ctr"/>
            <a:endParaRPr lang="en-US"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D69236-9A76-1ED0-4AD0-CF423F1AF3F6}"/>
              </a:ext>
            </a:extLst>
          </p:cNvPr>
          <p:cNvSpPr txBox="1"/>
          <p:nvPr/>
        </p:nvSpPr>
        <p:spPr>
          <a:xfrm>
            <a:off x="12283550" y="4676233"/>
            <a:ext cx="3330707" cy="923330"/>
          </a:xfrm>
          <a:prstGeom prst="rect">
            <a:avLst/>
          </a:prstGeom>
          <a:solidFill>
            <a:srgbClr val="E05A37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FFFFFF"/>
              </a:solidFill>
              <a:latin typeface="Poppins Bold"/>
              <a:ea typeface="Calibri"/>
              <a:cs typeface="Poppins Bold"/>
            </a:endParaRPr>
          </a:p>
          <a:p>
            <a:pPr algn="ctr"/>
            <a:r>
              <a:rPr lang="en-US">
                <a:solidFill>
                  <a:srgbClr val="FFFFFF"/>
                </a:solidFill>
                <a:latin typeface="Poppins Bold"/>
                <a:ea typeface="Calibri"/>
                <a:cs typeface="Poppins Bold"/>
              </a:rPr>
              <a:t>Je </a:t>
            </a:r>
            <a:r>
              <a:rPr lang="en-US" err="1">
                <a:solidFill>
                  <a:srgbClr val="FFFFFF"/>
                </a:solidFill>
                <a:latin typeface="Poppins Bold"/>
                <a:ea typeface="Calibri"/>
                <a:cs typeface="Poppins Bold"/>
              </a:rPr>
              <a:t>réponds</a:t>
            </a:r>
            <a:r>
              <a:rPr lang="en-US">
                <a:solidFill>
                  <a:srgbClr val="FFFFFF"/>
                </a:solidFill>
                <a:latin typeface="Poppins Bold"/>
                <a:ea typeface="Calibri"/>
                <a:cs typeface="Poppins Bold"/>
              </a:rPr>
              <a:t> au sondage</a:t>
            </a:r>
          </a:p>
          <a:p>
            <a:endParaRPr lang="en-US">
              <a:solidFill>
                <a:srgbClr val="FFFFFF"/>
              </a:solidFill>
              <a:latin typeface="Poppins Bold"/>
              <a:ea typeface="Calibri"/>
              <a:cs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11215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AA09D-2B3E-8346-7904-F170C287D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>
            <a:extLst>
              <a:ext uri="{FF2B5EF4-FFF2-40B4-BE49-F238E27FC236}">
                <a16:creationId xmlns:a16="http://schemas.microsoft.com/office/drawing/2014/main" id="{F17E84BE-7880-9B1B-2698-2106C4A2FF0D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12C99A0-2B96-CF49-8A06-9A467D6EB6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79A6108-E623-5569-45E9-160164378012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020A976C-7ABA-F67E-B849-8AE332AF1BA0}"/>
              </a:ext>
            </a:extLst>
          </p:cNvPr>
          <p:cNvSpPr txBox="1"/>
          <p:nvPr/>
        </p:nvSpPr>
        <p:spPr>
          <a:xfrm>
            <a:off x="3699128" y="3678622"/>
            <a:ext cx="4749212" cy="707886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Pour des projets </a:t>
            </a:r>
            <a:endParaRPr lang="fr-FR">
              <a:solidFill>
                <a:schemeClr val="tx2">
                  <a:lumMod val="75000"/>
                </a:schemeClr>
              </a:solidFill>
              <a:latin typeface="Poppins"/>
              <a:cs typeface="Poppins"/>
            </a:endParaRPr>
          </a:p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en phase conception en 2026</a:t>
            </a:r>
            <a:endParaRPr lang="fr-FR">
              <a:solidFill>
                <a:schemeClr val="tx2">
                  <a:lumMod val="75000"/>
                </a:schemeClr>
              </a:solidFill>
              <a:latin typeface="Poppins"/>
              <a:cs typeface="Poppins"/>
            </a:endParaRPr>
          </a:p>
        </p:txBody>
      </p:sp>
      <p:pic>
        <p:nvPicPr>
          <p:cNvPr id="19" name="Image 1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50889C6D-039E-3354-5FF0-56510A46B4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20" name="Image 19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22CA405C-C434-458D-3CA9-AF255D6671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21" name="Image 20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AB69C4C9-8DE7-4834-AC7B-46A459139A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DB48F38-0105-360B-B905-61B373EA1B19}"/>
              </a:ext>
            </a:extLst>
          </p:cNvPr>
          <p:cNvSpPr txBox="1"/>
          <p:nvPr/>
        </p:nvSpPr>
        <p:spPr>
          <a:xfrm>
            <a:off x="9685638" y="3678623"/>
            <a:ext cx="4758382" cy="707886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Pour des projets </a:t>
            </a:r>
          </a:p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déjà livrés / en exploitation</a:t>
            </a:r>
          </a:p>
        </p:txBody>
      </p:sp>
      <p:sp>
        <p:nvSpPr>
          <p:cNvPr id="3" name="Espace réservé du texte 8">
            <a:extLst>
              <a:ext uri="{FF2B5EF4-FFF2-40B4-BE49-F238E27FC236}">
                <a16:creationId xmlns:a16="http://schemas.microsoft.com/office/drawing/2014/main" id="{21AD5269-A0C4-16BC-A878-A4B8BD6C70EB}"/>
              </a:ext>
            </a:extLst>
          </p:cNvPr>
          <p:cNvSpPr txBox="1">
            <a:spLocks/>
          </p:cNvSpPr>
          <p:nvPr/>
        </p:nvSpPr>
        <p:spPr>
          <a:xfrm>
            <a:off x="543098" y="355847"/>
            <a:ext cx="15748699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bg1"/>
                </a:solidFill>
                <a:latin typeface="Poppins Bold"/>
                <a:cs typeface="Poppins Bold"/>
              </a:rPr>
              <a:t>Un projet collaboratif : vous faites partie du projet</a:t>
            </a:r>
            <a:endParaRPr lang="fr-FR" sz="4000" b="1">
              <a:solidFill>
                <a:schemeClr val="bg1"/>
              </a:solidFill>
              <a:latin typeface="Poppins Bold" panose="020B0604020202020204" charset="0"/>
              <a:cs typeface="Poppins Bold" panose="020B060402020202020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D282767-31B3-943E-0AB7-BE069DFAFD0E}"/>
              </a:ext>
            </a:extLst>
          </p:cNvPr>
          <p:cNvSpPr txBox="1"/>
          <p:nvPr/>
        </p:nvSpPr>
        <p:spPr>
          <a:xfrm>
            <a:off x="9147196" y="2156584"/>
            <a:ext cx="5288528" cy="477111"/>
          </a:xfrm>
          <a:prstGeom prst="rect">
            <a:avLst/>
          </a:prstGeom>
          <a:solidFill>
            <a:srgbClr val="E05A3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lvl="1" algn="ctr"/>
            <a:r>
              <a:rPr lang="fr-FR" sz="2400">
                <a:solidFill>
                  <a:schemeClr val="bg1"/>
                </a:solidFill>
                <a:latin typeface="Poppins"/>
                <a:ea typeface="Open Sans Light"/>
                <a:cs typeface="Poppins"/>
              </a:rPr>
              <a:t>HQE Performance Eau</a:t>
            </a:r>
            <a:endParaRPr lang="fr-FR" sz="2400">
              <a:solidFill>
                <a:schemeClr val="bg1"/>
              </a:solidFill>
              <a:latin typeface="Poppins" panose="00000500000000000000" pitchFamily="2" charset="0"/>
              <a:ea typeface="Open Sans Light" panose="020B03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B7FAF80-803A-D472-0058-7B79A749C807}"/>
              </a:ext>
            </a:extLst>
          </p:cNvPr>
          <p:cNvSpPr txBox="1"/>
          <p:nvPr/>
        </p:nvSpPr>
        <p:spPr>
          <a:xfrm>
            <a:off x="3484801" y="2093710"/>
            <a:ext cx="657257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3600" b="1">
                <a:solidFill>
                  <a:schemeClr val="tx2">
                    <a:lumMod val="75000"/>
                  </a:schemeClr>
                </a:solidFill>
                <a:latin typeface="Poppins Bold"/>
                <a:cs typeface="Poppins Bold"/>
              </a:rPr>
              <a:t>Rejoignez le test  </a:t>
            </a:r>
            <a:endParaRPr lang="fr-FR" sz="3600" b="1">
              <a:solidFill>
                <a:schemeClr val="tx2">
                  <a:lumMod val="75000"/>
                </a:schemeClr>
              </a:solidFill>
              <a:latin typeface="Poppins Bold" panose="00000800000000000000" charset="0"/>
              <a:cs typeface="Poppins Bold" panose="00000800000000000000" charset="0"/>
            </a:endParaRPr>
          </a:p>
        </p:txBody>
      </p:sp>
      <p:sp>
        <p:nvSpPr>
          <p:cNvPr id="4" name="ZoneTexte 59">
            <a:extLst>
              <a:ext uri="{FF2B5EF4-FFF2-40B4-BE49-F238E27FC236}">
                <a16:creationId xmlns:a16="http://schemas.microsoft.com/office/drawing/2014/main" id="{9FB2A2D3-8D1B-4EE7-52B9-7ED11BDAE3B5}"/>
              </a:ext>
            </a:extLst>
          </p:cNvPr>
          <p:cNvSpPr txBox="1"/>
          <p:nvPr/>
        </p:nvSpPr>
        <p:spPr>
          <a:xfrm>
            <a:off x="1681269" y="5120077"/>
            <a:ext cx="13472355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Les projets qui intègreront le test HQE Performance Eau bénéficieront :</a:t>
            </a:r>
          </a:p>
          <a:p>
            <a:pPr marL="342900" indent="-342900">
              <a:buFont typeface="Wingdings"/>
              <a:buChar char="§"/>
            </a:pPr>
            <a:endParaRPr lang="fr-FR" sz="2400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d’un accès anticipé aux versions bêta de l’outil,</a:t>
            </a: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de la possibilité de bénéficier d'un mécénat de compétence</a:t>
            </a:r>
            <a:endParaRPr lang="fr-FR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endParaRPr lang="fr-FR" sz="2400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Spécificités pour les projets en phase conception :</a:t>
            </a:r>
          </a:p>
          <a:p>
            <a:pPr marL="342900" indent="-342900">
              <a:buFont typeface="Wingdings"/>
              <a:buChar char="§"/>
            </a:pPr>
            <a:endParaRPr lang="fr-FR" sz="2400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Suivi individualisé, </a:t>
            </a: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Évaluation de l’adéquation de l’outil avec les pratiques du projet</a:t>
            </a: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Accompagnement rapproché pour l’intégration des données « au fil de l’eau »</a:t>
            </a:r>
          </a:p>
        </p:txBody>
      </p:sp>
    </p:spTree>
    <p:extLst>
      <p:ext uri="{BB962C8B-B14F-4D97-AF65-F5344CB8AC3E}">
        <p14:creationId xmlns:p14="http://schemas.microsoft.com/office/powerpoint/2010/main" val="7055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B2587-E4B2-7761-0C67-CD85D5F34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>
            <a:extLst>
              <a:ext uri="{FF2B5EF4-FFF2-40B4-BE49-F238E27FC236}">
                <a16:creationId xmlns:a16="http://schemas.microsoft.com/office/drawing/2014/main" id="{BF2F7C5E-DF0F-360B-D01C-B0F1DE0E61EA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DDB77411-79FC-C6FC-6D4D-C4025D3112B7}"/>
              </a:ext>
            </a:extLst>
          </p:cNvPr>
          <p:cNvSpPr txBox="1">
            <a:spLocks/>
          </p:cNvSpPr>
          <p:nvPr/>
        </p:nvSpPr>
        <p:spPr>
          <a:xfrm>
            <a:off x="6861646" y="6086019"/>
            <a:ext cx="4572000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accent2"/>
                </a:solidFill>
                <a:latin typeface="Poppins Bold" panose="020B0604020202020204" charset="0"/>
                <a:cs typeface="Poppins Bold" panose="020B0604020202020204" charset="0"/>
              </a:rPr>
              <a:t>Des questions ?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4CBF44-32F6-BED6-F382-66CCC08C03EC}"/>
              </a:ext>
            </a:extLst>
          </p:cNvPr>
          <p:cNvSpPr txBox="1"/>
          <p:nvPr/>
        </p:nvSpPr>
        <p:spPr>
          <a:xfrm>
            <a:off x="6857999" y="3939106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  <a:t>Merci pour </a:t>
            </a:r>
            <a:b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</a:br>
            <a: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  <a:t>votre attention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2E8BCF1-C1A5-B0BF-9B8D-3C9D1A275118}"/>
              </a:ext>
            </a:extLst>
          </p:cNvPr>
          <p:cNvSpPr txBox="1"/>
          <p:nvPr/>
        </p:nvSpPr>
        <p:spPr>
          <a:xfrm>
            <a:off x="4911941" y="9428168"/>
            <a:ext cx="1875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Contacts</a:t>
            </a:r>
          </a:p>
        </p:txBody>
      </p:sp>
      <p:pic>
        <p:nvPicPr>
          <p:cNvPr id="22" name="Image 2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A4CD278A-13D7-C854-C817-D027D138A5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300" y="9348721"/>
            <a:ext cx="1069844" cy="415818"/>
          </a:xfrm>
          <a:prstGeom prst="rect">
            <a:avLst/>
          </a:prstGeom>
        </p:spPr>
      </p:pic>
      <p:pic>
        <p:nvPicPr>
          <p:cNvPr id="23" name="Image 2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62BA2526-0046-E2C9-8E98-A00482F55B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077" y="9213259"/>
            <a:ext cx="1557279" cy="627587"/>
          </a:xfrm>
          <a:prstGeom prst="rect">
            <a:avLst/>
          </a:prstGeom>
        </p:spPr>
      </p:pic>
      <p:pic>
        <p:nvPicPr>
          <p:cNvPr id="24" name="Image 2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5997732C-91EC-1AE7-4C8D-3D78C54859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376" y="9212302"/>
            <a:ext cx="748901" cy="569628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8B701B26-CD3E-76F0-9DED-94F3BF822BE6}"/>
              </a:ext>
            </a:extLst>
          </p:cNvPr>
          <p:cNvSpPr txBox="1"/>
          <p:nvPr/>
        </p:nvSpPr>
        <p:spPr>
          <a:xfrm>
            <a:off x="6902077" y="9760263"/>
            <a:ext cx="1442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l.leyrit@a-i-a.fr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0D3A0B4-D4C6-55A4-0432-20F6C134A721}"/>
              </a:ext>
            </a:extLst>
          </p:cNvPr>
          <p:cNvSpPr txBox="1"/>
          <p:nvPr/>
        </p:nvSpPr>
        <p:spPr>
          <a:xfrm>
            <a:off x="9224409" y="9741958"/>
            <a:ext cx="2320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anthony.couzinet@cstb.fr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64FB769-2EB3-F4EE-A092-5407210034A8}"/>
              </a:ext>
            </a:extLst>
          </p:cNvPr>
          <p:cNvSpPr txBox="1"/>
          <p:nvPr/>
        </p:nvSpPr>
        <p:spPr>
          <a:xfrm>
            <a:off x="12195010" y="9741958"/>
            <a:ext cx="2153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rchermain@hqegbc.org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86B0E3C-9E73-3445-C7AC-3DAB8E7B268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97F41C7-EC64-4D54-0247-25DCAAAC8AD6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</p:spTree>
    <p:extLst>
      <p:ext uri="{BB962C8B-B14F-4D97-AF65-F5344CB8AC3E}">
        <p14:creationId xmlns:p14="http://schemas.microsoft.com/office/powerpoint/2010/main" val="47419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45402-45D7-EF09-01E6-B40F4645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A40B658-D910-9AC1-B1FA-62698C3C5B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621055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18" name="Espace réservé du numéro de diapositive 17">
            <a:extLst>
              <a:ext uri="{FF2B5EF4-FFF2-40B4-BE49-F238E27FC236}">
                <a16:creationId xmlns:a16="http://schemas.microsoft.com/office/drawing/2014/main" id="{60A4E3E8-99D0-9235-8932-6EB80E9FE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F7F993E-1B71-865C-148A-9543FC8DB197}"/>
              </a:ext>
            </a:extLst>
          </p:cNvPr>
          <p:cNvSpPr txBox="1"/>
          <p:nvPr/>
        </p:nvSpPr>
        <p:spPr>
          <a:xfrm>
            <a:off x="914400" y="57150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Introduction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6F254A1-CF2C-2A9A-4199-CDB7B9E8F527}"/>
              </a:ext>
            </a:extLst>
          </p:cNvPr>
          <p:cNvSpPr txBox="1"/>
          <p:nvPr/>
        </p:nvSpPr>
        <p:spPr>
          <a:xfrm>
            <a:off x="647025" y="2461377"/>
            <a:ext cx="13431080" cy="70480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L'eau : enjeu majeur du XXIème siècle</a:t>
            </a:r>
          </a:p>
          <a:p>
            <a:pPr marL="285750" indent="-285750">
              <a:buFont typeface="Arial"/>
              <a:buChar char="•"/>
            </a:pPr>
            <a:endParaRPr lang="fr-FR" sz="2200" b="1">
              <a:latin typeface="Poppins Light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Le bâtiment en 1ère ligne</a:t>
            </a:r>
          </a:p>
          <a:p>
            <a:r>
              <a:rPr lang="fr-FR" sz="2200">
                <a:latin typeface="Poppins Light"/>
                <a:ea typeface="+mn-lt"/>
                <a:cs typeface="+mn-lt"/>
              </a:rPr>
              <a:t>puisqu'il pèse environ 20% de la consommation d'eau douce mondiale</a:t>
            </a:r>
          </a:p>
          <a:p>
            <a:endParaRPr lang="fr-FR" sz="2200">
              <a:latin typeface="Poppins Light"/>
              <a:ea typeface="+mn-lt"/>
              <a:cs typeface="+mn-lt"/>
            </a:endParaRPr>
          </a:p>
          <a:p>
            <a:pPr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   Problème aujourd’hui : </a:t>
            </a:r>
            <a:r>
              <a:rPr lang="fr-FR" sz="2200">
                <a:latin typeface="Poppins Light"/>
                <a:ea typeface="+mn-lt"/>
                <a:cs typeface="+mn-lt"/>
              </a:rPr>
              <a:t>Pas de méthodologie harmonisée + pas de solution opérationnelle pour évaluer l’empreinte eau sur tout le cycle de vie du bâtiment. </a:t>
            </a:r>
            <a:endParaRPr lang="fr-FR" sz="2200">
              <a:latin typeface="Poppins Light"/>
              <a:ea typeface="Calibri"/>
              <a:cs typeface="Calibri"/>
            </a:endParaRPr>
          </a:p>
          <a:p>
            <a:pPr>
              <a:buFont typeface="Arial"/>
              <a:buChar char="•"/>
            </a:pPr>
            <a:endParaRPr lang="fr-FR" sz="2200" b="1">
              <a:latin typeface="Poppins Light"/>
              <a:ea typeface="Calibri"/>
              <a:cs typeface="Calibri"/>
            </a:endParaRPr>
          </a:p>
          <a:p>
            <a:pPr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    3 verrous :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pPr marL="1257300" lvl="2" indent="-342900">
              <a:buFont typeface="Wingdings"/>
              <a:buChar char="§"/>
            </a:pPr>
            <a:r>
              <a:rPr lang="fr-FR" sz="2200">
                <a:latin typeface="Poppins Light"/>
                <a:ea typeface="+mn-lt"/>
                <a:cs typeface="+mn-lt"/>
              </a:rPr>
              <a:t>manque de connaissances (selon choix constructifs)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pPr marL="1257300" lvl="2" indent="-342900">
              <a:buFont typeface="Wingdings"/>
              <a:buChar char="§"/>
            </a:pPr>
            <a:r>
              <a:rPr lang="fr-FR" sz="2200">
                <a:latin typeface="Poppins Light"/>
                <a:ea typeface="+mn-lt"/>
                <a:cs typeface="+mn-lt"/>
              </a:rPr>
              <a:t>difficulté à rendre une méthode opérationnelle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pPr marL="1257300" lvl="2" indent="-342900">
              <a:buFont typeface="Wingdings"/>
              <a:buChar char="§"/>
            </a:pPr>
            <a:r>
              <a:rPr lang="fr-FR" sz="2200">
                <a:latin typeface="Poppins Light"/>
                <a:ea typeface="+mn-lt"/>
                <a:cs typeface="+mn-lt"/>
              </a:rPr>
              <a:t>absence d’outil « clé en main » accessible aux acteurs.</a:t>
            </a:r>
            <a:endParaRPr lang="fr-FR" sz="2200">
              <a:latin typeface="Poppins Light"/>
              <a:cs typeface="Poppins Light"/>
            </a:endParaRPr>
          </a:p>
          <a:p>
            <a:pPr marL="342900" indent="-342900">
              <a:buFont typeface="Arial"/>
              <a:buChar char="•"/>
            </a:pPr>
            <a:endParaRPr lang="fr-FR" sz="2200">
              <a:latin typeface="Poppins Light"/>
              <a:ea typeface="+mn-lt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Objectif du projet de R&amp;D </a:t>
            </a:r>
            <a:r>
              <a:rPr lang="fr-FR" sz="2200" b="1" err="1">
                <a:latin typeface="Poppins Light"/>
                <a:ea typeface="+mn-lt"/>
                <a:cs typeface="+mn-lt"/>
              </a:rPr>
              <a:t>Aquaprint</a:t>
            </a:r>
            <a:r>
              <a:rPr lang="fr-FR" sz="2200" b="1">
                <a:latin typeface="Poppins Light"/>
                <a:ea typeface="+mn-lt"/>
                <a:cs typeface="+mn-lt"/>
              </a:rPr>
              <a:t> :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r>
              <a:rPr lang="fr-FR" sz="2200">
                <a:latin typeface="Poppins Light"/>
                <a:ea typeface="+mn-lt"/>
                <a:cs typeface="+mn-lt"/>
              </a:rPr>
              <a:t>Elaborer un outil logiciel calcul prédictif et collaboratif de l’empreinte eau d’un bâtiment, sur tout son cycle de vie, pour une conception plus sobre</a:t>
            </a:r>
            <a:endParaRPr lang="fr-FR">
              <a:latin typeface="Poppins Light"/>
              <a:cs typeface="Poppins Light"/>
            </a:endParaRPr>
          </a:p>
          <a:p>
            <a:endParaRPr lang="fr-FR" sz="2200">
              <a:latin typeface="Poppins Light" panose="00000400000000000000" pitchFamily="2" charset="0"/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Sélectionné dans le cadre de l’Appel à Projets de l’ADEME, « Innov Eau »</a:t>
            </a:r>
            <a:endParaRPr lang="fr-FR" b="1">
              <a:latin typeface="Poppins Light"/>
              <a:cs typeface="Poppins Light"/>
            </a:endParaRPr>
          </a:p>
          <a:p>
            <a:endParaRPr lang="fr-FR" sz="2800">
              <a:solidFill>
                <a:srgbClr val="0C4566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endParaRPr lang="fr-FR" sz="2800">
              <a:solidFill>
                <a:srgbClr val="0C4566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BBD3A678-925F-079E-5C38-001629BFE4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7" name="Image 6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1925C4D5-E69A-5FB6-F139-0B0B72465B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8" name="Image 7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71078EC3-8B2D-8546-32BC-C23F3112C1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C834CA01-1340-E4F5-D37B-86A58F123D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1129FEE8-95A2-626A-17A9-46B73EC6C40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3" name="ZoneTexte 23">
            <a:extLst>
              <a:ext uri="{FF2B5EF4-FFF2-40B4-BE49-F238E27FC236}">
                <a16:creationId xmlns:a16="http://schemas.microsoft.com/office/drawing/2014/main" id="{05E8DAB4-F035-2A31-558E-E6155AB9568F}"/>
              </a:ext>
            </a:extLst>
          </p:cNvPr>
          <p:cNvSpPr txBox="1"/>
          <p:nvPr/>
        </p:nvSpPr>
        <p:spPr>
          <a:xfrm>
            <a:off x="781050" y="3073595"/>
            <a:ext cx="1584960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fr-FR" sz="3200">
              <a:solidFill>
                <a:srgbClr val="0C4566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B8DD5D6-082B-FE9D-ECD0-69CD629862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90772" y="2141846"/>
            <a:ext cx="37433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0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75542-6A5D-8FEA-B4FD-18933B814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Ellipse 52">
            <a:extLst>
              <a:ext uri="{FF2B5EF4-FFF2-40B4-BE49-F238E27FC236}">
                <a16:creationId xmlns:a16="http://schemas.microsoft.com/office/drawing/2014/main" id="{44EE648E-2574-A391-87A7-BCD081C79792}"/>
              </a:ext>
            </a:extLst>
          </p:cNvPr>
          <p:cNvSpPr/>
          <p:nvPr/>
        </p:nvSpPr>
        <p:spPr>
          <a:xfrm>
            <a:off x="478710" y="2368463"/>
            <a:ext cx="2593809" cy="2063906"/>
          </a:xfrm>
          <a:prstGeom prst="ellipse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DCFFDAC4-84F1-2472-8BCA-81F61B21EF77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ED97E2A-CF5C-3C25-6FD0-2BE9156D171C}"/>
              </a:ext>
            </a:extLst>
          </p:cNvPr>
          <p:cNvSpPr txBox="1"/>
          <p:nvPr/>
        </p:nvSpPr>
        <p:spPr>
          <a:xfrm>
            <a:off x="914400" y="57150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Les porteurs du projet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0C32BAE7-8C85-2B4E-53AE-60F596C6B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062DD7F1-6DED-487C-5ECF-FBB8CC11BF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848F6128-57DF-1F0B-8242-BE3E1EA2CA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D69107-6517-AC9D-18D8-A942C416F555}"/>
              </a:ext>
            </a:extLst>
          </p:cNvPr>
          <p:cNvSpPr/>
          <p:nvPr/>
        </p:nvSpPr>
        <p:spPr>
          <a:xfrm>
            <a:off x="4203976" y="3626323"/>
            <a:ext cx="8360148" cy="1391514"/>
          </a:xfrm>
          <a:prstGeom prst="roundRect">
            <a:avLst/>
          </a:prstGeom>
          <a:solidFill>
            <a:srgbClr val="EEEC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</a:endParaRPr>
          </a:p>
        </p:txBody>
      </p:sp>
      <p:pic>
        <p:nvPicPr>
          <p:cNvPr id="9" name="Image 8" descr="Une image contenant Police, Graphique, texte, typographie">
            <a:extLst>
              <a:ext uri="{FF2B5EF4-FFF2-40B4-BE49-F238E27FC236}">
                <a16:creationId xmlns:a16="http://schemas.microsoft.com/office/drawing/2014/main" id="{E877B43A-F01E-6EF0-0248-BE0EC65C9F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368" y="4057167"/>
            <a:ext cx="1632151" cy="608793"/>
          </a:xfrm>
          <a:prstGeom prst="rect">
            <a:avLst/>
          </a:prstGeom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12C463E4-4EEE-6741-1FA0-1357CE888D60}"/>
              </a:ext>
            </a:extLst>
          </p:cNvPr>
          <p:cNvSpPr/>
          <p:nvPr/>
        </p:nvSpPr>
        <p:spPr>
          <a:xfrm>
            <a:off x="4521200" y="5265463"/>
            <a:ext cx="3430081" cy="7272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COORDINATION ET DEVELOPPEMENT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30886E7-B491-A973-D795-3DA32D68DBE1}"/>
              </a:ext>
            </a:extLst>
          </p:cNvPr>
          <p:cNvSpPr/>
          <p:nvPr/>
        </p:nvSpPr>
        <p:spPr>
          <a:xfrm>
            <a:off x="9013733" y="5278322"/>
            <a:ext cx="3430081" cy="72723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EXPERTISE SCIENTIFIQUE </a:t>
            </a:r>
            <a:b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ET TECHNIQUE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5CFEA25-B435-6BD7-21CE-FA278769CE24}"/>
              </a:ext>
            </a:extLst>
          </p:cNvPr>
          <p:cNvGrpSpPr/>
          <p:nvPr/>
        </p:nvGrpSpPr>
        <p:grpSpPr>
          <a:xfrm>
            <a:off x="12538286" y="3280460"/>
            <a:ext cx="3918115" cy="1107545"/>
            <a:chOff x="9246289" y="1408146"/>
            <a:chExt cx="2436095" cy="584388"/>
          </a:xfrm>
        </p:grpSpPr>
        <p:pic>
          <p:nvPicPr>
            <p:cNvPr id="13" name="Image 12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0BCFC4FF-E627-4DB4-E108-FFD46301F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2103" y="1408146"/>
              <a:ext cx="770281" cy="480203"/>
            </a:xfrm>
            <a:prstGeom prst="rect">
              <a:avLst/>
            </a:prstGeom>
          </p:spPr>
        </p:pic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32D7F93B-B66C-A597-9D75-3837BFEDC0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46289" y="1672600"/>
              <a:ext cx="1527952" cy="319934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619296FF-CF85-281E-9C32-FD85E6ADA325}"/>
                </a:ext>
              </a:extLst>
            </p:cNvPr>
            <p:cNvSpPr txBox="1"/>
            <p:nvPr/>
          </p:nvSpPr>
          <p:spPr>
            <a:xfrm rot="20655986">
              <a:off x="9622632" y="1577246"/>
              <a:ext cx="951302" cy="194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>
                  <a:latin typeface="Calibri" panose="020F0502020204030204" pitchFamily="34" charset="0"/>
                </a:rPr>
                <a:t>Sous-traitance</a:t>
              </a: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EF04CFD6-52B9-464D-F1FE-1C83C205240D}"/>
              </a:ext>
            </a:extLst>
          </p:cNvPr>
          <p:cNvSpPr/>
          <p:nvPr/>
        </p:nvSpPr>
        <p:spPr>
          <a:xfrm rot="10800000" flipV="1">
            <a:off x="4684506" y="6944548"/>
            <a:ext cx="3058558" cy="7272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en systèmes </a:t>
            </a:r>
            <a:br>
              <a:rPr lang="fr-FR" sz="1600">
                <a:latin typeface="Calibri" panose="020F0502020204030204" pitchFamily="34" charset="0"/>
              </a:rPr>
            </a:br>
            <a:r>
              <a:rPr lang="fr-FR" sz="1600">
                <a:latin typeface="Calibri" panose="020F0502020204030204" pitchFamily="34" charset="0"/>
              </a:rPr>
              <a:t>innovants eau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A6C741B-6359-3EA9-61E3-D30F402703D5}"/>
              </a:ext>
            </a:extLst>
          </p:cNvPr>
          <p:cNvSpPr/>
          <p:nvPr/>
        </p:nvSpPr>
        <p:spPr>
          <a:xfrm rot="10800000" flipV="1">
            <a:off x="4697820" y="8565207"/>
            <a:ext cx="3038582" cy="627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Modélisation environnementale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0D8ABE4-4B2D-19D5-640F-83841276FA70}"/>
              </a:ext>
            </a:extLst>
          </p:cNvPr>
          <p:cNvSpPr/>
          <p:nvPr/>
        </p:nvSpPr>
        <p:spPr>
          <a:xfrm rot="10800000" flipV="1">
            <a:off x="4684504" y="7836861"/>
            <a:ext cx="3038579" cy="5740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Eco-conception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062773F-11CE-A95D-6B28-3182D646D56A}"/>
              </a:ext>
            </a:extLst>
          </p:cNvPr>
          <p:cNvSpPr/>
          <p:nvPr/>
        </p:nvSpPr>
        <p:spPr>
          <a:xfrm rot="10800000" flipV="1">
            <a:off x="4684506" y="6142201"/>
            <a:ext cx="3058557" cy="6074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Modélisation d’outils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45B89D4-E8FE-DA0E-9753-0C1184030245}"/>
              </a:ext>
            </a:extLst>
          </p:cNvPr>
          <p:cNvSpPr/>
          <p:nvPr/>
        </p:nvSpPr>
        <p:spPr>
          <a:xfrm rot="10800000" flipV="1">
            <a:off x="9222991" y="7451949"/>
            <a:ext cx="3038579" cy="7046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en systèmes et installations eau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7C3A764-BAA7-30A7-65F1-7B247508B734}"/>
              </a:ext>
            </a:extLst>
          </p:cNvPr>
          <p:cNvSpPr/>
          <p:nvPr/>
        </p:nvSpPr>
        <p:spPr>
          <a:xfrm rot="10800000" flipV="1">
            <a:off x="9242972" y="8336950"/>
            <a:ext cx="3038578" cy="8202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Caractérisation et évaluation des procédés innovants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6D2A73-B7D5-635D-50EA-5326891A01EA}"/>
              </a:ext>
            </a:extLst>
          </p:cNvPr>
          <p:cNvSpPr/>
          <p:nvPr/>
        </p:nvSpPr>
        <p:spPr>
          <a:xfrm rot="10800000" flipV="1">
            <a:off x="9222993" y="6155884"/>
            <a:ext cx="3058557" cy="485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Ingénierie de la donnée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9B992AE-6404-828E-A2D1-862CC42D5B20}"/>
              </a:ext>
            </a:extLst>
          </p:cNvPr>
          <p:cNvSpPr/>
          <p:nvPr/>
        </p:nvSpPr>
        <p:spPr>
          <a:xfrm rot="10800000" flipV="1">
            <a:off x="9222996" y="6808347"/>
            <a:ext cx="3038572" cy="470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ACV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FB2F392-8B16-004B-5FEB-70ED8786F658}"/>
              </a:ext>
            </a:extLst>
          </p:cNvPr>
          <p:cNvSpPr/>
          <p:nvPr/>
        </p:nvSpPr>
        <p:spPr>
          <a:xfrm rot="10800000" flipV="1">
            <a:off x="14148957" y="5449764"/>
            <a:ext cx="3566505" cy="773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Mobilisation d’un large réseau d’experts </a:t>
            </a:r>
            <a:br>
              <a:rPr lang="fr-FR" sz="1600">
                <a:latin typeface="Calibri" panose="020F0502020204030204" pitchFamily="34" charset="0"/>
              </a:rPr>
            </a:br>
            <a:r>
              <a:rPr lang="fr-FR" sz="1600">
                <a:latin typeface="Calibri" panose="020F0502020204030204" pitchFamily="34" charset="0"/>
              </a:rPr>
              <a:t>de la profession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A54FCE2-1D37-208A-084D-51BE9AFCFDF2}"/>
              </a:ext>
            </a:extLst>
          </p:cNvPr>
          <p:cNvSpPr/>
          <p:nvPr/>
        </p:nvSpPr>
        <p:spPr>
          <a:xfrm rot="10800000" flipV="1">
            <a:off x="14156782" y="6404709"/>
            <a:ext cx="3566506" cy="7361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Gestionnaire de la </a:t>
            </a:r>
            <a:br>
              <a:rPr lang="fr-FR" sz="1600">
                <a:latin typeface="Calibri" panose="020F0502020204030204" pitchFamily="34" charset="0"/>
              </a:rPr>
            </a:br>
            <a:r>
              <a:rPr lang="fr-FR" sz="1600">
                <a:latin typeface="Calibri" panose="020F0502020204030204" pitchFamily="34" charset="0"/>
              </a:rPr>
              <a:t>base de données INIES</a:t>
            </a:r>
          </a:p>
        </p:txBody>
      </p:sp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CEAB0D90-8221-81A2-DFFF-52869ECF3B6C}"/>
              </a:ext>
            </a:extLst>
          </p:cNvPr>
          <p:cNvSpPr/>
          <p:nvPr/>
        </p:nvSpPr>
        <p:spPr>
          <a:xfrm>
            <a:off x="14084024" y="4520331"/>
            <a:ext cx="3743669" cy="77322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45882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>
                <a:solidFill>
                  <a:sysClr val="windowText" lastClr="000000"/>
                </a:solidFill>
                <a:latin typeface="Calibri"/>
                <a:ea typeface="Calibri"/>
                <a:cs typeface="Calibri"/>
              </a:rPr>
              <a:t>GARANT DE LA COHÉRENCE DE L’OUTIL AVEC LES PRATIQUES ET BESOINS DE SES MEMBRES </a:t>
            </a:r>
          </a:p>
        </p:txBody>
      </p:sp>
      <p:sp>
        <p:nvSpPr>
          <p:cNvPr id="39" name="Espace réservé du numéro de diapositive 17">
            <a:extLst>
              <a:ext uri="{FF2B5EF4-FFF2-40B4-BE49-F238E27FC236}">
                <a16:creationId xmlns:a16="http://schemas.microsoft.com/office/drawing/2014/main" id="{D133F9B5-8A7D-B42D-C07E-4996FDA74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F670E90-821B-678B-B794-4179A25DEF86}"/>
              </a:ext>
            </a:extLst>
          </p:cNvPr>
          <p:cNvSpPr txBox="1"/>
          <p:nvPr/>
        </p:nvSpPr>
        <p:spPr>
          <a:xfrm>
            <a:off x="6701090" y="3684894"/>
            <a:ext cx="3031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ACCORD DE CONSORTIUM</a:t>
            </a:r>
          </a:p>
        </p:txBody>
      </p: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430D2D53-A72A-690C-BADD-F220DD7F81CC}"/>
              </a:ext>
            </a:extLst>
          </p:cNvPr>
          <p:cNvCxnSpPr>
            <a:cxnSpLocks/>
          </p:cNvCxnSpPr>
          <p:nvPr/>
        </p:nvCxnSpPr>
        <p:spPr>
          <a:xfrm flipH="1" flipV="1">
            <a:off x="2781634" y="3378697"/>
            <a:ext cx="1422342" cy="402962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Graphique 45" descr="Employée de bureau avec un remplissage uni">
            <a:extLst>
              <a:ext uri="{FF2B5EF4-FFF2-40B4-BE49-F238E27FC236}">
                <a16:creationId xmlns:a16="http://schemas.microsoft.com/office/drawing/2014/main" id="{572AEA56-7F4D-8739-F32B-845F3F94386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026" y="2608507"/>
            <a:ext cx="914400" cy="914400"/>
          </a:xfrm>
          <a:prstGeom prst="rect">
            <a:avLst/>
          </a:prstGeom>
        </p:spPr>
      </p:pic>
      <p:pic>
        <p:nvPicPr>
          <p:cNvPr id="48" name="Graphique 47" descr="Employé de bureau avec un remplissage uni">
            <a:extLst>
              <a:ext uri="{FF2B5EF4-FFF2-40B4-BE49-F238E27FC236}">
                <a16:creationId xmlns:a16="http://schemas.microsoft.com/office/drawing/2014/main" id="{56584FC7-B380-69E5-8568-0677170CA8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05083" y="2770494"/>
            <a:ext cx="914400" cy="914400"/>
          </a:xfrm>
          <a:prstGeom prst="rect">
            <a:avLst/>
          </a:prstGeom>
        </p:spPr>
      </p:pic>
      <p:pic>
        <p:nvPicPr>
          <p:cNvPr id="50" name="Graphique 49" descr="Badge Tick1 avec un remplissage uni">
            <a:extLst>
              <a:ext uri="{FF2B5EF4-FFF2-40B4-BE49-F238E27FC236}">
                <a16:creationId xmlns:a16="http://schemas.microsoft.com/office/drawing/2014/main" id="{DF5A9249-4958-A18B-1BF9-839BE3C469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48056" y="2579358"/>
            <a:ext cx="483889" cy="483889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FB211362-A50B-270E-BF84-947A8CEF8C7D}"/>
              </a:ext>
            </a:extLst>
          </p:cNvPr>
          <p:cNvSpPr txBox="1"/>
          <p:nvPr/>
        </p:nvSpPr>
        <p:spPr>
          <a:xfrm>
            <a:off x="852932" y="3655564"/>
            <a:ext cx="1997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Comité scientifique</a:t>
            </a:r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EF063CC1-BA07-3B8E-0D09-9E4D2EE38CB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5" name="ZoneTexte 54">
            <a:extLst>
              <a:ext uri="{FF2B5EF4-FFF2-40B4-BE49-F238E27FC236}">
                <a16:creationId xmlns:a16="http://schemas.microsoft.com/office/drawing/2014/main" id="{D805D97A-FEF0-B834-E1C9-E8D0EAA33C9E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16" name="Image 15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98682141-5222-0B92-43C0-ED0E7E41A3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461" y="3772330"/>
            <a:ext cx="2686233" cy="108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8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CF0DE-F31D-759C-7D99-0073BC265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C999E61B-DF2B-14F4-E78E-F340CD589ADB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06DFF436-56B2-D38B-C7B8-8CE430B07D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F50E0D5E-A9C3-1608-055E-572EF70D3BDB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98C1A603-5087-C2DB-ADAD-9D1B2CB6387A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2CBCC77A-5E8A-6D8E-53D6-EF685C88DB9D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Les raisons d’être du projet</a:t>
            </a:r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F06D0D21-47E6-A429-9B89-23573A8715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3" name="Image 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109CB606-5EAC-01E0-5BF9-EB161C1D2D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996A8071-DE6C-C9D0-B096-B89EDCA472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3EFB4A1C-A719-F4BC-3331-48E63FE538FC}"/>
              </a:ext>
            </a:extLst>
          </p:cNvPr>
          <p:cNvGrpSpPr/>
          <p:nvPr/>
        </p:nvGrpSpPr>
        <p:grpSpPr>
          <a:xfrm>
            <a:off x="1113196" y="2761655"/>
            <a:ext cx="6244925" cy="830997"/>
            <a:chOff x="1113196" y="2761655"/>
            <a:chExt cx="6244925" cy="830997"/>
          </a:xfrm>
        </p:grpSpPr>
        <p:sp>
          <p:nvSpPr>
            <p:cNvPr id="36" name="TextBox 11">
              <a:extLst>
                <a:ext uri="{FF2B5EF4-FFF2-40B4-BE49-F238E27FC236}">
                  <a16:creationId xmlns:a16="http://schemas.microsoft.com/office/drawing/2014/main" id="{5F6E2097-96B9-1068-0765-81AF3FAD7C8B}"/>
                </a:ext>
              </a:extLst>
            </p:cNvPr>
            <p:cNvSpPr txBox="1"/>
            <p:nvPr/>
          </p:nvSpPr>
          <p:spPr>
            <a:xfrm>
              <a:off x="1882568" y="2761655"/>
              <a:ext cx="5475553" cy="83099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400" b="1">
                  <a:latin typeface="Poppins Light"/>
                  <a:cs typeface="Arial"/>
                </a:rPr>
                <a:t>La </a:t>
              </a:r>
              <a:r>
                <a:rPr lang="en-US" sz="2400" b="1" err="1">
                  <a:latin typeface="Poppins Light"/>
                  <a:cs typeface="Arial"/>
                </a:rPr>
                <a:t>consommation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d’eau</a:t>
              </a:r>
              <a:r>
                <a:rPr lang="en-US" sz="2400" b="1">
                  <a:latin typeface="Poppins Light"/>
                  <a:cs typeface="Arial"/>
                </a:rPr>
                <a:t> : </a:t>
              </a:r>
              <a:br>
                <a:rPr lang="en-US" sz="2400" b="1">
                  <a:latin typeface="Poppins Light"/>
                  <a:cs typeface="Arial"/>
                </a:rPr>
              </a:br>
              <a:r>
                <a:rPr lang="en-US" sz="2400">
                  <a:latin typeface="Poppins Light"/>
                  <a:cs typeface="Arial"/>
                </a:rPr>
                <a:t>Angle mort de </a:t>
              </a:r>
              <a:r>
                <a:rPr lang="en-US" sz="2400" err="1">
                  <a:latin typeface="Poppins Light"/>
                  <a:cs typeface="Arial"/>
                </a:rPr>
                <a:t>l’écoconception</a:t>
              </a:r>
              <a:endParaRPr lang="en-US" sz="2400">
                <a:latin typeface="Poppins Light"/>
                <a:cs typeface="Arial"/>
              </a:endParaRPr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C3EDD7CB-7AA1-DD47-8439-8FC9E74E9822}"/>
                </a:ext>
              </a:extLst>
            </p:cNvPr>
            <p:cNvSpPr/>
            <p:nvPr/>
          </p:nvSpPr>
          <p:spPr>
            <a:xfrm>
              <a:off x="1113196" y="2862687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1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1A341DB-33F1-B359-937F-EDB4FB4FA236}"/>
              </a:ext>
            </a:extLst>
          </p:cNvPr>
          <p:cNvGrpSpPr/>
          <p:nvPr/>
        </p:nvGrpSpPr>
        <p:grpSpPr>
          <a:xfrm>
            <a:off x="9576839" y="2804234"/>
            <a:ext cx="7409658" cy="1646605"/>
            <a:chOff x="9576839" y="2804234"/>
            <a:chExt cx="7409658" cy="1646605"/>
          </a:xfrm>
        </p:grpSpPr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7E565F9C-7BB9-239F-A530-B1571435B341}"/>
                </a:ext>
              </a:extLst>
            </p:cNvPr>
            <p:cNvSpPr txBox="1"/>
            <p:nvPr/>
          </p:nvSpPr>
          <p:spPr>
            <a:xfrm>
              <a:off x="10390988" y="2804234"/>
              <a:ext cx="6595509" cy="1646605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fr-FR"/>
              </a:defPPr>
              <a:lvl1pPr>
                <a:defRPr sz="1200" b="1">
                  <a:latin typeface="Abadi Extra Light"/>
                  <a:cs typeface="Arial"/>
                </a:defRPr>
              </a:lvl1pPr>
            </a:lstStyle>
            <a:p>
              <a:pPr algn="just">
                <a:spcAft>
                  <a:spcPts val="600"/>
                </a:spcAft>
              </a:pPr>
              <a:r>
                <a:rPr lang="en-US" sz="2400" err="1">
                  <a:latin typeface="Poppins Light"/>
                </a:rPr>
                <a:t>L’impact</a:t>
              </a:r>
              <a:r>
                <a:rPr lang="en-US" sz="2400">
                  <a:latin typeface="Poppins Light"/>
                </a:rPr>
                <a:t> </a:t>
              </a:r>
              <a:r>
                <a:rPr lang="en-US" sz="2400" b="0">
                  <a:latin typeface="Poppins Light"/>
                </a:rPr>
                <a:t>global du </a:t>
              </a:r>
              <a:r>
                <a:rPr lang="en-US" sz="2400" b="0" err="1">
                  <a:latin typeface="Poppins Light"/>
                </a:rPr>
                <a:t>bâti</a:t>
              </a:r>
              <a:r>
                <a:rPr lang="en-US" sz="2400" b="0">
                  <a:latin typeface="Poppins Light"/>
                </a:rPr>
                <a:t> sur la </a:t>
              </a:r>
              <a:r>
                <a:rPr lang="en-US" sz="2400" b="0" err="1">
                  <a:latin typeface="Poppins Light"/>
                </a:rPr>
                <a:t>raréfaction</a:t>
              </a:r>
              <a:r>
                <a:rPr lang="en-US" sz="2400" b="0">
                  <a:latin typeface="Poppins Light"/>
                </a:rPr>
                <a:t> de </a:t>
              </a:r>
              <a:r>
                <a:rPr lang="en-US" sz="2400" b="0" err="1">
                  <a:latin typeface="Poppins Light"/>
                </a:rPr>
                <a:t>l’eau</a:t>
              </a:r>
              <a:r>
                <a:rPr lang="en-US" sz="2400" b="0">
                  <a:latin typeface="Poppins Light"/>
                </a:rPr>
                <a:t> :</a:t>
              </a:r>
            </a:p>
            <a:p>
              <a:pPr algn="just">
                <a:spcAft>
                  <a:spcPts val="600"/>
                </a:spcAft>
              </a:pPr>
              <a:r>
                <a:rPr lang="en-US" sz="2400" b="0">
                  <a:latin typeface="Poppins Light"/>
                </a:rPr>
                <a:t>Des </a:t>
              </a:r>
              <a:r>
                <a:rPr lang="en-US" sz="2400" err="1">
                  <a:latin typeface="Poppins Light"/>
                </a:rPr>
                <a:t>méthodes</a:t>
              </a:r>
              <a:r>
                <a:rPr lang="en-US" sz="2400">
                  <a:latin typeface="Poppins Light"/>
                </a:rPr>
                <a:t> de </a:t>
              </a:r>
              <a:r>
                <a:rPr lang="en-US" sz="2400" err="1">
                  <a:latin typeface="Poppins Light"/>
                </a:rPr>
                <a:t>calcul</a:t>
              </a:r>
              <a:r>
                <a:rPr lang="en-US" sz="2400">
                  <a:latin typeface="Poppins Light"/>
                </a:rPr>
                <a:t> encore peu </a:t>
              </a:r>
              <a:r>
                <a:rPr lang="en-US" sz="2400" err="1">
                  <a:latin typeface="Poppins Light"/>
                </a:rPr>
                <a:t>accessibles</a:t>
              </a:r>
              <a:r>
                <a:rPr lang="en-US" sz="2400">
                  <a:latin typeface="Poppins Light"/>
                </a:rPr>
                <a:t> aux </a:t>
              </a:r>
              <a:r>
                <a:rPr lang="en-US" sz="2400" err="1">
                  <a:latin typeface="Poppins Light"/>
                </a:rPr>
                <a:t>professionnels</a:t>
              </a:r>
              <a:endParaRPr lang="en-US" sz="2400">
                <a:latin typeface="Poppins Light"/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940FDAB1-DCC5-D295-A50D-11B7305D8219}"/>
                </a:ext>
              </a:extLst>
            </p:cNvPr>
            <p:cNvSpPr/>
            <p:nvPr/>
          </p:nvSpPr>
          <p:spPr>
            <a:xfrm>
              <a:off x="9576839" y="2862686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2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1F833DF1-5E7F-6F4E-2AED-106BB182EDC9}"/>
              </a:ext>
            </a:extLst>
          </p:cNvPr>
          <p:cNvGrpSpPr/>
          <p:nvPr/>
        </p:nvGrpSpPr>
        <p:grpSpPr>
          <a:xfrm>
            <a:off x="1113196" y="5401185"/>
            <a:ext cx="7051090" cy="3493264"/>
            <a:chOff x="1113196" y="5401185"/>
            <a:chExt cx="7051090" cy="3493264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5F6C2E3-E54A-4CD9-7607-C3E70473BD92}"/>
                </a:ext>
              </a:extLst>
            </p:cNvPr>
            <p:cNvSpPr txBox="1"/>
            <p:nvPr/>
          </p:nvSpPr>
          <p:spPr>
            <a:xfrm>
              <a:off x="1890872" y="5401185"/>
              <a:ext cx="6273414" cy="349326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en-US" sz="2400" b="1">
                  <a:latin typeface="Poppins Light"/>
                  <a:cs typeface="Arial"/>
                </a:rPr>
                <a:t>La </a:t>
              </a:r>
              <a:r>
                <a:rPr lang="en-US" sz="2400" b="1" err="1">
                  <a:latin typeface="Poppins Light"/>
                  <a:cs typeface="Arial"/>
                </a:rPr>
                <a:t>sobriété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en</a:t>
              </a:r>
              <a:r>
                <a:rPr lang="en-US" sz="2400" b="1">
                  <a:latin typeface="Poppins Light"/>
                  <a:cs typeface="Arial"/>
                </a:rPr>
                <a:t> eau dans le </a:t>
              </a:r>
              <a:r>
                <a:rPr lang="en-US" sz="2400" b="1" err="1">
                  <a:latin typeface="Poppins Light"/>
                  <a:cs typeface="Arial"/>
                </a:rPr>
                <a:t>secteur</a:t>
              </a:r>
              <a:r>
                <a:rPr lang="en-US" sz="2400" b="1">
                  <a:latin typeface="Poppins Light"/>
                  <a:cs typeface="Arial"/>
                </a:rPr>
                <a:t> du </a:t>
              </a:r>
              <a:r>
                <a:rPr lang="en-US" sz="2400" b="1" err="1">
                  <a:latin typeface="Poppins Light"/>
                  <a:cs typeface="Arial"/>
                </a:rPr>
                <a:t>bâtiment</a:t>
              </a:r>
              <a:r>
                <a:rPr lang="en-US" sz="2400" b="1">
                  <a:latin typeface="Poppins Light"/>
                  <a:cs typeface="Arial"/>
                </a:rPr>
                <a:t> : </a:t>
              </a:r>
              <a:r>
                <a:rPr lang="en-US" sz="2400" b="1" err="1">
                  <a:latin typeface="Poppins Light"/>
                  <a:cs typeface="Arial"/>
                </a:rPr>
                <a:t>l’absence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d’outils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d’aide</a:t>
              </a:r>
              <a:r>
                <a:rPr lang="en-US" sz="2400" b="1">
                  <a:latin typeface="Poppins Light"/>
                  <a:cs typeface="Arial"/>
                </a:rPr>
                <a:t> à la </a:t>
              </a:r>
              <a:r>
                <a:rPr lang="en-US" sz="2400" b="1" err="1">
                  <a:latin typeface="Poppins Light"/>
                  <a:cs typeface="Arial"/>
                </a:rPr>
                <a:t>décision</a:t>
              </a:r>
              <a:r>
                <a:rPr lang="en-US" sz="2400" b="1">
                  <a:latin typeface="Poppins Light"/>
                  <a:cs typeface="Arial"/>
                </a:rPr>
                <a:t> “</a:t>
              </a:r>
              <a:r>
                <a:rPr lang="en-US" sz="2400" b="1" err="1">
                  <a:latin typeface="Poppins Light"/>
                  <a:cs typeface="Arial"/>
                </a:rPr>
                <a:t>amont</a:t>
              </a:r>
              <a:r>
                <a:rPr lang="en-US" sz="2400" b="1">
                  <a:latin typeface="Poppins Light"/>
                  <a:cs typeface="Arial"/>
                </a:rPr>
                <a:t>” </a:t>
              </a:r>
            </a:p>
            <a:p>
              <a:pPr algn="just"/>
              <a:r>
                <a:rPr lang="en-US" sz="2400">
                  <a:latin typeface="Poppins Light"/>
                  <a:cs typeface="Arial"/>
                </a:rPr>
                <a:t>Ce manque </a:t>
              </a:r>
              <a:r>
                <a:rPr lang="en-US" sz="2400" err="1">
                  <a:latin typeface="Poppins Light"/>
                  <a:cs typeface="Arial"/>
                </a:rPr>
                <a:t>d’outils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induit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une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difficulté</a:t>
              </a:r>
              <a:r>
                <a:rPr lang="en-US" sz="2400">
                  <a:latin typeface="Poppins Light"/>
                  <a:cs typeface="Arial"/>
                </a:rPr>
                <a:t> à proposer des </a:t>
              </a:r>
              <a:r>
                <a:rPr lang="en-US" sz="2400" err="1">
                  <a:latin typeface="Poppins Light"/>
                  <a:cs typeface="Arial"/>
                </a:rPr>
                <a:t>préconisations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dès</a:t>
              </a:r>
              <a:r>
                <a:rPr lang="en-US" sz="2400">
                  <a:latin typeface="Poppins Light"/>
                  <a:cs typeface="Arial"/>
                </a:rPr>
                <a:t> les premières orientations du </a:t>
              </a:r>
              <a:r>
                <a:rPr lang="en-US" sz="2400" err="1">
                  <a:latin typeface="Poppins Light"/>
                  <a:cs typeface="Arial"/>
                </a:rPr>
                <a:t>programme</a:t>
              </a:r>
              <a:r>
                <a:rPr lang="en-US" sz="2400">
                  <a:latin typeface="Poppins Light"/>
                  <a:cs typeface="Arial"/>
                </a:rPr>
                <a:t>, et </a:t>
              </a:r>
              <a:r>
                <a:rPr lang="en-US" sz="2400" err="1">
                  <a:latin typeface="Poppins Light"/>
                  <a:cs typeface="Arial"/>
                </a:rPr>
                <a:t>d’envisager</a:t>
              </a:r>
              <a:r>
                <a:rPr lang="en-US" sz="2400">
                  <a:latin typeface="Poppins Light"/>
                  <a:cs typeface="Arial"/>
                </a:rPr>
                <a:t> des choix </a:t>
              </a:r>
              <a:r>
                <a:rPr lang="en-US" sz="2400" err="1">
                  <a:latin typeface="Poppins Light"/>
                  <a:cs typeface="Arial"/>
                </a:rPr>
                <a:t>stratégiques</a:t>
              </a:r>
              <a:r>
                <a:rPr lang="en-US" sz="2400">
                  <a:latin typeface="Poppins Light"/>
                  <a:cs typeface="Arial"/>
                </a:rPr>
                <a:t> pour </a:t>
              </a:r>
              <a:r>
                <a:rPr lang="en-US" sz="2400" err="1">
                  <a:latin typeface="Poppins Light"/>
                  <a:cs typeface="Arial"/>
                </a:rPr>
                <a:t>aller</a:t>
              </a:r>
              <a:r>
                <a:rPr lang="en-US" sz="2400">
                  <a:latin typeface="Poppins Light"/>
                  <a:cs typeface="Arial"/>
                </a:rPr>
                <a:t> vers </a:t>
              </a:r>
              <a:r>
                <a:rPr lang="en-US" sz="2400" err="1">
                  <a:latin typeface="Poppins Light"/>
                  <a:cs typeface="Arial"/>
                </a:rPr>
                <a:t>une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sobriété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en</a:t>
              </a:r>
              <a:r>
                <a:rPr lang="en-US" sz="2400">
                  <a:latin typeface="Poppins Light"/>
                  <a:cs typeface="Arial"/>
                </a:rPr>
                <a:t> eau des </a:t>
              </a:r>
              <a:r>
                <a:rPr lang="en-US" sz="2400" err="1">
                  <a:latin typeface="Poppins Light"/>
                  <a:cs typeface="Arial"/>
                </a:rPr>
                <a:t>projets</a:t>
              </a:r>
              <a:endParaRPr lang="en-US" sz="2400">
                <a:latin typeface="Poppins Light"/>
                <a:cs typeface="Arial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CD233F95-5D73-E078-1289-38B86643BCD2}"/>
                </a:ext>
              </a:extLst>
            </p:cNvPr>
            <p:cNvSpPr/>
            <p:nvPr/>
          </p:nvSpPr>
          <p:spPr>
            <a:xfrm>
              <a:off x="1113196" y="5485581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3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0E69457B-03CE-64DB-6C69-9B2176CF94F5}"/>
              </a:ext>
            </a:extLst>
          </p:cNvPr>
          <p:cNvGrpSpPr/>
          <p:nvPr/>
        </p:nvGrpSpPr>
        <p:grpSpPr>
          <a:xfrm>
            <a:off x="9576838" y="5401185"/>
            <a:ext cx="7409659" cy="2677656"/>
            <a:chOff x="9576838" y="5401185"/>
            <a:chExt cx="7409659" cy="2677656"/>
          </a:xfrm>
        </p:grpSpPr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2851886F-670A-CC34-70CA-AE1DE516EE03}"/>
                </a:ext>
              </a:extLst>
            </p:cNvPr>
            <p:cNvSpPr txBox="1"/>
            <p:nvPr/>
          </p:nvSpPr>
          <p:spPr>
            <a:xfrm>
              <a:off x="10302960" y="5401185"/>
              <a:ext cx="6683537" cy="267765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just"/>
              <a:r>
                <a:rPr lang="en-US" sz="2400" b="1">
                  <a:latin typeface="Poppins Light"/>
                  <a:cs typeface="Arial"/>
                </a:rPr>
                <a:t>Des </a:t>
              </a:r>
              <a:r>
                <a:rPr lang="en-US" sz="2400" b="1" err="1">
                  <a:latin typeface="Poppins Light"/>
                  <a:cs typeface="Arial"/>
                </a:rPr>
                <a:t>évolutions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réglementaires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en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cours</a:t>
              </a:r>
              <a:r>
                <a:rPr lang="en-US" sz="2400" b="1">
                  <a:latin typeface="Poppins Light"/>
                  <a:cs typeface="Arial"/>
                </a:rPr>
                <a:t> et à </a:t>
              </a:r>
              <a:r>
                <a:rPr lang="en-US" sz="2400" b="1" err="1">
                  <a:latin typeface="Poppins Light"/>
                  <a:cs typeface="Arial"/>
                </a:rPr>
                <a:t>venir</a:t>
              </a:r>
              <a:r>
                <a:rPr lang="en-US" sz="2400" b="1">
                  <a:latin typeface="Poppins Light"/>
                  <a:cs typeface="Arial"/>
                </a:rPr>
                <a:t> : </a:t>
              </a:r>
            </a:p>
            <a:p>
              <a:pPr algn="just"/>
              <a:r>
                <a:rPr lang="fr-FR" sz="2400">
                  <a:latin typeface="Poppins Light"/>
                  <a:cs typeface="Poppins Light"/>
                </a:rPr>
                <a:t>Les évolutions règlementaires récentes (EICH), travaux en cours (équipements hydro-économes, CAP 2030) ou encore la taxonomie européenne, poussent à une meilleure performance du bâtiment</a:t>
              </a:r>
              <a:endParaRPr lang="fr-FR" sz="3200">
                <a:latin typeface="Poppins Light"/>
                <a:cs typeface="Poppins Light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B08F3573-6C00-FEBD-EDD3-5A614078FB7B}"/>
                </a:ext>
              </a:extLst>
            </p:cNvPr>
            <p:cNvSpPr/>
            <p:nvPr/>
          </p:nvSpPr>
          <p:spPr>
            <a:xfrm>
              <a:off x="9576838" y="5401185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688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4D74B-2C67-E474-8988-CC16033A0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953E1739-491E-9BA5-9F3C-D4EBFAC16F2D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A4420FB6-60D8-7FC7-5CED-A0F833DF64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24D8D8A4-3C0F-BE7C-1120-E54ED404A7AC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10014BED-2FF0-E04A-1350-5D2C7D4515F5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B25588F-CE74-6A0F-7688-908CD0D3148E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Les raisons d’être du projet</a:t>
            </a:r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6678DA6-5E91-ED28-F516-406B12155A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3" name="Image 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D58ADBEA-CCF1-7257-D45E-27EEBD6EAC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9CA4167B-407E-8900-0C38-C1A7BA8551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4610022C-E2AB-AC8D-0457-2CF464D5305B}"/>
              </a:ext>
            </a:extLst>
          </p:cNvPr>
          <p:cNvGrpSpPr/>
          <p:nvPr/>
        </p:nvGrpSpPr>
        <p:grpSpPr>
          <a:xfrm>
            <a:off x="8588360" y="2897069"/>
            <a:ext cx="8431454" cy="5208948"/>
            <a:chOff x="6571031" y="2662895"/>
            <a:chExt cx="5620969" cy="347263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29B608B-0FC7-18AA-BC46-617BE4575C9C}"/>
                </a:ext>
              </a:extLst>
            </p:cNvPr>
            <p:cNvGrpSpPr/>
            <p:nvPr/>
          </p:nvGrpSpPr>
          <p:grpSpPr>
            <a:xfrm>
              <a:off x="6571031" y="2662895"/>
              <a:ext cx="5620969" cy="3472632"/>
              <a:chOff x="6527160" y="2729228"/>
              <a:chExt cx="5620969" cy="3472632"/>
            </a:xfrm>
          </p:grpSpPr>
          <p:pic>
            <p:nvPicPr>
              <p:cNvPr id="51" name="Image 50">
                <a:extLst>
                  <a:ext uri="{FF2B5EF4-FFF2-40B4-BE49-F238E27FC236}">
                    <a16:creationId xmlns:a16="http://schemas.microsoft.com/office/drawing/2014/main" id="{98584970-AE1D-79C5-C790-5E18911DA0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1786" t="10050" r="2710" b="3962"/>
              <a:stretch/>
            </p:blipFill>
            <p:spPr>
              <a:xfrm rot="4200000">
                <a:off x="6079265" y="3478753"/>
                <a:ext cx="3171002" cy="2275212"/>
              </a:xfrm>
              <a:prstGeom prst="rect">
                <a:avLst/>
              </a:prstGeom>
            </p:spPr>
          </p:pic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442CD52A-CBC1-740E-46BA-2259D7746D14}"/>
                  </a:ext>
                </a:extLst>
              </p:cNvPr>
              <p:cNvSpPr txBox="1"/>
              <p:nvPr/>
            </p:nvSpPr>
            <p:spPr>
              <a:xfrm>
                <a:off x="6746671" y="2729228"/>
                <a:ext cx="5401458" cy="2308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fr-FR" sz="1650" b="1">
                    <a:latin typeface="Poppins Bold"/>
                    <a:cs typeface="Poppins Bold"/>
                  </a:rPr>
                  <a:t>DES CONTRIBUTEURS SIGNIFICATIFS AU-DELÀ DES USAGES EN EXPLOITATION</a:t>
                </a:r>
              </a:p>
            </p:txBody>
          </p:sp>
          <p:grpSp>
            <p:nvGrpSpPr>
              <p:cNvPr id="48" name="Groupe 47">
                <a:extLst>
                  <a:ext uri="{FF2B5EF4-FFF2-40B4-BE49-F238E27FC236}">
                    <a16:creationId xmlns:a16="http://schemas.microsoft.com/office/drawing/2014/main" id="{0B242DEC-5806-E936-F6E5-4BCB14433C4A}"/>
                  </a:ext>
                </a:extLst>
              </p:cNvPr>
              <p:cNvGrpSpPr/>
              <p:nvPr/>
            </p:nvGrpSpPr>
            <p:grpSpPr>
              <a:xfrm>
                <a:off x="8916785" y="3265811"/>
                <a:ext cx="3231341" cy="2478492"/>
                <a:chOff x="8454129" y="2730800"/>
                <a:chExt cx="3949749" cy="2478492"/>
              </a:xfrm>
            </p:grpSpPr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25F6B492-2A8F-BBEB-289A-71D3D5E26AF7}"/>
                    </a:ext>
                  </a:extLst>
                </p:cNvPr>
                <p:cNvSpPr txBox="1"/>
                <p:nvPr/>
              </p:nvSpPr>
              <p:spPr>
                <a:xfrm>
                  <a:off x="8454129" y="4635287"/>
                  <a:ext cx="1284314" cy="2308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600">
                      <a:solidFill>
                        <a:srgbClr val="D78B40"/>
                      </a:solidFill>
                      <a:latin typeface="Poppins"/>
                      <a:cs typeface="Poppins"/>
                    </a:rPr>
                    <a:t>GROS ŒUVRE</a:t>
                  </a:r>
                </a:p>
              </p:txBody>
            </p:sp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41073FAC-97D0-51AE-FDA0-A8F0D9F99BB8}"/>
                    </a:ext>
                  </a:extLst>
                </p:cNvPr>
                <p:cNvSpPr txBox="1"/>
                <p:nvPr/>
              </p:nvSpPr>
              <p:spPr>
                <a:xfrm>
                  <a:off x="8454129" y="3664713"/>
                  <a:ext cx="3627892" cy="47192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r>
                    <a:rPr lang="fr-FR" sz="2000">
                      <a:solidFill>
                        <a:srgbClr val="A468BE"/>
                      </a:solidFill>
                      <a:latin typeface="Poppins"/>
                      <a:cs typeface="Poppins"/>
                    </a:rPr>
                    <a:t>ENERGIES : Autres énergies</a:t>
                  </a:r>
                  <a:br>
                    <a:rPr lang="fr-FR" sz="2000">
                      <a:latin typeface="Poppins"/>
                    </a:rPr>
                  </a:br>
                  <a:r>
                    <a:rPr lang="fr-FR" sz="2000">
                      <a:solidFill>
                        <a:srgbClr val="A468BE"/>
                      </a:solidFill>
                      <a:latin typeface="Poppins"/>
                      <a:cs typeface="Poppins"/>
                    </a:rPr>
                    <a:t>liées au bâti</a:t>
                  </a:r>
                </a:p>
              </p:txBody>
            </p:sp>
            <p:sp>
              <p:nvSpPr>
                <p:cNvPr id="40" name="ZoneTexte 39">
                  <a:extLst>
                    <a:ext uri="{FF2B5EF4-FFF2-40B4-BE49-F238E27FC236}">
                      <a16:creationId xmlns:a16="http://schemas.microsoft.com/office/drawing/2014/main" id="{52AF1254-886C-226D-95B8-8C1B698CA45F}"/>
                    </a:ext>
                  </a:extLst>
                </p:cNvPr>
                <p:cNvSpPr txBox="1"/>
                <p:nvPr/>
              </p:nvSpPr>
              <p:spPr>
                <a:xfrm>
                  <a:off x="8457816" y="2730800"/>
                  <a:ext cx="149488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3600" b="1">
                      <a:solidFill>
                        <a:srgbClr val="69BFB6"/>
                      </a:solidFill>
                      <a:latin typeface="Abadi" panose="020B0604020104020204" pitchFamily="34" charset="0"/>
                    </a:rPr>
                    <a:t>USAGES</a:t>
                  </a:r>
                </a:p>
              </p:txBody>
            </p:sp>
            <p:sp>
              <p:nvSpPr>
                <p:cNvPr id="12" name="ZoneTexte 11">
                  <a:extLst>
                    <a:ext uri="{FF2B5EF4-FFF2-40B4-BE49-F238E27FC236}">
                      <a16:creationId xmlns:a16="http://schemas.microsoft.com/office/drawing/2014/main" id="{9B9CFCEF-3B67-5BE5-B073-29B7C8EAFE97}"/>
                    </a:ext>
                  </a:extLst>
                </p:cNvPr>
                <p:cNvSpPr txBox="1"/>
                <p:nvPr/>
              </p:nvSpPr>
              <p:spPr>
                <a:xfrm>
                  <a:off x="8454129" y="4257711"/>
                  <a:ext cx="3584639" cy="266740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2000">
                      <a:solidFill>
                        <a:srgbClr val="6A6CBF"/>
                      </a:solidFill>
                      <a:latin typeface="Poppins"/>
                      <a:cs typeface="Poppins"/>
                    </a:rPr>
                    <a:t>ENERGIES : postes réglementaires</a:t>
                  </a:r>
                </a:p>
              </p:txBody>
            </p:sp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16DA9D7E-5551-8C91-E752-2E35915C55D5}"/>
                    </a:ext>
                  </a:extLst>
                </p:cNvPr>
                <p:cNvSpPr txBox="1"/>
                <p:nvPr/>
              </p:nvSpPr>
              <p:spPr>
                <a:xfrm>
                  <a:off x="8454710" y="3201139"/>
                  <a:ext cx="3949168" cy="34881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r>
                    <a:rPr lang="fr-FR" sz="2800">
                      <a:solidFill>
                        <a:srgbClr val="BE69A2"/>
                      </a:solidFill>
                      <a:latin typeface="Poppins"/>
                      <a:cs typeface="Poppins"/>
                    </a:rPr>
                    <a:t>ENERGIES : </a:t>
                  </a:r>
                  <a:r>
                    <a:rPr lang="fr-FR" sz="2000">
                      <a:solidFill>
                        <a:srgbClr val="BE69A2"/>
                      </a:solidFill>
                      <a:latin typeface="Poppins"/>
                      <a:cs typeface="Poppins"/>
                    </a:rPr>
                    <a:t>Non liées au bâti</a:t>
                  </a:r>
                </a:p>
              </p:txBody>
            </p:sp>
            <p:sp>
              <p:nvSpPr>
                <p:cNvPr id="38" name="ZoneTexte 37">
                  <a:extLst>
                    <a:ext uri="{FF2B5EF4-FFF2-40B4-BE49-F238E27FC236}">
                      <a16:creationId xmlns:a16="http://schemas.microsoft.com/office/drawing/2014/main" id="{59D7F6DA-C18F-461B-C5BD-51083EE63699}"/>
                    </a:ext>
                  </a:extLst>
                </p:cNvPr>
                <p:cNvSpPr txBox="1"/>
                <p:nvPr/>
              </p:nvSpPr>
              <p:spPr>
                <a:xfrm>
                  <a:off x="9773522" y="4635287"/>
                  <a:ext cx="1510298" cy="23083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1600">
                      <a:solidFill>
                        <a:srgbClr val="EDBA33"/>
                      </a:solidFill>
                      <a:latin typeface="Poppins"/>
                      <a:cs typeface="Poppins"/>
                    </a:rPr>
                    <a:t>SECOND ŒUVRE</a:t>
                  </a:r>
                </a:p>
              </p:txBody>
            </p:sp>
            <p:sp>
              <p:nvSpPr>
                <p:cNvPr id="14" name="ZoneTexte 13">
                  <a:extLst>
                    <a:ext uri="{FF2B5EF4-FFF2-40B4-BE49-F238E27FC236}">
                      <a16:creationId xmlns:a16="http://schemas.microsoft.com/office/drawing/2014/main" id="{122849A1-D962-C210-1E0E-8AB14279C066}"/>
                    </a:ext>
                  </a:extLst>
                </p:cNvPr>
                <p:cNvSpPr txBox="1"/>
                <p:nvPr/>
              </p:nvSpPr>
              <p:spPr>
                <a:xfrm>
                  <a:off x="8465283" y="5004107"/>
                  <a:ext cx="1104051" cy="20518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1400">
                      <a:solidFill>
                        <a:srgbClr val="92D050"/>
                      </a:solidFill>
                      <a:latin typeface="Poppins"/>
                      <a:cs typeface="Poppins"/>
                    </a:rPr>
                    <a:t>ÉQUIPEMENTS</a:t>
                  </a:r>
                </a:p>
              </p:txBody>
            </p:sp>
          </p:grp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5000966-2E00-9074-D714-CCA59EAD31BB}"/>
                </a:ext>
              </a:extLst>
            </p:cNvPr>
            <p:cNvSpPr txBox="1"/>
            <p:nvPr/>
          </p:nvSpPr>
          <p:spPr>
            <a:xfrm>
              <a:off x="8976271" y="5727169"/>
              <a:ext cx="691642" cy="205185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400">
                  <a:solidFill>
                    <a:srgbClr val="3E434A"/>
                  </a:solidFill>
                  <a:latin typeface="Poppins"/>
                  <a:cs typeface="Poppins"/>
                </a:rPr>
                <a:t>CHANTIER</a:t>
              </a:r>
            </a:p>
          </p:txBody>
        </p:sp>
      </p:grpSp>
      <p:pic>
        <p:nvPicPr>
          <p:cNvPr id="1026" name="Picture 2" descr="empreinte eau objets">
            <a:extLst>
              <a:ext uri="{FF2B5EF4-FFF2-40B4-BE49-F238E27FC236}">
                <a16:creationId xmlns:a16="http://schemas.microsoft.com/office/drawing/2014/main" id="{D13FA092-751D-17DC-61F2-477D1755CC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1" r="19639" b="58056"/>
          <a:stretch>
            <a:fillRect/>
          </a:stretch>
        </p:blipFill>
        <p:spPr bwMode="auto">
          <a:xfrm>
            <a:off x="1745213" y="3241320"/>
            <a:ext cx="4552613" cy="455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4788CF2-50C3-850B-48B8-86D7EF1D6B71}"/>
              </a:ext>
            </a:extLst>
          </p:cNvPr>
          <p:cNvSpPr txBox="1"/>
          <p:nvPr/>
        </p:nvSpPr>
        <p:spPr>
          <a:xfrm>
            <a:off x="1100761" y="8357018"/>
            <a:ext cx="65736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spcAft>
                <a:spcPts val="1125"/>
              </a:spcAft>
              <a:buNone/>
            </a:pPr>
            <a:r>
              <a:rPr lang="fr-FR" sz="1400" i="0">
                <a:effectLst/>
                <a:latin typeface="Poppins"/>
                <a:cs typeface="Poppins"/>
              </a:rPr>
              <a:t>Source : </a:t>
            </a:r>
            <a:r>
              <a:rPr lang="fr-FR" sz="1400" i="0" err="1">
                <a:effectLst/>
                <a:latin typeface="Poppins"/>
                <a:cs typeface="Poppins"/>
              </a:rPr>
              <a:t>EauDyssée</a:t>
            </a:r>
            <a:r>
              <a:rPr lang="fr-FR" sz="1400" i="0">
                <a:effectLst/>
                <a:latin typeface="Poppins"/>
                <a:cs typeface="Poppins"/>
              </a:rPr>
              <a:t> – « L’empreinte eau : on décode pour vous !</a:t>
            </a:r>
            <a:r>
              <a:rPr lang="fr-FR" sz="1400">
                <a:latin typeface="Poppins"/>
                <a:cs typeface="Poppins"/>
              </a:rPr>
              <a:t> »</a:t>
            </a:r>
            <a:endParaRPr lang="fr-FR" sz="1400" i="0">
              <a:effectLst/>
              <a:latin typeface="Poppins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47453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1D61D-4AC0-8399-B85F-9160A61E4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2">
            <a:extLst>
              <a:ext uri="{FF2B5EF4-FFF2-40B4-BE49-F238E27FC236}">
                <a16:creationId xmlns:a16="http://schemas.microsoft.com/office/drawing/2014/main" id="{2C9BCF9C-4BDC-DC90-36B3-D7D993C0361F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079CF4B-DCB0-79E8-236D-E0A7E4814A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7C177AB-70C3-CCF2-38D0-A65100072CC1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92BE1517-FD53-6C98-6150-F7B09F0EC3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CFA5AAB0-2D08-78F8-D4ED-44F693A5FD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79B45487-F034-C553-AB02-D5E11A72E1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64" name="Espace réservé du numéro de diapositive 17">
            <a:extLst>
              <a:ext uri="{FF2B5EF4-FFF2-40B4-BE49-F238E27FC236}">
                <a16:creationId xmlns:a16="http://schemas.microsoft.com/office/drawing/2014/main" id="{01D1825B-552A-0828-B8B1-61DF3126D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Image 6" descr="Une image contenant Police, Graphique, texte, typographie">
            <a:extLst>
              <a:ext uri="{FF2B5EF4-FFF2-40B4-BE49-F238E27FC236}">
                <a16:creationId xmlns:a16="http://schemas.microsoft.com/office/drawing/2014/main" id="{BF6F77CD-E4AB-5874-AC00-5314A7970E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3" y="566089"/>
            <a:ext cx="2057400" cy="76741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BBE07179-1C2D-21A4-A7B2-282989C64738}"/>
              </a:ext>
            </a:extLst>
          </p:cNvPr>
          <p:cNvSpPr txBox="1"/>
          <p:nvPr/>
        </p:nvSpPr>
        <p:spPr>
          <a:xfrm>
            <a:off x="10058400" y="3605390"/>
            <a:ext cx="7162800" cy="604268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fr-FR" sz="2000">
                <a:latin typeface="Poppins Light"/>
                <a:cs typeface="Poppins Light"/>
              </a:rPr>
              <a:t>Production de données climatiques à la maille territoriale et au pas de temps horaire/dans le formalisme RE2020</a:t>
            </a:r>
          </a:p>
          <a:p>
            <a:endParaRPr lang="fr-FR" sz="2000">
              <a:latin typeface="Poppins Light"/>
              <a:cs typeface="Poppins Light"/>
            </a:endParaRPr>
          </a:p>
          <a:p>
            <a:endParaRPr lang="fr-FR" sz="2000">
              <a:latin typeface="Poppins Light"/>
              <a:cs typeface="Poppins Light"/>
            </a:endParaRPr>
          </a:p>
          <a:p>
            <a:pPr algn="just"/>
            <a:r>
              <a:rPr lang="fr-FR" sz="2000">
                <a:latin typeface="Poppins Light"/>
                <a:cs typeface="Poppins Light"/>
              </a:rPr>
              <a:t>Production de référentiel d’essai pour tester des solutions de traitement à la source des eaux grises</a:t>
            </a:r>
          </a:p>
          <a:p>
            <a:endParaRPr lang="fr-FR" sz="2000">
              <a:latin typeface="Poppins Light"/>
              <a:cs typeface="Poppins Light"/>
            </a:endParaRPr>
          </a:p>
          <a:p>
            <a:endParaRPr lang="fr-FR" sz="2000">
              <a:latin typeface="Poppins Light"/>
              <a:cs typeface="Poppins Light"/>
            </a:endParaRPr>
          </a:p>
          <a:p>
            <a:r>
              <a:rPr lang="fr-FR" sz="2000">
                <a:latin typeface="Poppins Light"/>
                <a:cs typeface="Poppins Light"/>
              </a:rPr>
              <a:t>Méthodes d’évaluation de systèmes innovants</a:t>
            </a:r>
          </a:p>
          <a:p>
            <a:endParaRPr lang="fr-FR" sz="2000">
              <a:latin typeface="Poppins Light"/>
              <a:cs typeface="Poppins Light"/>
            </a:endParaRPr>
          </a:p>
          <a:p>
            <a:pPr fontAlgn="base">
              <a:spcAft>
                <a:spcPts val="400"/>
              </a:spcAft>
            </a:pPr>
            <a:endParaRPr lang="fr-FR" sz="2000">
              <a:latin typeface="Poppins Light"/>
              <a:cs typeface="Poppins Light"/>
            </a:endParaRPr>
          </a:p>
          <a:p>
            <a:pPr>
              <a:spcAft>
                <a:spcPts val="400"/>
              </a:spcAft>
            </a:pPr>
            <a:r>
              <a:rPr lang="fr-FR" sz="2000">
                <a:latin typeface="Poppins Light"/>
                <a:cs typeface="Poppins Light"/>
              </a:rPr>
              <a:t>Une feuille de route recherche structurée autour des  grands enjeux sociétaux </a:t>
            </a:r>
            <a:endParaRPr lang="fr-FR"/>
          </a:p>
          <a:p>
            <a:pPr fontAlgn="base"/>
            <a:r>
              <a:rPr lang="fr-FR" sz="2000" i="1">
                <a:latin typeface="Poppins Light"/>
                <a:cs typeface="Poppins Light"/>
              </a:rPr>
              <a:t>Bâtiments et villes face au changement climatique ; Rénovation, fiabilisation de l’acte de construire, innovation ; Économie circulaire et ressources pour le bâtiment, …</a:t>
            </a:r>
          </a:p>
          <a:p>
            <a:endParaRPr lang="fr-FR" sz="2000">
              <a:latin typeface="Poppins Light"/>
              <a:cs typeface="Poppins Light"/>
            </a:endParaRPr>
          </a:p>
        </p:txBody>
      </p:sp>
      <p:pic>
        <p:nvPicPr>
          <p:cNvPr id="2050" name="Picture 2" descr="Logiciel ELODIE : évaluation de la performance globale des bâtiments">
            <a:extLst>
              <a:ext uri="{FF2B5EF4-FFF2-40B4-BE49-F238E27FC236}">
                <a16:creationId xmlns:a16="http://schemas.microsoft.com/office/drawing/2014/main" id="{6F63B5D2-5CCA-32E1-7F01-2EB0DF954D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9" r="8379" b="23799"/>
          <a:stretch>
            <a:fillRect/>
          </a:stretch>
        </p:blipFill>
        <p:spPr bwMode="auto">
          <a:xfrm>
            <a:off x="902815" y="4872941"/>
            <a:ext cx="1663700" cy="90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REAUP - SMEGREG 2024">
            <a:extLst>
              <a:ext uri="{FF2B5EF4-FFF2-40B4-BE49-F238E27FC236}">
                <a16:creationId xmlns:a16="http://schemas.microsoft.com/office/drawing/2014/main" id="{BC22350D-AE47-ED36-D13C-0187648EBD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3"/>
          <a:stretch>
            <a:fillRect/>
          </a:stretch>
        </p:blipFill>
        <p:spPr bwMode="auto">
          <a:xfrm>
            <a:off x="812427" y="7509548"/>
            <a:ext cx="17628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e CSTB lance Ecoscale : Evaluation environnementale au service de la  circularité des produits et équipements de la construction | Batinfo">
            <a:extLst>
              <a:ext uri="{FF2B5EF4-FFF2-40B4-BE49-F238E27FC236}">
                <a16:creationId xmlns:a16="http://schemas.microsoft.com/office/drawing/2014/main" id="{25E1C2A1-641C-FDFD-F6B3-89C4937FB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8" b="43469"/>
          <a:stretch>
            <a:fillRect/>
          </a:stretch>
        </p:blipFill>
        <p:spPr bwMode="auto">
          <a:xfrm>
            <a:off x="779723" y="6557060"/>
            <a:ext cx="1893288" cy="41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Nos logiciels - Efficacity">
            <a:extLst>
              <a:ext uri="{FF2B5EF4-FFF2-40B4-BE49-F238E27FC236}">
                <a16:creationId xmlns:a16="http://schemas.microsoft.com/office/drawing/2014/main" id="{92A479FE-1E97-14CF-B62E-9D0C2DD2A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23" y="3704240"/>
            <a:ext cx="2498408" cy="52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71070F7E-80A9-54F0-7428-7409739ABDCD}"/>
              </a:ext>
            </a:extLst>
          </p:cNvPr>
          <p:cNvSpPr txBox="1"/>
          <p:nvPr/>
        </p:nvSpPr>
        <p:spPr>
          <a:xfrm>
            <a:off x="3251155" y="3716889"/>
            <a:ext cx="5486445" cy="56323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000">
                <a:latin typeface="Poppins Light"/>
                <a:cs typeface="Poppins Light"/>
              </a:rPr>
              <a:t>Participation au développement d’</a:t>
            </a:r>
            <a:r>
              <a:rPr lang="fr-FR" sz="2000" err="1">
                <a:latin typeface="Poppins Light"/>
                <a:cs typeface="Poppins Light"/>
              </a:rPr>
              <a:t>UrbanPrint</a:t>
            </a:r>
            <a:endParaRPr lang="fr-FR" sz="2000">
              <a:latin typeface="Poppins Light"/>
              <a:cs typeface="Poppins Light"/>
            </a:endParaRPr>
          </a:p>
          <a:p>
            <a:pPr algn="just"/>
            <a:endParaRPr lang="fr-FR" sz="2000">
              <a:latin typeface="Poppins Light"/>
              <a:cs typeface="Poppins Light"/>
            </a:endParaRPr>
          </a:p>
          <a:p>
            <a:pPr algn="just"/>
            <a:endParaRPr lang="fr-FR" sz="2000">
              <a:latin typeface="Poppins Light"/>
              <a:cs typeface="Poppins Light"/>
            </a:endParaRPr>
          </a:p>
          <a:p>
            <a:pPr algn="just"/>
            <a:r>
              <a:rPr lang="fr-FR" sz="2000">
                <a:latin typeface="Poppins Light"/>
                <a:cs typeface="Poppins Light"/>
              </a:rPr>
              <a:t>Logiciel pour l’analyse du cycle de vie et de la performance globale du bâtiment</a:t>
            </a:r>
          </a:p>
          <a:p>
            <a:pPr algn="just"/>
            <a:endParaRPr lang="fr-FR" sz="2000">
              <a:latin typeface="Poppins Light"/>
              <a:cs typeface="Poppins Light"/>
            </a:endParaRPr>
          </a:p>
          <a:p>
            <a:pPr algn="just"/>
            <a:endParaRPr lang="fr-FR" sz="2000">
              <a:latin typeface="Poppins Light"/>
              <a:cs typeface="Poppins Light"/>
            </a:endParaRPr>
          </a:p>
          <a:p>
            <a:pPr algn="just"/>
            <a:endParaRPr lang="fr-FR" sz="2000">
              <a:latin typeface="Poppins Light"/>
              <a:cs typeface="Poppins Light"/>
            </a:endParaRPr>
          </a:p>
          <a:p>
            <a:pPr algn="just"/>
            <a:r>
              <a:rPr lang="fr-FR" sz="2000">
                <a:latin typeface="Poppins Light"/>
                <a:cs typeface="Poppins Light"/>
              </a:rPr>
              <a:t>Outil d’évaluation de la circularité des produits de construction</a:t>
            </a:r>
          </a:p>
          <a:p>
            <a:pPr algn="just"/>
            <a:endParaRPr lang="fr-FR" sz="2000">
              <a:latin typeface="Poppins Light"/>
              <a:cs typeface="Poppins Light"/>
            </a:endParaRPr>
          </a:p>
          <a:p>
            <a:pPr algn="just"/>
            <a:endParaRPr lang="fr-FR" sz="2000">
              <a:latin typeface="Poppins Light"/>
              <a:cs typeface="Poppins Light"/>
            </a:endParaRPr>
          </a:p>
          <a:p>
            <a:pPr algn="just"/>
            <a:r>
              <a:rPr lang="fr-FR" sz="2000">
                <a:latin typeface="Poppins Light"/>
                <a:cs typeface="Poppins Light"/>
              </a:rPr>
              <a:t>Actualisation des données de consommation d’eau par ménage à partir de mesures de consommation de 500 ménages volontaires</a:t>
            </a:r>
          </a:p>
          <a:p>
            <a:pPr algn="just"/>
            <a:endParaRPr lang="fr-FR" sz="2000">
              <a:latin typeface="Poppins Light"/>
              <a:cs typeface="Poppins Light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97D392A-E5D7-D9ED-EC8F-41D3866726A5}"/>
              </a:ext>
            </a:extLst>
          </p:cNvPr>
          <p:cNvSpPr txBox="1"/>
          <p:nvPr/>
        </p:nvSpPr>
        <p:spPr>
          <a:xfrm>
            <a:off x="751423" y="2241230"/>
            <a:ext cx="8392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latin typeface="Poppins"/>
                <a:ea typeface="Open Sans Light" panose="020B0306030504020204" pitchFamily="34" charset="0"/>
                <a:cs typeface="Poppins"/>
              </a:rPr>
              <a:t>Des travaux menés sur une multiplicité de projets aux résultats reconnus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D9775B-7E19-516D-84A4-F73FFF841B3C}"/>
              </a:ext>
            </a:extLst>
          </p:cNvPr>
          <p:cNvSpPr txBox="1"/>
          <p:nvPr/>
        </p:nvSpPr>
        <p:spPr>
          <a:xfrm>
            <a:off x="10058399" y="2241230"/>
            <a:ext cx="7162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>
                <a:latin typeface="Poppins"/>
                <a:ea typeface="Open Sans Light" panose="020B0306030504020204" pitchFamily="34" charset="0"/>
                <a:cs typeface="Poppins"/>
              </a:rPr>
              <a:t>La création de connaissances et la valorisation des performances, des missions au cœur de l’activité du CSTB</a:t>
            </a:r>
          </a:p>
        </p:txBody>
      </p:sp>
    </p:spTree>
    <p:extLst>
      <p:ext uri="{BB962C8B-B14F-4D97-AF65-F5344CB8AC3E}">
        <p14:creationId xmlns:p14="http://schemas.microsoft.com/office/powerpoint/2010/main" val="367434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3754A-DE62-6AA0-7442-64639CFDD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B9F5996A-1AEA-479C-BD80-125640F1DCB1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A05CD95-27C3-3329-511E-5BC0D79A63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9719928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0DF32BC4-4A19-799E-1B4F-33978E1F58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965" y="9602346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F0D1BD9D-B166-6227-66B0-054AF5737D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644" y="9566118"/>
            <a:ext cx="748901" cy="569628"/>
          </a:xfrm>
          <a:prstGeom prst="rect">
            <a:avLst/>
          </a:prstGeom>
        </p:spPr>
      </p:pic>
      <p:sp>
        <p:nvSpPr>
          <p:cNvPr id="39" name="Espace réservé du numéro de diapositive 17">
            <a:extLst>
              <a:ext uri="{FF2B5EF4-FFF2-40B4-BE49-F238E27FC236}">
                <a16:creationId xmlns:a16="http://schemas.microsoft.com/office/drawing/2014/main" id="{5BDCD07A-5FC9-B429-246F-21AE0AB9C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E261BA11-9B59-539A-99AF-A4A49278F40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5" name="ZoneTexte 54">
            <a:extLst>
              <a:ext uri="{FF2B5EF4-FFF2-40B4-BE49-F238E27FC236}">
                <a16:creationId xmlns:a16="http://schemas.microsoft.com/office/drawing/2014/main" id="{A55CB504-D9B4-C050-CE8A-1FA2030C953B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38E7606-3AB9-1E98-5F34-03DDB5D6BAB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7560" t="5948" r="53638" b="54094"/>
          <a:stretch/>
        </p:blipFill>
        <p:spPr>
          <a:xfrm>
            <a:off x="565389" y="6537549"/>
            <a:ext cx="2963912" cy="736332"/>
          </a:xfrm>
          <a:prstGeom prst="rect">
            <a:avLst/>
          </a:prstGeom>
          <a:effectLst/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374CE53-1E46-F5FC-F021-CC08384EA440}"/>
              </a:ext>
            </a:extLst>
          </p:cNvPr>
          <p:cNvSpPr txBox="1"/>
          <p:nvPr/>
        </p:nvSpPr>
        <p:spPr>
          <a:xfrm>
            <a:off x="2196558" y="932570"/>
            <a:ext cx="8994572" cy="507831"/>
          </a:xfrm>
          <a:prstGeom prst="rect">
            <a:avLst/>
          </a:prstGeom>
          <a:noFill/>
        </p:spPr>
        <p:txBody>
          <a:bodyPr wrap="square" lIns="137160" tIns="68580" rIns="137160" bIns="68580" anchor="t">
            <a:spAutoFit/>
          </a:bodyPr>
          <a:lstStyle/>
          <a:p>
            <a:r>
              <a:rPr lang="fr-FR" sz="2400">
                <a:solidFill>
                  <a:schemeClr val="bg1"/>
                </a:solidFill>
                <a:ea typeface="Open Sans Light"/>
                <a:cs typeface="Open Sans Light"/>
              </a:rPr>
              <a:t>Une collaboration étroite avec l’Alliance HQE-GBC et ses membres :</a:t>
            </a:r>
          </a:p>
        </p:txBody>
      </p:sp>
      <p:pic>
        <p:nvPicPr>
          <p:cNvPr id="36" name="Picture 30">
            <a:extLst>
              <a:ext uri="{FF2B5EF4-FFF2-40B4-BE49-F238E27FC236}">
                <a16:creationId xmlns:a16="http://schemas.microsoft.com/office/drawing/2014/main" id="{1FA0B769-E64A-751A-43E7-5D6627375EB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-1055" t="-9597" r="460" b="6656"/>
          <a:stretch>
            <a:fillRect/>
          </a:stretch>
        </p:blipFill>
        <p:spPr>
          <a:xfrm>
            <a:off x="536015" y="2291036"/>
            <a:ext cx="2806158" cy="584453"/>
          </a:xfrm>
          <a:prstGeom prst="rect">
            <a:avLst/>
          </a:prstGeom>
        </p:spPr>
      </p:pic>
      <p:sp>
        <p:nvSpPr>
          <p:cNvPr id="24" name="TextBox 33">
            <a:extLst>
              <a:ext uri="{FF2B5EF4-FFF2-40B4-BE49-F238E27FC236}">
                <a16:creationId xmlns:a16="http://schemas.microsoft.com/office/drawing/2014/main" id="{B641CB38-DD25-29C8-C27D-BE6821D62D08}"/>
              </a:ext>
            </a:extLst>
          </p:cNvPr>
          <p:cNvSpPr txBox="1"/>
          <p:nvPr/>
        </p:nvSpPr>
        <p:spPr>
          <a:xfrm>
            <a:off x="497460" y="8037390"/>
            <a:ext cx="3998631" cy="1107996"/>
          </a:xfrm>
          <a:prstGeom prst="rect">
            <a:avLst/>
          </a:prstGeom>
          <a:noFill/>
        </p:spPr>
        <p:txBody>
          <a:bodyPr wrap="square" lIns="137160" tIns="68580" rIns="137160" bIns="68580" anchor="t">
            <a:spAutoFit/>
          </a:bodyPr>
          <a:lstStyle>
            <a:defPPr>
              <a:defRPr lang="fr-FR"/>
            </a:defPPr>
            <a:lvl1pPr>
              <a:defRPr sz="1400">
                <a:latin typeface="Abadi Extra Light" panose="020B0204020104020204" pitchFamily="34" charset="0"/>
              </a:defRPr>
            </a:lvl1pPr>
          </a:lstStyle>
          <a:p>
            <a:r>
              <a:rPr lang="en-US" sz="2100">
                <a:latin typeface="Poppins"/>
                <a:cs typeface="Poppins"/>
              </a:rPr>
              <a:t>Mobiliser son </a:t>
            </a:r>
            <a:r>
              <a:rPr lang="en-US" sz="2100" b="1">
                <a:latin typeface="Poppins"/>
                <a:cs typeface="Poppins"/>
              </a:rPr>
              <a:t>réseau </a:t>
            </a:r>
          </a:p>
          <a:p>
            <a:r>
              <a:rPr lang="en-US" sz="2100" b="1" err="1">
                <a:latin typeface="Poppins"/>
                <a:cs typeface="Poppins"/>
              </a:rPr>
              <a:t>d'adhérents</a:t>
            </a:r>
            <a:r>
              <a:rPr lang="en-US" sz="2100" b="1">
                <a:latin typeface="Poppins"/>
                <a:cs typeface="Poppins"/>
              </a:rPr>
              <a:t> et de </a:t>
            </a:r>
            <a:r>
              <a:rPr lang="en-US" sz="2100" b="1" err="1">
                <a:latin typeface="Poppins"/>
                <a:cs typeface="Poppins"/>
              </a:rPr>
              <a:t>partenaires</a:t>
            </a:r>
            <a:endParaRPr lang="en-US" sz="2100" b="1">
              <a:latin typeface="Poppins"/>
              <a:cs typeface="Poppins"/>
            </a:endParaRPr>
          </a:p>
        </p:txBody>
      </p:sp>
      <p:pic>
        <p:nvPicPr>
          <p:cNvPr id="40" name="Picture 34">
            <a:extLst>
              <a:ext uri="{FF2B5EF4-FFF2-40B4-BE49-F238E27FC236}">
                <a16:creationId xmlns:a16="http://schemas.microsoft.com/office/drawing/2014/main" id="{A4EC4327-DD60-2E43-E9BD-8BEC289BBA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2610" y="6709613"/>
            <a:ext cx="3541428" cy="2642018"/>
          </a:xfrm>
          <a:prstGeom prst="rect">
            <a:avLst/>
          </a:prstGeom>
        </p:spPr>
      </p:pic>
      <p:pic>
        <p:nvPicPr>
          <p:cNvPr id="26" name="Picture 35">
            <a:extLst>
              <a:ext uri="{FF2B5EF4-FFF2-40B4-BE49-F238E27FC236}">
                <a16:creationId xmlns:a16="http://schemas.microsoft.com/office/drawing/2014/main" id="{057C54CC-3F85-0D9D-FD3D-D5D3A5BD32F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35058"/>
          <a:stretch/>
        </p:blipFill>
        <p:spPr>
          <a:xfrm rot="10800000">
            <a:off x="8572890" y="6982768"/>
            <a:ext cx="4267200" cy="2095708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13C07073-BF14-C2F1-7FEE-C34CFC6700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888" t="60375" r="3638" b="3590"/>
          <a:stretch/>
        </p:blipFill>
        <p:spPr>
          <a:xfrm>
            <a:off x="499329" y="7362162"/>
            <a:ext cx="3541430" cy="336561"/>
          </a:xfrm>
          <a:prstGeom prst="rect">
            <a:avLst/>
          </a:prstGeom>
          <a:effectLst/>
        </p:spPr>
      </p:pic>
      <p:grpSp>
        <p:nvGrpSpPr>
          <p:cNvPr id="37" name="Groupe 36">
            <a:extLst>
              <a:ext uri="{FF2B5EF4-FFF2-40B4-BE49-F238E27FC236}">
                <a16:creationId xmlns:a16="http://schemas.microsoft.com/office/drawing/2014/main" id="{C6D3A25C-477E-760A-9726-559DE752D12A}"/>
              </a:ext>
            </a:extLst>
          </p:cNvPr>
          <p:cNvGrpSpPr/>
          <p:nvPr/>
        </p:nvGrpSpPr>
        <p:grpSpPr>
          <a:xfrm>
            <a:off x="3504590" y="2284863"/>
            <a:ext cx="4996201" cy="3491687"/>
            <a:chOff x="3199256" y="1875314"/>
            <a:chExt cx="3330800" cy="2327791"/>
          </a:xfrm>
        </p:grpSpPr>
        <p:pic>
          <p:nvPicPr>
            <p:cNvPr id="45" name="Image 44" descr="Une image contenant arbre, capture d’écran, plein air, ciel&#10;&#10;Le contenu généré par l’IA peut être incorrect.">
              <a:extLst>
                <a:ext uri="{FF2B5EF4-FFF2-40B4-BE49-F238E27FC236}">
                  <a16:creationId xmlns:a16="http://schemas.microsoft.com/office/drawing/2014/main" id="{CA210701-A4DE-1AA8-211D-75780FE87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1888" y="1875314"/>
              <a:ext cx="1588168" cy="2246489"/>
            </a:xfrm>
            <a:prstGeom prst="rect">
              <a:avLst/>
            </a:prstGeom>
          </p:spPr>
        </p:pic>
        <p:pic>
          <p:nvPicPr>
            <p:cNvPr id="43" name="Image 42" descr="Une image contenant texte, capture d’écran, affiche, distributeur de billets&#10;&#10;Le contenu généré par l’IA peut être incorrect.">
              <a:extLst>
                <a:ext uri="{FF2B5EF4-FFF2-40B4-BE49-F238E27FC236}">
                  <a16:creationId xmlns:a16="http://schemas.microsoft.com/office/drawing/2014/main" id="{7E04CB7A-5444-D04F-A90D-561819D85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9256" y="1956616"/>
              <a:ext cx="1684187" cy="2246489"/>
            </a:xfrm>
            <a:prstGeom prst="rect">
              <a:avLst/>
            </a:prstGeom>
          </p:spPr>
        </p:pic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3DE3591F-136E-D899-3829-062DDABF057B}"/>
              </a:ext>
            </a:extLst>
          </p:cNvPr>
          <p:cNvSpPr/>
          <p:nvPr/>
        </p:nvSpPr>
        <p:spPr>
          <a:xfrm rot="10800000" flipV="1">
            <a:off x="13540033" y="2640808"/>
            <a:ext cx="4445501" cy="1318972"/>
          </a:xfrm>
          <a:prstGeom prst="rect">
            <a:avLst/>
          </a:prstGeom>
          <a:solidFill>
            <a:srgbClr val="00B0F0">
              <a:alpha val="23137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>
                <a:latin typeface="Poppins Light"/>
                <a:cs typeface="Poppins Light"/>
              </a:rPr>
              <a:t>Identification des attendus des acteurs pour consolider les entrées et les sorties de l’outil (via entretiens)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68DD7F8-6FC1-BD2A-5C9E-8BF6986C8EEB}"/>
              </a:ext>
            </a:extLst>
          </p:cNvPr>
          <p:cNvSpPr/>
          <p:nvPr/>
        </p:nvSpPr>
        <p:spPr>
          <a:xfrm rot="10800000" flipV="1">
            <a:off x="13517172" y="4208255"/>
            <a:ext cx="4417279" cy="1318971"/>
          </a:xfrm>
          <a:prstGeom prst="rect">
            <a:avLst/>
          </a:prstGeom>
          <a:solidFill>
            <a:srgbClr val="4EA72E">
              <a:alpha val="56863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>
              <a:spcAft>
                <a:spcPts val="600"/>
              </a:spcAft>
            </a:pPr>
            <a:r>
              <a:rPr lang="fr-FR">
                <a:latin typeface="Poppins Light"/>
                <a:cs typeface="Poppins Light"/>
              </a:rPr>
              <a:t>Collecte de données auprès des acteurs sur un panel élargi de projets </a:t>
            </a:r>
            <a:endParaRPr lang="en-US"/>
          </a:p>
          <a:p>
            <a:pPr algn="ctr">
              <a:spcAft>
                <a:spcPts val="600"/>
              </a:spcAft>
            </a:pPr>
            <a:r>
              <a:rPr lang="fr-FR" b="1">
                <a:latin typeface="Poppins Light"/>
                <a:cs typeface="Poppins Light"/>
              </a:rPr>
              <a:t>Test HQE Performance « eau »</a:t>
            </a:r>
            <a:endParaRPr lang="fr-F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D033C0B-A724-D84C-B351-06091ECB621C}"/>
              </a:ext>
            </a:extLst>
          </p:cNvPr>
          <p:cNvSpPr/>
          <p:nvPr/>
        </p:nvSpPr>
        <p:spPr>
          <a:xfrm rot="10800000" flipV="1">
            <a:off x="13559502" y="5771451"/>
            <a:ext cx="4374946" cy="1323768"/>
          </a:xfrm>
          <a:prstGeom prst="rect">
            <a:avLst/>
          </a:prstGeom>
          <a:solidFill>
            <a:srgbClr val="7030A0">
              <a:alpha val="56863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>
                <a:latin typeface="Poppins Light"/>
                <a:cs typeface="Poppins Light"/>
              </a:rPr>
              <a:t>Bêta-tester les données modélisées avec les usages réels sur un large champ d’opérations </a:t>
            </a:r>
          </a:p>
        </p:txBody>
      </p:sp>
      <p:pic>
        <p:nvPicPr>
          <p:cNvPr id="62" name="Graphique 61" descr="Poignée de main avec un remplissage uni">
            <a:extLst>
              <a:ext uri="{FF2B5EF4-FFF2-40B4-BE49-F238E27FC236}">
                <a16:creationId xmlns:a16="http://schemas.microsoft.com/office/drawing/2014/main" id="{871781C7-D040-6236-EF43-DA8B58D032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102795" y="2112935"/>
            <a:ext cx="902693" cy="1107307"/>
          </a:xfrm>
          <a:prstGeom prst="rect">
            <a:avLst/>
          </a:prstGeom>
        </p:spPr>
      </p:pic>
      <p:pic>
        <p:nvPicPr>
          <p:cNvPr id="63" name="Image 62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89C4AD23-64E9-079C-3045-06ACFE8D6F3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42900"/>
            <a:ext cx="1362772" cy="103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0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46662-AFBD-74BD-1C66-5829C5301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égende : encadrée sans bordure 20">
            <a:extLst>
              <a:ext uri="{FF2B5EF4-FFF2-40B4-BE49-F238E27FC236}">
                <a16:creationId xmlns:a16="http://schemas.microsoft.com/office/drawing/2014/main" id="{0634EF7B-DD40-F112-A6DA-8794682F9218}"/>
              </a:ext>
            </a:extLst>
          </p:cNvPr>
          <p:cNvSpPr/>
          <p:nvPr/>
        </p:nvSpPr>
        <p:spPr>
          <a:xfrm>
            <a:off x="11128099" y="4918503"/>
            <a:ext cx="5815405" cy="4720797"/>
          </a:xfrm>
          <a:prstGeom prst="callout1">
            <a:avLst>
              <a:gd name="adj1" fmla="val 150"/>
              <a:gd name="adj2" fmla="val 20078"/>
              <a:gd name="adj3" fmla="val -21829"/>
              <a:gd name="adj4" fmla="val 7289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AutoShape 2">
            <a:extLst>
              <a:ext uri="{FF2B5EF4-FFF2-40B4-BE49-F238E27FC236}">
                <a16:creationId xmlns:a16="http://schemas.microsoft.com/office/drawing/2014/main" id="{AF33A0F9-E221-7300-3A37-4A69DF8F93D9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86" name="Image 85">
            <a:extLst>
              <a:ext uri="{FF2B5EF4-FFF2-40B4-BE49-F238E27FC236}">
                <a16:creationId xmlns:a16="http://schemas.microsoft.com/office/drawing/2014/main" id="{B91CD7AC-1AAA-C334-FE54-EC03D5B05F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87" name="ZoneTexte 86">
            <a:extLst>
              <a:ext uri="{FF2B5EF4-FFF2-40B4-BE49-F238E27FC236}">
                <a16:creationId xmlns:a16="http://schemas.microsoft.com/office/drawing/2014/main" id="{B544A921-3951-ABAA-A42E-C2DB2A87F3A2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9D1BB32C-9032-2C86-0AC2-128D5C2EED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33F4083B-F3F3-F081-E52D-8E88BEB14E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EF5C1449-F1AE-8EFB-F7F8-24878EB94A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64" name="Espace réservé du numéro de diapositive 17">
            <a:extLst>
              <a:ext uri="{FF2B5EF4-FFF2-40B4-BE49-F238E27FC236}">
                <a16:creationId xmlns:a16="http://schemas.microsoft.com/office/drawing/2014/main" id="{D51F21F7-6EA7-72BB-7C94-302C6F34B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16FA0454-88FE-20D2-49D5-72F74A1369CE}"/>
              </a:ext>
            </a:extLst>
          </p:cNvPr>
          <p:cNvGrpSpPr>
            <a:grpSpLocks noChangeAspect="1"/>
          </p:cNvGrpSpPr>
          <p:nvPr/>
        </p:nvGrpSpPr>
        <p:grpSpPr>
          <a:xfrm>
            <a:off x="854355" y="2730388"/>
            <a:ext cx="7282405" cy="3449598"/>
            <a:chOff x="2500210" y="1964378"/>
            <a:chExt cx="9513681" cy="4506530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479A5B59-B2F3-9411-983C-729A7FFEB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10796" y="1966139"/>
              <a:ext cx="1190570" cy="1488212"/>
            </a:xfrm>
            <a:prstGeom prst="rect">
              <a:avLst/>
            </a:prstGeom>
          </p:spPr>
        </p:pic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6E80A110-CCA4-094E-C188-B8DD6D0550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8793" y="1966139"/>
              <a:ext cx="1912546" cy="1488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9" descr="Une image contenant plein air, bâtiment, ciel, fleur&#10;&#10;Description générée automatiquement">
              <a:extLst>
                <a:ext uri="{FF2B5EF4-FFF2-40B4-BE49-F238E27FC236}">
                  <a16:creationId xmlns:a16="http://schemas.microsoft.com/office/drawing/2014/main" id="{BE681B20-0799-CA42-2F1F-D1A2C4A7A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8766" y="1964378"/>
              <a:ext cx="1987371" cy="1489973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D264DC59-76DE-D4ED-C076-7AE529456A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28317" t="15205"/>
            <a:stretch/>
          </p:blipFill>
          <p:spPr>
            <a:xfrm>
              <a:off x="7989628" y="1964378"/>
              <a:ext cx="1241933" cy="1489974"/>
            </a:xfrm>
            <a:prstGeom prst="rect">
              <a:avLst/>
            </a:prstGeom>
          </p:spPr>
        </p:pic>
        <p:pic>
          <p:nvPicPr>
            <p:cNvPr id="12" name="Image 11" descr="Une image contenant bâtiment, plein air, ciel, arbre&#10;&#10;Description générée automatiquement">
              <a:extLst>
                <a:ext uri="{FF2B5EF4-FFF2-40B4-BE49-F238E27FC236}">
                  <a16:creationId xmlns:a16="http://schemas.microsoft.com/office/drawing/2014/main" id="{7E055CAF-A069-C89A-801C-A8C02E2B5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5051" y="1964379"/>
              <a:ext cx="2648839" cy="1489972"/>
            </a:xfrm>
            <a:prstGeom prst="rect">
              <a:avLst/>
            </a:prstGeom>
          </p:spPr>
        </p:pic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932CFBBD-B26D-8DED-B859-734EE8FFA1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13000" y="3490007"/>
              <a:ext cx="9500891" cy="1560348"/>
              <a:chOff x="2627065" y="3491842"/>
              <a:chExt cx="9990124" cy="1640696"/>
            </a:xfrm>
          </p:grpSpPr>
          <p:pic>
            <p:nvPicPr>
              <p:cNvPr id="32" name="Image 31">
                <a:extLst>
                  <a:ext uri="{FF2B5EF4-FFF2-40B4-BE49-F238E27FC236}">
                    <a16:creationId xmlns:a16="http://schemas.microsoft.com/office/drawing/2014/main" id="{420E8D44-75B5-14C8-88A2-EA83462BF7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627065" y="3630056"/>
                <a:ext cx="2483415" cy="1493722"/>
              </a:xfrm>
              <a:prstGeom prst="rect">
                <a:avLst/>
              </a:prstGeom>
            </p:spPr>
          </p:pic>
          <p:pic>
            <p:nvPicPr>
              <p:cNvPr id="34" name="Image 33">
                <a:extLst>
                  <a:ext uri="{FF2B5EF4-FFF2-40B4-BE49-F238E27FC236}">
                    <a16:creationId xmlns:a16="http://schemas.microsoft.com/office/drawing/2014/main" id="{5C9E9785-A6CF-9957-8E47-BA0F0718DC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23973" y="3634060"/>
                <a:ext cx="2246151" cy="1497434"/>
              </a:xfrm>
              <a:prstGeom prst="rect">
                <a:avLst/>
              </a:prstGeom>
            </p:spPr>
          </p:pic>
          <p:pic>
            <p:nvPicPr>
              <p:cNvPr id="35" name="Image 34">
                <a:extLst>
                  <a:ext uri="{FF2B5EF4-FFF2-40B4-BE49-F238E27FC236}">
                    <a16:creationId xmlns:a16="http://schemas.microsoft.com/office/drawing/2014/main" id="{2235A613-3F50-97CF-79CD-69F16C2C18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/>
              <a:srcRect l="11208" t="-7491" r="21715" b="1099"/>
              <a:stretch/>
            </p:blipFill>
            <p:spPr>
              <a:xfrm>
                <a:off x="9968350" y="3491842"/>
                <a:ext cx="2648839" cy="1639652"/>
              </a:xfrm>
              <a:prstGeom prst="rect">
                <a:avLst/>
              </a:prstGeom>
            </p:spPr>
          </p:pic>
          <p:pic>
            <p:nvPicPr>
              <p:cNvPr id="41" name="Image 40">
                <a:extLst>
                  <a:ext uri="{FF2B5EF4-FFF2-40B4-BE49-F238E27FC236}">
                    <a16:creationId xmlns:a16="http://schemas.microsoft.com/office/drawing/2014/main" id="{26DEAB47-3BCF-5AFB-1459-2F15CCD4D1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593661" y="3630056"/>
                <a:ext cx="2253722" cy="1502482"/>
              </a:xfrm>
              <a:prstGeom prst="rect">
                <a:avLst/>
              </a:prstGeom>
            </p:spPr>
          </p:pic>
        </p:grpSp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E17CA959-BB4B-D67E-F52A-D8FC04DABA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0210" y="5200681"/>
              <a:ext cx="9513681" cy="1270227"/>
              <a:chOff x="2642461" y="5200681"/>
              <a:chExt cx="10128174" cy="1352272"/>
            </a:xfrm>
          </p:grpSpPr>
          <p:pic>
            <p:nvPicPr>
              <p:cNvPr id="27" name="Picture 191">
                <a:extLst>
                  <a:ext uri="{FF2B5EF4-FFF2-40B4-BE49-F238E27FC236}">
                    <a16:creationId xmlns:a16="http://schemas.microsoft.com/office/drawing/2014/main" id="{73213A00-3DB7-67F8-06C0-760A8E0D63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33"/>
              <a:stretch/>
            </p:blipFill>
            <p:spPr>
              <a:xfrm>
                <a:off x="2642461" y="5211598"/>
                <a:ext cx="2212956" cy="1309077"/>
              </a:xfrm>
              <a:prstGeom prst="rect">
                <a:avLst/>
              </a:prstGeom>
              <a:noFill/>
            </p:spPr>
          </p:pic>
          <p:pic>
            <p:nvPicPr>
              <p:cNvPr id="28" name="Image 27">
                <a:extLst>
                  <a:ext uri="{FF2B5EF4-FFF2-40B4-BE49-F238E27FC236}">
                    <a16:creationId xmlns:a16="http://schemas.microsoft.com/office/drawing/2014/main" id="{431F4F53-D010-BFE4-360D-9343E47CAD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t="8767" r="4352"/>
              <a:stretch/>
            </p:blipFill>
            <p:spPr>
              <a:xfrm>
                <a:off x="4974113" y="5210489"/>
                <a:ext cx="1372444" cy="1309077"/>
              </a:xfrm>
              <a:prstGeom prst="rect">
                <a:avLst/>
              </a:prstGeom>
            </p:spPr>
          </p:pic>
          <p:pic>
            <p:nvPicPr>
              <p:cNvPr id="29" name="Image 28">
                <a:extLst>
                  <a:ext uri="{FF2B5EF4-FFF2-40B4-BE49-F238E27FC236}">
                    <a16:creationId xmlns:a16="http://schemas.microsoft.com/office/drawing/2014/main" id="{46D51F3F-C68F-9F21-B9CE-8D999983D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479422" y="5206084"/>
                <a:ext cx="1987371" cy="1342060"/>
              </a:xfrm>
              <a:prstGeom prst="rect">
                <a:avLst/>
              </a:prstGeom>
            </p:spPr>
          </p:pic>
          <p:pic>
            <p:nvPicPr>
              <p:cNvPr id="30" name="Image 29">
                <a:extLst>
                  <a:ext uri="{FF2B5EF4-FFF2-40B4-BE49-F238E27FC236}">
                    <a16:creationId xmlns:a16="http://schemas.microsoft.com/office/drawing/2014/main" id="{1701FB0D-776B-5C94-A044-6757261CCC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597662" y="5210489"/>
                <a:ext cx="2013696" cy="1342464"/>
              </a:xfrm>
              <a:prstGeom prst="rect">
                <a:avLst/>
              </a:prstGeom>
            </p:spPr>
          </p:pic>
          <p:pic>
            <p:nvPicPr>
              <p:cNvPr id="31" name="Image 30">
                <a:extLst>
                  <a:ext uri="{FF2B5EF4-FFF2-40B4-BE49-F238E27FC236}">
                    <a16:creationId xmlns:a16="http://schemas.microsoft.com/office/drawing/2014/main" id="{8469D616-BC7D-F2C6-9DCC-5577D537AA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742227" y="5200681"/>
                <a:ext cx="2028408" cy="1352272"/>
              </a:xfrm>
              <a:prstGeom prst="rect">
                <a:avLst/>
              </a:prstGeom>
            </p:spPr>
          </p:pic>
        </p:grpSp>
      </p:grpSp>
      <p:pic>
        <p:nvPicPr>
          <p:cNvPr id="48" name="Image 47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08FD920-B7DE-8CC6-35EE-3CD4AC5AD558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52" y="394569"/>
            <a:ext cx="3085261" cy="920973"/>
          </a:xfrm>
          <a:prstGeom prst="rect">
            <a:avLst/>
          </a:prstGeom>
        </p:spPr>
      </p:pic>
      <p:pic>
        <p:nvPicPr>
          <p:cNvPr id="50" name="Image 49" descr="Une image contenant croquis, diagramme, dessin, origami&#10;&#10;Le contenu généré par l’IA peut être incorrect.">
            <a:extLst>
              <a:ext uri="{FF2B5EF4-FFF2-40B4-BE49-F238E27FC236}">
                <a16:creationId xmlns:a16="http://schemas.microsoft.com/office/drawing/2014/main" id="{18EEF813-CC77-01E9-EE88-1A3981A86CE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61095" y="7132539"/>
            <a:ext cx="2357405" cy="2171701"/>
          </a:xfrm>
          <a:prstGeom prst="rect">
            <a:avLst/>
          </a:prstGeom>
        </p:spPr>
      </p:pic>
      <p:pic>
        <p:nvPicPr>
          <p:cNvPr id="65" name="Image 64" descr="Une image contenant arbre, capture d’écran, plein air, bibliothèque&#10;&#10;Le contenu généré par l’IA peut être incorrect.">
            <a:extLst>
              <a:ext uri="{FF2B5EF4-FFF2-40B4-BE49-F238E27FC236}">
                <a16:creationId xmlns:a16="http://schemas.microsoft.com/office/drawing/2014/main" id="{B7E2B26E-852F-DDFB-C136-AAD48AD26C7F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55" y="6538302"/>
            <a:ext cx="2357405" cy="3334230"/>
          </a:xfrm>
          <a:prstGeom prst="rect">
            <a:avLst/>
          </a:prstGeom>
        </p:spPr>
      </p:pic>
      <p:sp>
        <p:nvSpPr>
          <p:cNvPr id="68" name="ZoneTexte 67">
            <a:extLst>
              <a:ext uri="{FF2B5EF4-FFF2-40B4-BE49-F238E27FC236}">
                <a16:creationId xmlns:a16="http://schemas.microsoft.com/office/drawing/2014/main" id="{4FEFCF53-4B88-3CE6-CFC0-57B996E47187}"/>
              </a:ext>
            </a:extLst>
          </p:cNvPr>
          <p:cNvSpPr txBox="1"/>
          <p:nvPr/>
        </p:nvSpPr>
        <p:spPr>
          <a:xfrm>
            <a:off x="14148691" y="5384914"/>
            <a:ext cx="2607721" cy="830997"/>
          </a:xfrm>
          <a:prstGeom prst="rect">
            <a:avLst/>
          </a:prstGeom>
          <a:solidFill>
            <a:srgbClr val="C8D6E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>
                <a:latin typeface="Poppins Light"/>
                <a:cs typeface="Poppins Light"/>
              </a:rPr>
              <a:t>Contribution à la création de la démarche HQE en FR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A17E11AE-1734-0659-EA8D-EF42C5E9BCBE}"/>
              </a:ext>
            </a:extLst>
          </p:cNvPr>
          <p:cNvSpPr txBox="1"/>
          <p:nvPr/>
        </p:nvSpPr>
        <p:spPr>
          <a:xfrm>
            <a:off x="12524321" y="8747687"/>
            <a:ext cx="3563229" cy="584775"/>
          </a:xfrm>
          <a:prstGeom prst="rect">
            <a:avLst/>
          </a:prstGeom>
          <a:solidFill>
            <a:srgbClr val="C8D6EF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600">
                <a:latin typeface="Poppins Light"/>
                <a:cs typeface="Poppins Light"/>
              </a:rPr>
              <a:t>20 ans d’expertise dans la thématique de l’eau et R&amp;D</a:t>
            </a: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16F6AC5B-1696-C246-3B1C-7030239C13C6}"/>
              </a:ext>
            </a:extLst>
          </p:cNvPr>
          <p:cNvCxnSpPr>
            <a:cxnSpLocks/>
          </p:cNvCxnSpPr>
          <p:nvPr/>
        </p:nvCxnSpPr>
        <p:spPr>
          <a:xfrm flipH="1">
            <a:off x="14325545" y="6257022"/>
            <a:ext cx="630176" cy="5711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32AA1B00-320C-A574-ADCA-438E8C203B00}"/>
              </a:ext>
            </a:extLst>
          </p:cNvPr>
          <p:cNvCxnSpPr>
            <a:cxnSpLocks/>
          </p:cNvCxnSpPr>
          <p:nvPr/>
        </p:nvCxnSpPr>
        <p:spPr>
          <a:xfrm>
            <a:off x="14361058" y="7829482"/>
            <a:ext cx="0" cy="921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>
            <a:extLst>
              <a:ext uri="{FF2B5EF4-FFF2-40B4-BE49-F238E27FC236}">
                <a16:creationId xmlns:a16="http://schemas.microsoft.com/office/drawing/2014/main" id="{B35E0A88-305E-E26B-E40C-CD89362A05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2" t="82062"/>
          <a:stretch>
            <a:fillRect/>
          </a:stretch>
        </p:blipFill>
        <p:spPr bwMode="auto">
          <a:xfrm>
            <a:off x="11314087" y="5396445"/>
            <a:ext cx="1218302" cy="92329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16A82CC8-CD67-3EF9-D73E-708407999052}"/>
              </a:ext>
            </a:extLst>
          </p:cNvPr>
          <p:cNvCxnSpPr>
            <a:cxnSpLocks/>
          </p:cNvCxnSpPr>
          <p:nvPr/>
        </p:nvCxnSpPr>
        <p:spPr>
          <a:xfrm flipH="1" flipV="1">
            <a:off x="12511389" y="6250104"/>
            <a:ext cx="653316" cy="790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DF7E508-04DF-ED7E-1A4F-C731C9A7CBAB}"/>
              </a:ext>
            </a:extLst>
          </p:cNvPr>
          <p:cNvSpPr txBox="1"/>
          <p:nvPr/>
        </p:nvSpPr>
        <p:spPr>
          <a:xfrm>
            <a:off x="746437" y="2081583"/>
            <a:ext cx="8242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latin typeface="Poppins"/>
                <a:ea typeface="Open Sans Light" panose="020B0306030504020204" pitchFamily="34" charset="0"/>
                <a:cs typeface="Poppins"/>
              </a:rPr>
              <a:t>Plusieurs centaines de projets par an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AFB07E3-96AA-FF0E-9F11-5C34A92B4718}"/>
              </a:ext>
            </a:extLst>
          </p:cNvPr>
          <p:cNvSpPr txBox="1"/>
          <p:nvPr/>
        </p:nvSpPr>
        <p:spPr>
          <a:xfrm>
            <a:off x="9963516" y="2114267"/>
            <a:ext cx="7542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latin typeface="Poppins"/>
                <a:ea typeface="Open Sans Light" panose="020B0306030504020204" pitchFamily="34" charset="0"/>
                <a:cs typeface="Poppins"/>
              </a:rPr>
              <a:t>Des compétences variées</a:t>
            </a:r>
          </a:p>
        </p:txBody>
      </p:sp>
      <p:pic>
        <p:nvPicPr>
          <p:cNvPr id="16" name="Image 15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EB7DA3A5-A206-FA44-2D90-B041FD564D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561" y="2543248"/>
            <a:ext cx="4094709" cy="1650177"/>
          </a:xfrm>
          <a:prstGeom prst="rect">
            <a:avLst/>
          </a:prstGeom>
        </p:spPr>
      </p:pic>
      <p:pic>
        <p:nvPicPr>
          <p:cNvPr id="1026" name="Picture 2" descr="Le Sommer Environnement">
            <a:extLst>
              <a:ext uri="{FF2B5EF4-FFF2-40B4-BE49-F238E27FC236}">
                <a16:creationId xmlns:a16="http://schemas.microsoft.com/office/drawing/2014/main" id="{F4CEB98F-2EC6-5BAD-7367-0472FEE60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389" y="6750296"/>
            <a:ext cx="2607721" cy="132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26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Q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QE" id="{4C9FCC8D-FB28-4C31-A7B1-6B68AD1CBA65}" vid="{DD205597-27D2-4007-9CEC-5CBCC9EB745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48b2f-9f1c-4d12-9d4d-83318e17ae13" xsi:nil="true"/>
    <lcf76f155ced4ddcb4097134ff3c332f xmlns="d3668476-4d9d-4002-b2c2-7a2c08d92ee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8ED81A7C183C44A120BDD26BCA8B02" ma:contentTypeVersion="12" ma:contentTypeDescription="Crée un document." ma:contentTypeScope="" ma:versionID="f7106910ba8134cf2e1ae096ecd59a56">
  <xsd:schema xmlns:xsd="http://www.w3.org/2001/XMLSchema" xmlns:xs="http://www.w3.org/2001/XMLSchema" xmlns:p="http://schemas.microsoft.com/office/2006/metadata/properties" xmlns:ns2="d3668476-4d9d-4002-b2c2-7a2c08d92ee9" xmlns:ns3="d8748b2f-9f1c-4d12-9d4d-83318e17ae13" targetNamespace="http://schemas.microsoft.com/office/2006/metadata/properties" ma:root="true" ma:fieldsID="2c92a37891edeccc8ea35d38ffcc292b" ns2:_="" ns3:_="">
    <xsd:import namespace="d3668476-4d9d-4002-b2c2-7a2c08d92ee9"/>
    <xsd:import namespace="d8748b2f-9f1c-4d12-9d4d-83318e17ae1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68476-4d9d-4002-b2c2-7a2c08d92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c57e6cad-29be-4b80-b370-ab697c10b4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48b2f-9f1c-4d12-9d4d-83318e17ae1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fcdf674d-b01d-4b1d-b9ca-11ec5ef08760}" ma:internalName="TaxCatchAll" ma:showField="CatchAllData" ma:web="d8748b2f-9f1c-4d12-9d4d-83318e17ae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58451E-A467-4CBA-B1DF-3CE71BA111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8C5DB4-2B1C-4FD5-9CD8-E521D02AEA26}">
  <ds:schemaRefs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8748b2f-9f1c-4d12-9d4d-83318e17ae13"/>
    <ds:schemaRef ds:uri="d3668476-4d9d-4002-b2c2-7a2c08d92ee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52B59DD-333F-4539-B1BC-71CB9FBB76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68476-4d9d-4002-b2c2-7a2c08d92ee9"/>
    <ds:schemaRef ds:uri="d8748b2f-9f1c-4d12-9d4d-83318e17ae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HQE</Template>
  <TotalTime>113</TotalTime>
  <Words>2840</Words>
  <Application>Microsoft Office PowerPoint</Application>
  <PresentationFormat>Personnalisé</PresentationFormat>
  <Paragraphs>496</Paragraphs>
  <Slides>24</Slides>
  <Notes>24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9" baseType="lpstr">
      <vt:lpstr>Poppins Medium</vt:lpstr>
      <vt:lpstr>Abadi</vt:lpstr>
      <vt:lpstr>Gill Sans MT</vt:lpstr>
      <vt:lpstr>Poppins Bold</vt:lpstr>
      <vt:lpstr>Century Gothic</vt:lpstr>
      <vt:lpstr>Aptos</vt:lpstr>
      <vt:lpstr>Arial</vt:lpstr>
      <vt:lpstr>Poppins</vt:lpstr>
      <vt:lpstr>Abadi ExtraLight</vt:lpstr>
      <vt:lpstr>Open Sans Light</vt:lpstr>
      <vt:lpstr>Calibri</vt:lpstr>
      <vt:lpstr>Amatic SC</vt:lpstr>
      <vt:lpstr>Poppins Light</vt:lpstr>
      <vt:lpstr>Wingdings</vt:lpstr>
      <vt:lpstr>HQE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Rachel CHERMAIN</dc:creator>
  <cp:lastModifiedBy>LEYRIT Laura</cp:lastModifiedBy>
  <cp:revision>3</cp:revision>
  <dcterms:created xsi:type="dcterms:W3CDTF">2006-08-16T00:00:00Z</dcterms:created>
  <dcterms:modified xsi:type="dcterms:W3CDTF">2026-05-20T08:28:03Z</dcterms:modified>
  <dc:identifier>DAG69MFo1SE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0x010100688ED81A7C183C44A120BDD26BCA8B02</vt:lpwstr>
  </property>
  <property fmtid="{D5CDD505-2E9C-101B-9397-08002B2CF9AE}" pid="3" name="MediaServiceImageTags">
    <vt:lpwstr/>
  </property>
</Properties>
</file>