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8" r:id="rId5"/>
  </p:sldMasterIdLst>
  <p:notesMasterIdLst>
    <p:notesMasterId r:id="rId28"/>
  </p:notesMasterIdLst>
  <p:sldIdLst>
    <p:sldId id="260" r:id="rId6"/>
    <p:sldId id="264" r:id="rId7"/>
    <p:sldId id="266" r:id="rId8"/>
    <p:sldId id="267" r:id="rId9"/>
    <p:sldId id="270" r:id="rId10"/>
    <p:sldId id="278" r:id="rId11"/>
    <p:sldId id="272" r:id="rId12"/>
    <p:sldId id="279" r:id="rId13"/>
    <p:sldId id="273" r:id="rId14"/>
    <p:sldId id="280" r:id="rId15"/>
    <p:sldId id="282" r:id="rId16"/>
    <p:sldId id="288" r:id="rId17"/>
    <p:sldId id="291" r:id="rId18"/>
    <p:sldId id="274" r:id="rId19"/>
    <p:sldId id="289" r:id="rId20"/>
    <p:sldId id="290" r:id="rId21"/>
    <p:sldId id="283" r:id="rId22"/>
    <p:sldId id="281" r:id="rId23"/>
    <p:sldId id="287" r:id="rId24"/>
    <p:sldId id="286" r:id="rId25"/>
    <p:sldId id="284" r:id="rId26"/>
    <p:sldId id="263" r:id="rId27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9FBB0B-BB7D-BC41-8867-FE1B4F5863E0}" name="LE MERDI Maryse" initials="LM" userId="S::maryse.lemerdi@cstb.fr::050bf174-3bc7-4b01-8c2b-af07db881ad9" providerId="AD"/>
  <p188:author id="{6FFE4A13-47DE-3F40-0A4E-3F5BAB279EF1}" name="DAVID Elodie" initials="DE" userId="S::Elodie.DAVID@cstb.fr::222279bd-62f6-48ff-b285-eb1e17db5cad" providerId="AD"/>
  <p188:author id="{8665769C-BFED-00F5-9AC0-064FB9130031}" name="LE MERDI Maryse" initials="LMM" userId="S::Maryse.LEMERDI@cstb.fr::050bf174-3bc7-4b01-8c2b-af07db881ad9" providerId="AD"/>
  <p188:author id="{DB256DCC-78F0-7C75-0DC0-3E8A34435157}" name="DAVID Elodie" initials="DE" userId="S::elodie.david@cstb.fr::222279bd-62f6-48ff-b285-eb1e17db5cad" providerId="AD"/>
  <p188:author id="{90106FEB-A023-87A5-C008-249D05F48FF7}" name="NASSEREDINE Mona" initials="NM" userId="S::mona.nasseredine@cstb.fr::de571238-4e79-4967-803a-2c48fc5a03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F49"/>
    <a:srgbClr val="F26648"/>
    <a:srgbClr val="BC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86239-A58F-F587-33DB-F482893FCB38}" v="80" dt="2023-11-13T09:37:19.919"/>
    <p1510:client id="{5FC4752A-28FF-EBC4-0B2D-D493B0B7C5B0}" v="67" dt="2023-11-13T11:46:07.422"/>
    <p1510:client id="{9254BBC8-D54D-8D41-BCD7-13112F45C9EE}" v="12" dt="2023-11-13T11:33:30.6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2C82F-5DC3-4B78-AE8F-6F1F754C07D9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6A3D-CA83-4AB3-83EB-CB98C555B3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2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4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66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5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72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B6A3D-CA83-4AB3-83EB-CB98C555B3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50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868408" y="3095625"/>
            <a:ext cx="6678692" cy="45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26648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object 6"/>
          <p:cNvSpPr/>
          <p:nvPr userDrawn="1"/>
        </p:nvSpPr>
        <p:spPr>
          <a:xfrm>
            <a:off x="1889156" y="4752846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270" y="0"/>
                </a:lnTo>
              </a:path>
            </a:pathLst>
          </a:custGeom>
          <a:ln w="681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08" y="6524625"/>
            <a:ext cx="1704975" cy="2544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1868408" y="6753225"/>
            <a:ext cx="1704975" cy="5703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98900" y="6524625"/>
            <a:ext cx="1704975" cy="2544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98900" y="6753225"/>
            <a:ext cx="1704975" cy="5703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3625850"/>
            <a:ext cx="6657975" cy="1000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Sous-titre de la publication</a:t>
            </a:r>
            <a:br>
              <a:rPr lang="fr-FR"/>
            </a:br>
            <a:r>
              <a:rPr lang="fr-FR"/>
              <a:t>sur plusieurs lignes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1898040" y="5023653"/>
            <a:ext cx="6649059" cy="2927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F26648"/>
                </a:solidFill>
              </a:defRPr>
            </a:lvl1pPr>
          </a:lstStyle>
          <a:p>
            <a:fld id="{97EFED1A-C848-784A-BC66-5FA6131288C8}" type="datetimeFigureOut">
              <a:rPr lang="fr-FR" smtClean="0"/>
              <a:pPr/>
              <a:t>06/04/2022</a:t>
            </a:fld>
            <a:endParaRPr lang="fr-FR"/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6" hasCustomPrompt="1"/>
          </p:nvPr>
        </p:nvSpPr>
        <p:spPr>
          <a:xfrm>
            <a:off x="1898040" y="5247419"/>
            <a:ext cx="6649059" cy="2975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F26648"/>
                </a:solidFill>
              </a:defRPr>
            </a:lvl1pPr>
          </a:lstStyle>
          <a:p>
            <a:r>
              <a:rPr lang="fr-FR"/>
              <a:t>Autres information</a:t>
            </a:r>
          </a:p>
        </p:txBody>
      </p:sp>
    </p:spTree>
    <p:extLst>
      <p:ext uri="{BB962C8B-B14F-4D97-AF65-F5344CB8AC3E}">
        <p14:creationId xmlns:p14="http://schemas.microsoft.com/office/powerpoint/2010/main" val="469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  18"/>
          <p:cNvSpPr>
            <a:spLocks noGrp="1"/>
          </p:cNvSpPr>
          <p:nvPr>
            <p:ph type="pic" sz="quarter" idx="13" hasCustomPrompt="1"/>
          </p:nvPr>
        </p:nvSpPr>
        <p:spPr>
          <a:xfrm>
            <a:off x="755650" y="1890713"/>
            <a:ext cx="9937750" cy="46609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439" y="345283"/>
            <a:ext cx="8672950" cy="550587"/>
          </a:xfrm>
        </p:spPr>
        <p:txBody>
          <a:bodyPr anchor="t">
            <a:normAutofit/>
          </a:bodyPr>
          <a:lstStyle>
            <a:lvl1pPr algn="l">
              <a:defRPr sz="3000" b="1"/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438" y="1132158"/>
            <a:ext cx="8672949" cy="386844"/>
          </a:xfrm>
        </p:spPr>
        <p:txBody>
          <a:bodyPr/>
          <a:lstStyle>
            <a:lvl1pPr marL="0" indent="0" algn="l">
              <a:buNone/>
              <a:defRPr sz="2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/>
          </a:p>
        </p:txBody>
      </p:sp>
      <p:sp>
        <p:nvSpPr>
          <p:cNvPr id="9" name="object 4"/>
          <p:cNvSpPr/>
          <p:nvPr userDrawn="1"/>
        </p:nvSpPr>
        <p:spPr>
          <a:xfrm>
            <a:off x="1277999" y="98806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270" y="0"/>
                </a:lnTo>
              </a:path>
            </a:pathLst>
          </a:custGeom>
          <a:ln w="681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54" y="6765532"/>
            <a:ext cx="546100" cy="406400"/>
          </a:xfrm>
          <a:prstGeom prst="rect">
            <a:avLst/>
          </a:prstGeom>
        </p:spPr>
      </p:pic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46300" y="6809882"/>
            <a:ext cx="2057400" cy="476250"/>
          </a:xfrm>
        </p:spPr>
        <p:txBody>
          <a:bodyPr>
            <a:normAutofit/>
          </a:bodyPr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fr-FR"/>
              <a:t>Titre de la présentation sur deux lignes </a:t>
            </a:r>
            <a:r>
              <a:rPr lang="en-US" sz="1000" b="1">
                <a:solidFill>
                  <a:srgbClr val="231F20"/>
                </a:solidFill>
                <a:latin typeface="+mn-lt"/>
                <a:cs typeface="Arial"/>
              </a:rPr>
              <a:t>— </a:t>
            </a:r>
            <a:r>
              <a:rPr lang="fr-FR" sz="1000" b="1">
                <a:solidFill>
                  <a:srgbClr val="231F20"/>
                </a:solidFill>
                <a:latin typeface="+mn-lt"/>
                <a:cs typeface="Arial"/>
              </a:rPr>
              <a:t>6 avril 2022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3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  18"/>
          <p:cNvSpPr>
            <a:spLocks noGrp="1"/>
          </p:cNvSpPr>
          <p:nvPr>
            <p:ph type="pic" sz="quarter" idx="13" hasCustomPrompt="1"/>
          </p:nvPr>
        </p:nvSpPr>
        <p:spPr>
          <a:xfrm>
            <a:off x="5706008" y="1890713"/>
            <a:ext cx="4987392" cy="46609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Insérer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439" y="345283"/>
            <a:ext cx="8672950" cy="1064957"/>
          </a:xfrm>
        </p:spPr>
        <p:txBody>
          <a:bodyPr anchor="t">
            <a:normAutofit/>
          </a:bodyPr>
          <a:lstStyle>
            <a:lvl1pPr algn="l">
              <a:defRPr sz="3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85439" y="1897877"/>
            <a:ext cx="3908862" cy="835024"/>
          </a:xfrm>
        </p:spPr>
        <p:txBody>
          <a:bodyPr/>
          <a:lstStyle>
            <a:lvl1pPr marL="0" indent="0" algn="l">
              <a:buNone/>
              <a:defRPr sz="2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sous-titre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54" y="6765532"/>
            <a:ext cx="546100" cy="406400"/>
          </a:xfrm>
          <a:prstGeom prst="rect">
            <a:avLst/>
          </a:prstGeom>
        </p:spPr>
      </p:pic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46300" y="6809882"/>
            <a:ext cx="2057400" cy="476250"/>
          </a:xfrm>
        </p:spPr>
        <p:txBody>
          <a:bodyPr>
            <a:normAutofit/>
          </a:bodyPr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fr-FR"/>
              <a:t>Titre de la présentation sur deux lignes </a:t>
            </a:r>
            <a:r>
              <a:rPr lang="en-US" sz="1000" b="1">
                <a:solidFill>
                  <a:srgbClr val="231F20"/>
                </a:solidFill>
                <a:latin typeface="+mn-lt"/>
                <a:cs typeface="Arial"/>
              </a:rPr>
              <a:t>— </a:t>
            </a:r>
            <a:r>
              <a:rPr lang="fr-FR" sz="1000" b="1">
                <a:solidFill>
                  <a:srgbClr val="231F20"/>
                </a:solidFill>
                <a:latin typeface="+mn-lt"/>
                <a:cs typeface="Arial"/>
              </a:rPr>
              <a:t>6 avril 2022</a:t>
            </a:r>
            <a:r>
              <a:rPr lang="fr-FR"/>
              <a:t> </a:t>
            </a:r>
          </a:p>
        </p:txBody>
      </p:sp>
      <p:sp>
        <p:nvSpPr>
          <p:cNvPr id="12" name="object 3"/>
          <p:cNvSpPr/>
          <p:nvPr userDrawn="1"/>
        </p:nvSpPr>
        <p:spPr>
          <a:xfrm>
            <a:off x="1277999" y="165405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270" y="0"/>
                </a:lnTo>
              </a:path>
            </a:pathLst>
          </a:custGeom>
          <a:ln w="681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7999" y="3773726"/>
            <a:ext cx="3902075" cy="2777887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fr-FR"/>
              <a:t>Texte courant Arial </a:t>
            </a:r>
            <a:r>
              <a:rPr lang="fr-FR" err="1"/>
              <a:t>regular</a:t>
            </a:r>
            <a:r>
              <a:rPr lang="fr-FR"/>
              <a:t> 17pt  interlignage 20pt</a:t>
            </a:r>
          </a:p>
          <a:p>
            <a:pPr lvl="0"/>
            <a:r>
              <a:rPr lang="fr-FR" err="1"/>
              <a:t>Num</a:t>
            </a:r>
            <a:r>
              <a:rPr lang="fr-FR"/>
              <a:t> </a:t>
            </a:r>
            <a:r>
              <a:rPr lang="fr-FR" err="1"/>
              <a:t>iunt</a:t>
            </a:r>
            <a:r>
              <a:rPr lang="fr-FR"/>
              <a:t> </a:t>
            </a:r>
            <a:r>
              <a:rPr lang="fr-FR" err="1"/>
              <a:t>laboria</a:t>
            </a:r>
            <a:r>
              <a:rPr lang="fr-FR"/>
              <a:t> </a:t>
            </a:r>
            <a:r>
              <a:rPr lang="fr-FR" err="1"/>
              <a:t>pellaccus</a:t>
            </a:r>
            <a:r>
              <a:rPr lang="fr-FR"/>
              <a:t> id </a:t>
            </a:r>
            <a:r>
              <a:rPr lang="fr-FR" err="1"/>
              <a:t>maiotem</a:t>
            </a:r>
            <a:r>
              <a:rPr lang="fr-FR"/>
              <a:t> rem que </a:t>
            </a:r>
            <a:r>
              <a:rPr lang="fr-FR" err="1"/>
              <a:t>ommolent</a:t>
            </a:r>
            <a:r>
              <a:rPr lang="fr-FR"/>
              <a:t> </a:t>
            </a:r>
            <a:r>
              <a:rPr lang="fr-FR" err="1"/>
              <a:t>excerna</a:t>
            </a:r>
            <a:r>
              <a:rPr lang="fr-FR"/>
              <a:t>  </a:t>
            </a:r>
            <a:r>
              <a:rPr lang="fr-FR" err="1"/>
              <a:t>tinvel</a:t>
            </a:r>
            <a:r>
              <a:rPr lang="fr-FR"/>
              <a:t> </a:t>
            </a:r>
            <a:r>
              <a:rPr lang="fr-FR" err="1"/>
              <a:t>illiquid</a:t>
            </a:r>
            <a:r>
              <a:rPr lang="fr-FR"/>
              <a:t> </a:t>
            </a:r>
            <a:r>
              <a:rPr lang="fr-FR" err="1"/>
              <a:t>quas</a:t>
            </a:r>
            <a:r>
              <a:rPr lang="fr-FR"/>
              <a:t> si </a:t>
            </a:r>
            <a:r>
              <a:rPr lang="fr-FR" err="1"/>
              <a:t>ditate</a:t>
            </a:r>
            <a:r>
              <a:rPr lang="fr-FR"/>
              <a:t> </a:t>
            </a:r>
            <a:r>
              <a:rPr lang="fr-FR" err="1"/>
              <a:t>conecer</a:t>
            </a:r>
            <a:r>
              <a:rPr lang="fr-FR"/>
              <a:t>  </a:t>
            </a:r>
            <a:r>
              <a:rPr lang="fr-FR" err="1"/>
              <a:t>empore</a:t>
            </a:r>
            <a:r>
              <a:rPr lang="fr-FR"/>
              <a:t> </a:t>
            </a:r>
            <a:r>
              <a:rPr lang="fr-FR" err="1"/>
              <a:t>platiur</a:t>
            </a:r>
            <a:r>
              <a:rPr lang="fr-FR"/>
              <a:t> </a:t>
            </a:r>
            <a:r>
              <a:rPr lang="fr-FR" err="1"/>
              <a:t>maio</a:t>
            </a:r>
            <a:r>
              <a:rPr lang="fr-FR"/>
              <a:t> tem. </a:t>
            </a:r>
            <a:r>
              <a:rPr lang="fr-FR" err="1"/>
              <a:t>Ilicime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 </a:t>
            </a:r>
            <a:r>
              <a:rPr lang="fr-FR" err="1"/>
              <a:t>occuptatiae</a:t>
            </a:r>
            <a:r>
              <a:rPr lang="fr-FR"/>
              <a:t> con </a:t>
            </a:r>
            <a:r>
              <a:rPr lang="fr-FR" err="1"/>
              <a:t>num</a:t>
            </a:r>
            <a:r>
              <a:rPr lang="fr-FR"/>
              <a:t> ut </a:t>
            </a:r>
            <a:r>
              <a:rPr lang="fr-FR" err="1"/>
              <a:t>vere</a:t>
            </a:r>
            <a:r>
              <a:rPr lang="fr-FR"/>
              <a:t> </a:t>
            </a:r>
            <a:r>
              <a:rPr lang="fr-FR" err="1"/>
              <a:t>parchil</a:t>
            </a:r>
            <a:r>
              <a:rPr lang="fr-FR"/>
              <a:t>  </a:t>
            </a:r>
            <a:r>
              <a:rPr lang="fr-FR" err="1"/>
              <a:t>maiosto</a:t>
            </a:r>
            <a:r>
              <a:rPr lang="fr-FR"/>
              <a:t> </a:t>
            </a:r>
            <a:r>
              <a:rPr lang="fr-FR" err="1"/>
              <a:t>iur</a:t>
            </a:r>
            <a:r>
              <a:rPr lang="fr-FR"/>
              <a:t> </a:t>
            </a:r>
            <a:r>
              <a:rPr lang="fr-FR" err="1"/>
              <a:t>reptate</a:t>
            </a:r>
            <a:r>
              <a:rPr lang="fr-FR"/>
              <a:t> </a:t>
            </a:r>
            <a:r>
              <a:rPr lang="fr-FR" err="1"/>
              <a:t>occabor</a:t>
            </a:r>
            <a:r>
              <a:rPr lang="fr-FR"/>
              <a:t>.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277999" y="3077354"/>
            <a:ext cx="3902075" cy="707252"/>
          </a:xfrm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rgbClr val="F26648"/>
                </a:solidFill>
              </a:defRPr>
            </a:lvl1pPr>
          </a:lstStyle>
          <a:p>
            <a:pPr lvl="0"/>
            <a:r>
              <a:rPr lang="fr-FR"/>
              <a:t>Sous-titre niveaux 2 Arial </a:t>
            </a:r>
            <a:r>
              <a:rPr lang="fr-FR" err="1"/>
              <a:t>bold</a:t>
            </a:r>
            <a:r>
              <a:rPr lang="fr-FR"/>
              <a:t> 17pt  interlignage 20pt en couleur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63611" y="1311980"/>
            <a:ext cx="8672950" cy="531557"/>
          </a:xfrm>
        </p:spPr>
        <p:txBody>
          <a:bodyPr anchor="t">
            <a:normAutofit/>
          </a:bodyPr>
          <a:lstStyle>
            <a:lvl1pPr algn="l">
              <a:defRPr sz="3000" b="1"/>
            </a:lvl1pPr>
          </a:lstStyle>
          <a:p>
            <a:r>
              <a:rPr lang="fr-FR"/>
              <a:t>Merci de votre attention</a:t>
            </a:r>
          </a:p>
        </p:txBody>
      </p:sp>
      <p:sp>
        <p:nvSpPr>
          <p:cNvPr id="40" name="object 27"/>
          <p:cNvSpPr/>
          <p:nvPr userDrawn="1"/>
        </p:nvSpPr>
        <p:spPr>
          <a:xfrm>
            <a:off x="1676311" y="196787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270" y="0"/>
                </a:lnTo>
              </a:path>
            </a:pathLst>
          </a:custGeom>
          <a:ln w="681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5"/>
          <p:cNvSpPr txBox="1"/>
          <p:nvPr userDrawn="1"/>
        </p:nvSpPr>
        <p:spPr>
          <a:xfrm>
            <a:off x="1663612" y="5813856"/>
            <a:ext cx="1358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>
                <a:solidFill>
                  <a:srgbClr val="231F20"/>
                </a:solidFill>
                <a:latin typeface="Arial"/>
                <a:cs typeface="Arial"/>
              </a:rPr>
              <a:t>Avec</a:t>
            </a:r>
            <a:r>
              <a:rPr sz="1200" b="1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200" b="1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5">
                <a:solidFill>
                  <a:srgbClr val="231F20"/>
                </a:solidFill>
                <a:latin typeface="Arial"/>
                <a:cs typeface="Arial"/>
              </a:rPr>
              <a:t>soutien</a:t>
            </a:r>
            <a:r>
              <a:rPr sz="1200" b="1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9" name="Imag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85" y="3959999"/>
            <a:ext cx="1600200" cy="12192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88" y="4759325"/>
            <a:ext cx="215900" cy="4699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1702" y="3959999"/>
            <a:ext cx="2541876" cy="13462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fr-FR" sz="1200" b="1" spc="-5">
                <a:solidFill>
                  <a:srgbClr val="231F20"/>
                </a:solidFill>
                <a:latin typeface="+mn-lt"/>
                <a:cs typeface="Arial"/>
              </a:rPr>
              <a:t>Insérer texte</a:t>
            </a:r>
            <a:endParaRPr lang="fr-FR" sz="1200">
              <a:latin typeface="+mn-lt"/>
              <a:cs typeface="Arial"/>
            </a:endParaRPr>
          </a:p>
        </p:txBody>
      </p:sp>
      <p:sp>
        <p:nvSpPr>
          <p:cNvPr id="55" name="Espace réservé pour une image  50"/>
          <p:cNvSpPr>
            <a:spLocks noGrp="1"/>
          </p:cNvSpPr>
          <p:nvPr>
            <p:ph type="pic" sz="quarter" idx="17" hasCustomPrompt="1"/>
          </p:nvPr>
        </p:nvSpPr>
        <p:spPr>
          <a:xfrm>
            <a:off x="1671638" y="6164263"/>
            <a:ext cx="1382712" cy="5794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56" name="Espace réservé pour une image  50"/>
          <p:cNvSpPr>
            <a:spLocks noGrp="1"/>
          </p:cNvSpPr>
          <p:nvPr>
            <p:ph type="pic" sz="quarter" idx="18" hasCustomPrompt="1"/>
          </p:nvPr>
        </p:nvSpPr>
        <p:spPr>
          <a:xfrm>
            <a:off x="3241255" y="6164263"/>
            <a:ext cx="1382712" cy="5794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57" name="Espace réservé pour une image  50"/>
          <p:cNvSpPr>
            <a:spLocks noGrp="1"/>
          </p:cNvSpPr>
          <p:nvPr>
            <p:ph type="pic" sz="quarter" idx="19" hasCustomPrompt="1"/>
          </p:nvPr>
        </p:nvSpPr>
        <p:spPr>
          <a:xfrm>
            <a:off x="4812157" y="6164263"/>
            <a:ext cx="1382712" cy="5794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Logo partenaire</a:t>
            </a:r>
          </a:p>
        </p:txBody>
      </p:sp>
      <p:sp>
        <p:nvSpPr>
          <p:cNvPr id="58" name="Espace réservé pour une image  50"/>
          <p:cNvSpPr>
            <a:spLocks noGrp="1"/>
          </p:cNvSpPr>
          <p:nvPr>
            <p:ph type="pic" sz="quarter" idx="20" hasCustomPrompt="1"/>
          </p:nvPr>
        </p:nvSpPr>
        <p:spPr>
          <a:xfrm>
            <a:off x="6381774" y="6164263"/>
            <a:ext cx="1382712" cy="5794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Logo partenaire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FA00-E715-B841-8967-D44F9464304F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0" y="6809882"/>
            <a:ext cx="755650" cy="40163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3B5FE2-83EC-D248-A404-F8C426EA499F}" type="slidenum">
              <a:rPr lang="fr-FR" smtClean="0">
                <a:solidFill>
                  <a:schemeClr val="tx1"/>
                </a:solidFill>
              </a:rPr>
              <a:pPr/>
              <a:t>‹#›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hqegbc.org/nouveau-test-hqe-performance-evaluez-la-performance-environnementale-de-vos-chantiers-de-construction-renovation-ou-deconstruc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secretariat@hqegbc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Réunion d’information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fr-FR" dirty="0"/>
              <a:t>Test HQE Performance Impacts Chantier</a:t>
            </a:r>
          </a:p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13/11/2023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/>
              <a:t>Projet Evaluation Environnementale des Impacts Chantier</a:t>
            </a:r>
          </a:p>
        </p:txBody>
      </p:sp>
    </p:spTree>
    <p:extLst>
      <p:ext uri="{BB962C8B-B14F-4D97-AF65-F5344CB8AC3E}">
        <p14:creationId xmlns:p14="http://schemas.microsoft.com/office/powerpoint/2010/main" val="123379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9A4140E-03E7-7C04-D71F-F3EDF9260E3F}"/>
              </a:ext>
            </a:extLst>
          </p:cNvPr>
          <p:cNvSpPr txBox="1"/>
          <p:nvPr/>
        </p:nvSpPr>
        <p:spPr>
          <a:xfrm>
            <a:off x="1155447" y="5788565"/>
            <a:ext cx="672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>
                <a:sym typeface="Wingdings" panose="05000000000000000000" pitchFamily="2" charset="2"/>
              </a:rPr>
              <a:t>Modalités d’évaluation environnementale : impact carbone, distance totale parcourue, quantités valorisées, m² conservés</a:t>
            </a:r>
            <a:endParaRPr lang="fr-FR" sz="1600" b="1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DC243FF-4348-2F8E-B5CE-87251EEEA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DC31480-B161-F104-DBEA-99057E343FEA}"/>
              </a:ext>
            </a:extLst>
          </p:cNvPr>
          <p:cNvGrpSpPr/>
          <p:nvPr/>
        </p:nvGrpSpPr>
        <p:grpSpPr>
          <a:xfrm>
            <a:off x="1155447" y="1355383"/>
            <a:ext cx="6614636" cy="4051115"/>
            <a:chOff x="930553" y="1599945"/>
            <a:chExt cx="5867400" cy="372635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F4A7559-1DD2-8BDE-DFE4-420CE93BB731}"/>
                </a:ext>
              </a:extLst>
            </p:cNvPr>
            <p:cNvSpPr/>
            <p:nvPr/>
          </p:nvSpPr>
          <p:spPr>
            <a:xfrm>
              <a:off x="930553" y="1599945"/>
              <a:ext cx="5867400" cy="3726353"/>
            </a:xfrm>
            <a:prstGeom prst="round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003CBA1-156D-6D34-9F43-FFC046BF29EB}"/>
                </a:ext>
              </a:extLst>
            </p:cNvPr>
            <p:cNvSpPr txBox="1"/>
            <p:nvPr/>
          </p:nvSpPr>
          <p:spPr>
            <a:xfrm>
              <a:off x="2612762" y="2756086"/>
              <a:ext cx="1783694" cy="5945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Consommation des ressources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4F353FD-1838-147C-9A0F-411688E5524A}"/>
                </a:ext>
              </a:extLst>
            </p:cNvPr>
            <p:cNvSpPr txBox="1"/>
            <p:nvPr/>
          </p:nvSpPr>
          <p:spPr>
            <a:xfrm>
              <a:off x="4777649" y="2773686"/>
              <a:ext cx="1961706" cy="5945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/>
                <a:t>Impact sur l’écosystème local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1828564-7D54-C7D3-9195-2025016F625B}"/>
                </a:ext>
              </a:extLst>
            </p:cNvPr>
            <p:cNvSpPr txBox="1"/>
            <p:nvPr/>
          </p:nvSpPr>
          <p:spPr>
            <a:xfrm>
              <a:off x="1074628" y="2805175"/>
              <a:ext cx="1073831" cy="5945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/>
                <a:t>Gestion </a:t>
              </a:r>
            </a:p>
            <a:p>
              <a:pPr algn="ctr"/>
              <a:r>
                <a:rPr lang="fr-FR"/>
                <a:t>des terres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48BC8C53-501C-109A-EB7A-2DDCC2DD226A}"/>
                </a:ext>
              </a:extLst>
            </p:cNvPr>
            <p:cNvSpPr/>
            <p:nvPr/>
          </p:nvSpPr>
          <p:spPr>
            <a:xfrm>
              <a:off x="3059566" y="1692361"/>
              <a:ext cx="1167628" cy="293136"/>
            </a:xfrm>
            <a:prstGeom prst="roundRect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>
                  <a:solidFill>
                    <a:srgbClr val="E15F49"/>
                  </a:solidFill>
                </a:rPr>
                <a:t>Chantier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69C9E1A-6E42-B4DB-CD43-DA0D1B93F871}"/>
                </a:ext>
              </a:extLst>
            </p:cNvPr>
            <p:cNvCxnSpPr>
              <a:cxnSpLocks/>
            </p:cNvCxnSpPr>
            <p:nvPr/>
          </p:nvCxnSpPr>
          <p:spPr>
            <a:xfrm>
              <a:off x="3651339" y="1985497"/>
              <a:ext cx="0" cy="370807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B1BE9093-5489-D48F-D49F-D9D3B23722D5}"/>
                </a:ext>
              </a:extLst>
            </p:cNvPr>
            <p:cNvCxnSpPr>
              <a:cxnSpLocks/>
            </p:cNvCxnSpPr>
            <p:nvPr/>
          </p:nvCxnSpPr>
          <p:spPr>
            <a:xfrm>
              <a:off x="1364492" y="2351189"/>
              <a:ext cx="4867599" cy="0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5B1B328-B053-F88E-11C0-85FE76651379}"/>
                </a:ext>
              </a:extLst>
            </p:cNvPr>
            <p:cNvCxnSpPr>
              <a:cxnSpLocks/>
            </p:cNvCxnSpPr>
            <p:nvPr/>
          </p:nvCxnSpPr>
          <p:spPr>
            <a:xfrm>
              <a:off x="3022128" y="2351189"/>
              <a:ext cx="0" cy="463414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A8B0F450-089A-A933-69C1-743F9AE7D69C}"/>
                </a:ext>
              </a:extLst>
            </p:cNvPr>
            <p:cNvCxnSpPr>
              <a:cxnSpLocks/>
            </p:cNvCxnSpPr>
            <p:nvPr/>
          </p:nvCxnSpPr>
          <p:spPr>
            <a:xfrm>
              <a:off x="1427263" y="2351189"/>
              <a:ext cx="0" cy="463414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01C27F1-D990-E7C2-FC15-9858DBF2DBED}"/>
                </a:ext>
              </a:extLst>
            </p:cNvPr>
            <p:cNvCxnSpPr>
              <a:cxnSpLocks/>
            </p:cNvCxnSpPr>
            <p:nvPr/>
          </p:nvCxnSpPr>
          <p:spPr>
            <a:xfrm>
              <a:off x="5275634" y="2351189"/>
              <a:ext cx="0" cy="450723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44CD03F0-E2E3-66B7-3462-EB0CD4581FC0}"/>
                </a:ext>
              </a:extLst>
            </p:cNvPr>
            <p:cNvCxnSpPr>
              <a:cxnSpLocks/>
            </p:cNvCxnSpPr>
            <p:nvPr/>
          </p:nvCxnSpPr>
          <p:spPr>
            <a:xfrm>
              <a:off x="3008503" y="3301053"/>
              <a:ext cx="0" cy="1864798"/>
            </a:xfrm>
            <a:prstGeom prst="line">
              <a:avLst/>
            </a:prstGeom>
            <a:grpFill/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8981EAE-2572-13D4-0724-0FD974156744}"/>
                </a:ext>
              </a:extLst>
            </p:cNvPr>
            <p:cNvSpPr txBox="1"/>
            <p:nvPr/>
          </p:nvSpPr>
          <p:spPr>
            <a:xfrm>
              <a:off x="3054053" y="3306191"/>
              <a:ext cx="2111830" cy="19817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400"/>
                <a:t>Energie</a:t>
              </a:r>
              <a:r>
                <a:rPr lang="fr-FR" sz="1600"/>
                <a:t> 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200"/>
                <a:t>Energie chantier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200"/>
                <a:t>Energie renouvelable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400"/>
                <a:t>…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400"/>
                <a:t>Eau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200"/>
                <a:t>Eaux consommées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200"/>
                <a:t>Eaux recyclées</a:t>
              </a:r>
            </a:p>
            <a:p>
              <a:pPr marL="742950" lvl="1" indent="-285750">
                <a:buClr>
                  <a:srgbClr val="E15F49"/>
                </a:buClr>
                <a:buFont typeface="Courier New" panose="02070309020205020404" pitchFamily="49" charset="0"/>
                <a:buChar char="o"/>
              </a:pPr>
              <a:r>
                <a:rPr lang="fr-FR" sz="1400"/>
                <a:t>…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400"/>
                <a:t>Gestion des PEMD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400"/>
                <a:t>Transport</a:t>
              </a:r>
            </a:p>
          </p:txBody>
        </p:sp>
      </p:grpSp>
      <p:sp>
        <p:nvSpPr>
          <p:cNvPr id="48" name="Titre 2">
            <a:extLst>
              <a:ext uri="{FF2B5EF4-FFF2-40B4-BE49-F238E27FC236}">
                <a16:creationId xmlns:a16="http://schemas.microsoft.com/office/drawing/2014/main" id="{1CB21F3C-3DE2-B8BD-021D-0F25C64C6E44}"/>
              </a:ext>
            </a:extLst>
          </p:cNvPr>
          <p:cNvSpPr txBox="1">
            <a:spLocks/>
          </p:cNvSpPr>
          <p:nvPr/>
        </p:nvSpPr>
        <p:spPr>
          <a:xfrm>
            <a:off x="1155447" y="310643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ED23E8A-55D9-7F8A-CFB8-6B7C476A463A}"/>
              </a:ext>
            </a:extLst>
          </p:cNvPr>
          <p:cNvSpPr txBox="1"/>
          <p:nvPr/>
        </p:nvSpPr>
        <p:spPr>
          <a:xfrm>
            <a:off x="1307338" y="1920691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>
                <a:solidFill>
                  <a:srgbClr val="E15F49"/>
                </a:solidFill>
              </a:rPr>
              <a:t>…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50DE6C6-F3C2-9098-A03A-288083ED4481}"/>
              </a:ext>
            </a:extLst>
          </p:cNvPr>
          <p:cNvSpPr txBox="1"/>
          <p:nvPr/>
        </p:nvSpPr>
        <p:spPr>
          <a:xfrm>
            <a:off x="7058414" y="1912151"/>
            <a:ext cx="41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E15F49"/>
                </a:solidFill>
              </a:rPr>
              <a:t>…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65C325A-85F3-3904-5C74-2FDD8182DED4}"/>
              </a:ext>
            </a:extLst>
          </p:cNvPr>
          <p:cNvCxnSpPr>
            <a:cxnSpLocks/>
          </p:cNvCxnSpPr>
          <p:nvPr/>
        </p:nvCxnSpPr>
        <p:spPr>
          <a:xfrm>
            <a:off x="1715874" y="3281312"/>
            <a:ext cx="0" cy="247498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E15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9B5825D-5272-A9A1-CAA2-AD2C3861485A}"/>
              </a:ext>
            </a:extLst>
          </p:cNvPr>
          <p:cNvCxnSpPr>
            <a:cxnSpLocks/>
          </p:cNvCxnSpPr>
          <p:nvPr/>
        </p:nvCxnSpPr>
        <p:spPr>
          <a:xfrm>
            <a:off x="6052223" y="3256946"/>
            <a:ext cx="0" cy="598048"/>
          </a:xfrm>
          <a:prstGeom prst="lin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E15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E211A934-0FFF-F2C1-A596-5CBA4C50868A}"/>
              </a:ext>
            </a:extLst>
          </p:cNvPr>
          <p:cNvGrpSpPr/>
          <p:nvPr/>
        </p:nvGrpSpPr>
        <p:grpSpPr>
          <a:xfrm>
            <a:off x="8128000" y="363913"/>
            <a:ext cx="2386838" cy="6922219"/>
            <a:chOff x="1040861" y="1051765"/>
            <a:chExt cx="3269741" cy="6200085"/>
          </a:xfrm>
        </p:grpSpPr>
        <p:sp>
          <p:nvSpPr>
            <p:cNvPr id="61" name="Flèche : bas 60">
              <a:extLst>
                <a:ext uri="{FF2B5EF4-FFF2-40B4-BE49-F238E27FC236}">
                  <a16:creationId xmlns:a16="http://schemas.microsoft.com/office/drawing/2014/main" id="{697EC77C-BA70-B253-FA38-B8DCFDB9B3CD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BDD70006-5757-70D4-4764-5597AE4DA544}"/>
                </a:ext>
              </a:extLst>
            </p:cNvPr>
            <p:cNvSpPr/>
            <p:nvPr/>
          </p:nvSpPr>
          <p:spPr>
            <a:xfrm>
              <a:off x="1040861" y="1051765"/>
              <a:ext cx="3269741" cy="1068609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 b="1"/>
                <a:t>Sélection d’indicateurs environnementaux approfondis / innovants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3A7FD32D-6CF9-1E72-E4F1-6B131FCA934D}"/>
                </a:ext>
              </a:extLst>
            </p:cNvPr>
            <p:cNvSpPr/>
            <p:nvPr/>
          </p:nvSpPr>
          <p:spPr>
            <a:xfrm>
              <a:off x="1476374" y="2374685"/>
              <a:ext cx="2429867" cy="8673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DEDDD72C-AE06-EA86-D20D-6EE2A6DAC3AD}"/>
                </a:ext>
              </a:extLst>
            </p:cNvPr>
            <p:cNvSpPr/>
            <p:nvPr/>
          </p:nvSpPr>
          <p:spPr>
            <a:xfrm>
              <a:off x="1460798" y="3496387"/>
              <a:ext cx="2461022" cy="9368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Collecte de données de terrain</a:t>
              </a:r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AAF3514C-4B3E-B151-D44A-BDA023F3309E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8F38BA28-37A7-6FF4-22A1-06856BD47C96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5CD8F979-37FF-4ACE-9C29-BED8AF032FA7}"/>
              </a:ext>
            </a:extLst>
          </p:cNvPr>
          <p:cNvSpPr txBox="1"/>
          <p:nvPr/>
        </p:nvSpPr>
        <p:spPr>
          <a:xfrm>
            <a:off x="1738440" y="3259532"/>
            <a:ext cx="1265953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Terres excavées</a:t>
            </a:r>
          </a:p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Distance parcourue</a:t>
            </a:r>
          </a:p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Réemploi de terre</a:t>
            </a:r>
          </a:p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…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7D64838-44CC-AFEB-E6EE-F26BAFB3D91C}"/>
              </a:ext>
            </a:extLst>
          </p:cNvPr>
          <p:cNvSpPr txBox="1"/>
          <p:nvPr/>
        </p:nvSpPr>
        <p:spPr>
          <a:xfrm>
            <a:off x="6099947" y="3205925"/>
            <a:ext cx="143071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Surface occupée par le chantier</a:t>
            </a:r>
          </a:p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Surface végétalisée</a:t>
            </a:r>
          </a:p>
          <a:p>
            <a:pPr marL="285750" indent="-285750">
              <a:buClr>
                <a:srgbClr val="E15F49"/>
              </a:buClr>
              <a:buFont typeface="Arial" panose="020B0604020202020204" pitchFamily="34" charset="0"/>
              <a:buChar char="•"/>
            </a:pPr>
            <a:r>
              <a:rPr lang="fr-FR" sz="11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620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7EE01EF-72C6-4FF9-2E33-750C728C9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1031" y="673047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06A6C88-1ABC-27FD-7FF4-C9BD61AE315D}"/>
              </a:ext>
            </a:extLst>
          </p:cNvPr>
          <p:cNvSpPr txBox="1">
            <a:spLocks/>
          </p:cNvSpPr>
          <p:nvPr/>
        </p:nvSpPr>
        <p:spPr>
          <a:xfrm>
            <a:off x="1167323" y="313997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E354F62-3953-7CF8-2309-23B23D1D1BAA}"/>
              </a:ext>
            </a:extLst>
          </p:cNvPr>
          <p:cNvGrpSpPr/>
          <p:nvPr/>
        </p:nvGrpSpPr>
        <p:grpSpPr>
          <a:xfrm>
            <a:off x="8035198" y="363912"/>
            <a:ext cx="2595184" cy="6922220"/>
            <a:chOff x="913731" y="1051764"/>
            <a:chExt cx="3555156" cy="6200086"/>
          </a:xfrm>
        </p:grpSpPr>
        <p:sp>
          <p:nvSpPr>
            <p:cNvPr id="18" name="Flèche : bas 17">
              <a:extLst>
                <a:ext uri="{FF2B5EF4-FFF2-40B4-BE49-F238E27FC236}">
                  <a16:creationId xmlns:a16="http://schemas.microsoft.com/office/drawing/2014/main" id="{44F579A0-004A-6928-6C67-169918747484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6BB6B7C1-291A-E275-C203-B3C51B1510F7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D09C1C92-3FDE-9DAF-B911-F1101FE479DB}"/>
                </a:ext>
              </a:extLst>
            </p:cNvPr>
            <p:cNvSpPr/>
            <p:nvPr/>
          </p:nvSpPr>
          <p:spPr>
            <a:xfrm>
              <a:off x="913731" y="2254210"/>
              <a:ext cx="3555156" cy="1121702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Recrutement de chantiers pilotes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3AA1076-B5C4-BB54-D1EA-2B246A070E1C}"/>
                </a:ext>
              </a:extLst>
            </p:cNvPr>
            <p:cNvSpPr/>
            <p:nvPr/>
          </p:nvSpPr>
          <p:spPr>
            <a:xfrm>
              <a:off x="1460798" y="3496387"/>
              <a:ext cx="2461022" cy="9368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Collecte de données de terrain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31AB1722-5488-0F18-B730-BCF5886E5AD6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7F839ACF-CBFE-3965-B213-03057C572B4A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A169771C-C158-78E0-25E5-C7EB883CBF7C}"/>
              </a:ext>
            </a:extLst>
          </p:cNvPr>
          <p:cNvSpPr txBox="1"/>
          <p:nvPr/>
        </p:nvSpPr>
        <p:spPr>
          <a:xfrm>
            <a:off x="1518156" y="2331728"/>
            <a:ext cx="5742226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Des chantiers actifs pendant la période de</a:t>
            </a:r>
            <a:r>
              <a:rPr lang="fr-FR" b="1"/>
              <a:t> </a:t>
            </a:r>
          </a:p>
          <a:p>
            <a:r>
              <a:rPr lang="fr-FR" b="1"/>
              <a:t>novembre 2023 et mars 2025</a:t>
            </a:r>
          </a:p>
          <a:p>
            <a:endParaRPr lang="fr-FR"/>
          </a:p>
          <a:p>
            <a:r>
              <a:rPr lang="fr-FR" b="1"/>
              <a:t>Faisant de la construction, de la rénovation lourde ou légère, de la déconstruction ou démolition</a:t>
            </a:r>
            <a:endParaRPr lang="fr-FR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/>
          </a:p>
          <a:p>
            <a:r>
              <a:rPr lang="fr-FR" b="1"/>
              <a:t>Rattachables au cadre de la RE2020 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Maison individuelle</a:t>
            </a:r>
            <a:endParaRPr lang="fr-FR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Logements collectifs</a:t>
            </a:r>
            <a:endParaRPr lang="fr-FR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Bureaux</a:t>
            </a:r>
            <a:endParaRPr lang="fr-FR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Bâtiments d’enseignement primaire et secondaire</a:t>
            </a:r>
            <a:endParaRPr lang="fr-FR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Bâtiments tertiaires spécifiques (suivi dans le cadre de la RE2020 dès 2024)</a:t>
            </a:r>
            <a:endParaRPr lang="fr-FR"/>
          </a:p>
        </p:txBody>
      </p:sp>
      <p:pic>
        <p:nvPicPr>
          <p:cNvPr id="27" name="Image 26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01179911-E5F3-3CAA-4FA8-1DA2807BC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71" y="1141742"/>
            <a:ext cx="1817015" cy="1817015"/>
          </a:xfrm>
          <a:prstGeom prst="rect">
            <a:avLst/>
          </a:prstGeom>
        </p:spPr>
      </p:pic>
      <p:sp>
        <p:nvSpPr>
          <p:cNvPr id="2" name="Sous-titre 3">
            <a:extLst>
              <a:ext uri="{FF2B5EF4-FFF2-40B4-BE49-F238E27FC236}">
                <a16:creationId xmlns:a16="http://schemas.microsoft.com/office/drawing/2014/main" id="{1B38120B-BBCF-F76A-D955-50E688057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38" y="1132158"/>
            <a:ext cx="8672949" cy="386844"/>
          </a:xfrm>
        </p:spPr>
        <p:txBody>
          <a:bodyPr>
            <a:normAutofit lnSpcReduction="10000"/>
          </a:bodyPr>
          <a:lstStyle/>
          <a:p>
            <a:r>
              <a:rPr lang="fr-FR"/>
              <a:t>Le test HQE Performance chantier</a:t>
            </a:r>
          </a:p>
        </p:txBody>
      </p:sp>
    </p:spTree>
    <p:extLst>
      <p:ext uri="{BB962C8B-B14F-4D97-AF65-F5344CB8AC3E}">
        <p14:creationId xmlns:p14="http://schemas.microsoft.com/office/powerpoint/2010/main" val="420684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9114A94B-1946-982B-BA8F-39546880E4BF}"/>
              </a:ext>
            </a:extLst>
          </p:cNvPr>
          <p:cNvSpPr txBox="1"/>
          <p:nvPr/>
        </p:nvSpPr>
        <p:spPr>
          <a:xfrm>
            <a:off x="1354891" y="1775511"/>
            <a:ext cx="634338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Transmission des données de terrain se basant sur </a:t>
            </a:r>
            <a:r>
              <a:rPr lang="fr-FR" b="1"/>
              <a:t>les documents de suivi des chantiers déjà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cs typeface="Arial"/>
              </a:rPr>
              <a:t>Retours d’expérience </a:t>
            </a:r>
            <a:r>
              <a:rPr lang="fr-FR">
                <a:cs typeface="Arial"/>
              </a:rPr>
              <a:t>sur la complexité du </a:t>
            </a:r>
            <a:r>
              <a:rPr lang="fr-FR" b="1" err="1">
                <a:cs typeface="Arial"/>
              </a:rPr>
              <a:t>reporting</a:t>
            </a:r>
            <a:endParaRPr lang="fr-FR" b="1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/>
              <a:t>Remontée d’information à intervalles réguliers à compter du </a:t>
            </a:r>
            <a:r>
              <a:rPr lang="fr-FR" b="1"/>
              <a:t>15 décembre 2023 </a:t>
            </a:r>
            <a:r>
              <a:rPr lang="fr-FR"/>
              <a:t>et jusqu’au </a:t>
            </a:r>
            <a:r>
              <a:rPr lang="fr-FR" b="1"/>
              <a:t>1er mars 2025 :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7EE01EF-72C6-4FF9-2E33-750C728C9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7588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06A6C88-1ABC-27FD-7FF4-C9BD61AE315D}"/>
              </a:ext>
            </a:extLst>
          </p:cNvPr>
          <p:cNvSpPr txBox="1">
            <a:spLocks/>
          </p:cNvSpPr>
          <p:nvPr/>
        </p:nvSpPr>
        <p:spPr>
          <a:xfrm>
            <a:off x="1167323" y="313997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D92FC94-4BB4-5DED-3574-7D2E9C9B2226}"/>
              </a:ext>
            </a:extLst>
          </p:cNvPr>
          <p:cNvGrpSpPr/>
          <p:nvPr/>
        </p:nvGrpSpPr>
        <p:grpSpPr>
          <a:xfrm>
            <a:off x="8093588" y="363912"/>
            <a:ext cx="2536793" cy="6922220"/>
            <a:chOff x="993720" y="1051764"/>
            <a:chExt cx="3475165" cy="6200086"/>
          </a:xfrm>
        </p:grpSpPr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5A7B658A-9603-AF20-2B45-316A8879969C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7636CCC-F9A4-FA13-A6FC-F165B4E92655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F7D3489-839C-E49C-638C-3B093D1EEA66}"/>
                </a:ext>
              </a:extLst>
            </p:cNvPr>
            <p:cNvSpPr/>
            <p:nvPr/>
          </p:nvSpPr>
          <p:spPr>
            <a:xfrm>
              <a:off x="1460797" y="2254210"/>
              <a:ext cx="2461024" cy="8330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E60A9A7-FDBA-17BB-23DB-137502A86F1B}"/>
                </a:ext>
              </a:extLst>
            </p:cNvPr>
            <p:cNvSpPr/>
            <p:nvPr/>
          </p:nvSpPr>
          <p:spPr>
            <a:xfrm>
              <a:off x="993720" y="3363151"/>
              <a:ext cx="3475165" cy="1048531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Collecte de données de terrain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FA2F69D-8078-64F8-8537-33092B43FB37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E01ABFA2-54B8-C6CB-67DB-1EB5FA9FED46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pic>
        <p:nvPicPr>
          <p:cNvPr id="24" name="Image 2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147CE4F-EBAE-C802-C55E-736C0EB2B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/>
          <a:stretch/>
        </p:blipFill>
        <p:spPr>
          <a:xfrm>
            <a:off x="979862" y="4164288"/>
            <a:ext cx="7117432" cy="2025407"/>
          </a:xfrm>
          <a:prstGeom prst="rect">
            <a:avLst/>
          </a:prstGeom>
          <a:ln w="12700">
            <a:solidFill>
              <a:srgbClr val="E15F49"/>
            </a:solidFill>
          </a:ln>
        </p:spPr>
      </p:pic>
      <p:sp>
        <p:nvSpPr>
          <p:cNvPr id="2" name="Sous-titre 3">
            <a:extLst>
              <a:ext uri="{FF2B5EF4-FFF2-40B4-BE49-F238E27FC236}">
                <a16:creationId xmlns:a16="http://schemas.microsoft.com/office/drawing/2014/main" id="{96782281-6C38-9AEC-1E23-1DCCE5174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38" y="1132158"/>
            <a:ext cx="8672949" cy="386844"/>
          </a:xfrm>
        </p:spPr>
        <p:txBody>
          <a:bodyPr>
            <a:normAutofit lnSpcReduction="10000"/>
          </a:bodyPr>
          <a:lstStyle/>
          <a:p>
            <a:r>
              <a:rPr lang="fr-FR"/>
              <a:t>Le test HQE Performance chantier</a:t>
            </a:r>
          </a:p>
        </p:txBody>
      </p:sp>
    </p:spTree>
    <p:extLst>
      <p:ext uri="{BB962C8B-B14F-4D97-AF65-F5344CB8AC3E}">
        <p14:creationId xmlns:p14="http://schemas.microsoft.com/office/powerpoint/2010/main" val="250326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7EE01EF-72C6-4FF9-2E33-750C728C9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7588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06A6C88-1ABC-27FD-7FF4-C9BD61AE315D}"/>
              </a:ext>
            </a:extLst>
          </p:cNvPr>
          <p:cNvSpPr txBox="1">
            <a:spLocks/>
          </p:cNvSpPr>
          <p:nvPr/>
        </p:nvSpPr>
        <p:spPr>
          <a:xfrm>
            <a:off x="1167323" y="313997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D92FC94-4BB4-5DED-3574-7D2E9C9B2226}"/>
              </a:ext>
            </a:extLst>
          </p:cNvPr>
          <p:cNvGrpSpPr/>
          <p:nvPr/>
        </p:nvGrpSpPr>
        <p:grpSpPr>
          <a:xfrm>
            <a:off x="8093588" y="363912"/>
            <a:ext cx="2536793" cy="6922220"/>
            <a:chOff x="993720" y="1051764"/>
            <a:chExt cx="3475165" cy="6200086"/>
          </a:xfrm>
        </p:grpSpPr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5A7B658A-9603-AF20-2B45-316A8879969C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7636CCC-F9A4-FA13-A6FC-F165B4E92655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F7D3489-839C-E49C-638C-3B093D1EEA66}"/>
                </a:ext>
              </a:extLst>
            </p:cNvPr>
            <p:cNvSpPr/>
            <p:nvPr/>
          </p:nvSpPr>
          <p:spPr>
            <a:xfrm>
              <a:off x="1460797" y="2254210"/>
              <a:ext cx="2461024" cy="8330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E60A9A7-FDBA-17BB-23DB-137502A86F1B}"/>
                </a:ext>
              </a:extLst>
            </p:cNvPr>
            <p:cNvSpPr/>
            <p:nvPr/>
          </p:nvSpPr>
          <p:spPr>
            <a:xfrm>
              <a:off x="993720" y="3363151"/>
              <a:ext cx="3475165" cy="1048531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Collecte de données de terrain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FA2F69D-8078-64F8-8537-33092B43FB37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E01ABFA2-54B8-C6CB-67DB-1EB5FA9FED46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F96B8C16-84A3-37F6-F149-AA84AE239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85" y="2163300"/>
            <a:ext cx="5215553" cy="241765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</p:pic>
      <p:pic>
        <p:nvPicPr>
          <p:cNvPr id="6" name="Image 5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C7ADFD21-8587-70C9-96C5-E28090A6E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33" y="4807935"/>
            <a:ext cx="5215552" cy="2491534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55AAC7B-C040-635A-BAD6-42E7CD36A6DC}"/>
              </a:ext>
            </a:extLst>
          </p:cNvPr>
          <p:cNvSpPr txBox="1"/>
          <p:nvPr/>
        </p:nvSpPr>
        <p:spPr>
          <a:xfrm>
            <a:off x="1307223" y="1509148"/>
            <a:ext cx="6069977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/>
              <a:t>Exemples de documents de suivi d’intérêt </a:t>
            </a:r>
            <a:r>
              <a:rPr lang="fr-FR" sz="1400"/>
              <a:t>: </a:t>
            </a:r>
            <a:r>
              <a:rPr lang="fr-FR" sz="1200"/>
              <a:t>tableaux des consommations, synthèse de la valorisation des déchets, suivi environnemental…  </a:t>
            </a:r>
            <a:endParaRPr lang="fr-FR" sz="1400" b="1"/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0C7F54DD-FEE9-1406-0204-BFA2FAD13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38" y="1132158"/>
            <a:ext cx="8672949" cy="386844"/>
          </a:xfrm>
        </p:spPr>
        <p:txBody>
          <a:bodyPr>
            <a:normAutofit lnSpcReduction="10000"/>
          </a:bodyPr>
          <a:lstStyle/>
          <a:p>
            <a:r>
              <a:rPr lang="fr-FR"/>
              <a:t>Le test HQE Performance chantier</a:t>
            </a:r>
          </a:p>
        </p:txBody>
      </p:sp>
    </p:spTree>
    <p:extLst>
      <p:ext uri="{BB962C8B-B14F-4D97-AF65-F5344CB8AC3E}">
        <p14:creationId xmlns:p14="http://schemas.microsoft.com/office/powerpoint/2010/main" val="184276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37" y="303980"/>
            <a:ext cx="8672950" cy="550587"/>
          </a:xfrm>
        </p:spPr>
        <p:txBody>
          <a:bodyPr/>
          <a:lstStyle/>
          <a:p>
            <a:r>
              <a:rPr lang="fr-FR"/>
              <a:t>Le projet E2IC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F1FDC0-6CDF-B876-A7AF-40DF71C5A33B}"/>
              </a:ext>
            </a:extLst>
          </p:cNvPr>
          <p:cNvSpPr txBox="1"/>
          <p:nvPr/>
        </p:nvSpPr>
        <p:spPr>
          <a:xfrm>
            <a:off x="1321497" y="1755290"/>
            <a:ext cx="6357141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Certains indicateurs ne seront pas monitorés durant le Test HQE Performance Chantiers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F26648"/>
                </a:solidFill>
              </a:rPr>
              <a:t>Nuisances sonores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F26648"/>
                </a:solidFill>
              </a:rPr>
              <a:t>Nuisances de pollution de l’air / poussières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>
                <a:solidFill>
                  <a:srgbClr val="F26648"/>
                </a:solidFill>
              </a:rPr>
              <a:t>Espèces invasives (biodiversité)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DF176-1B01-9715-D137-23DB603EAA8B}"/>
              </a:ext>
            </a:extLst>
          </p:cNvPr>
          <p:cNvSpPr txBox="1"/>
          <p:nvPr/>
        </p:nvSpPr>
        <p:spPr>
          <a:xfrm>
            <a:off x="1285438" y="3966031"/>
            <a:ext cx="6550462" cy="2308324"/>
          </a:xfrm>
          <a:prstGeom prst="rect">
            <a:avLst/>
          </a:prstGeom>
          <a:noFill/>
          <a:ln w="38100">
            <a:solidFill>
              <a:srgbClr val="F26648"/>
            </a:solidFill>
            <a:prstDash val="sys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/>
              <a:t>Il sera proposé à des </a:t>
            </a:r>
            <a:r>
              <a:rPr lang="fr-FR" b="1"/>
              <a:t>volontaires</a:t>
            </a:r>
            <a:r>
              <a:rPr lang="fr-FR"/>
              <a:t> de transmettre </a:t>
            </a:r>
          </a:p>
          <a:p>
            <a:pPr algn="ctr"/>
            <a:r>
              <a:rPr lang="fr-FR"/>
              <a:t>à l’équipe projet, voire à la communauté des participants au Test, des </a:t>
            </a:r>
            <a:r>
              <a:rPr lang="fr-FR" b="1"/>
              <a:t>informations quantitatives et qualitatives.</a:t>
            </a:r>
            <a:r>
              <a:rPr lang="fr-FR"/>
              <a:t> </a:t>
            </a:r>
          </a:p>
          <a:p>
            <a:r>
              <a:rPr lang="fr-FR"/>
              <a:t>Ex :</a:t>
            </a:r>
          </a:p>
          <a:p>
            <a:pPr marL="285750" indent="-285750">
              <a:buFontTx/>
              <a:buChar char="-"/>
            </a:pPr>
            <a:r>
              <a:rPr lang="fr-FR"/>
              <a:t>Equipements et machines avec effet limitateur choisis</a:t>
            </a:r>
          </a:p>
          <a:p>
            <a:pPr marL="285750" indent="-285750">
              <a:buFontTx/>
              <a:buChar char="-"/>
            </a:pPr>
            <a:r>
              <a:rPr lang="fr-FR"/>
              <a:t>Relevé de campagnes de mesures et conclusions  </a:t>
            </a:r>
          </a:p>
          <a:p>
            <a:pPr marL="285750" indent="-285750">
              <a:buFontTx/>
              <a:buChar char="-"/>
            </a:pPr>
            <a:r>
              <a:rPr lang="fr-FR"/>
              <a:t>Aide à l’identification d’espèces invasives</a:t>
            </a:r>
          </a:p>
          <a:p>
            <a:pPr marL="285750" indent="-285750">
              <a:buFontTx/>
              <a:buChar char="-"/>
            </a:pPr>
            <a:r>
              <a:rPr lang="fr-FR"/>
              <a:t>Eléments de coûts sur le contrôle des espèces invasives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A38919-65B3-F8F5-334B-486DC855A9FD}"/>
              </a:ext>
            </a:extLst>
          </p:cNvPr>
          <p:cNvGrpSpPr/>
          <p:nvPr/>
        </p:nvGrpSpPr>
        <p:grpSpPr>
          <a:xfrm>
            <a:off x="8093588" y="363912"/>
            <a:ext cx="2536793" cy="6922220"/>
            <a:chOff x="993720" y="1051764"/>
            <a:chExt cx="3475165" cy="6200086"/>
          </a:xfrm>
        </p:grpSpPr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345E7CE8-CE8A-E85A-610B-96E97BDF4E7D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F1E943C-BD7C-3725-6936-6D3DAD486D6D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C4D528B-4E7E-93A1-AD77-251096EC7EB9}"/>
                </a:ext>
              </a:extLst>
            </p:cNvPr>
            <p:cNvSpPr/>
            <p:nvPr/>
          </p:nvSpPr>
          <p:spPr>
            <a:xfrm>
              <a:off x="1460797" y="2254210"/>
              <a:ext cx="2461024" cy="8330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5C43233B-D26F-6206-56D5-331E6FA01080}"/>
                </a:ext>
              </a:extLst>
            </p:cNvPr>
            <p:cNvSpPr/>
            <p:nvPr/>
          </p:nvSpPr>
          <p:spPr>
            <a:xfrm>
              <a:off x="993720" y="3363151"/>
              <a:ext cx="3475165" cy="1048531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Collecte de données de terrain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D041681-3FA8-B5C1-EEB4-2B0CD42468C8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58D497A-BA6E-04DA-E792-F44808A698F7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sp>
        <p:nvSpPr>
          <p:cNvPr id="4" name="Sous-titre 3">
            <a:extLst>
              <a:ext uri="{FF2B5EF4-FFF2-40B4-BE49-F238E27FC236}">
                <a16:creationId xmlns:a16="http://schemas.microsoft.com/office/drawing/2014/main" id="{269B3A4D-1745-2139-BDF1-D4746F9B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38" y="1132158"/>
            <a:ext cx="8672949" cy="386844"/>
          </a:xfrm>
        </p:spPr>
        <p:txBody>
          <a:bodyPr>
            <a:normAutofit lnSpcReduction="10000"/>
          </a:bodyPr>
          <a:lstStyle/>
          <a:p>
            <a:r>
              <a:rPr lang="fr-FR"/>
              <a:t>Le test HQE Performance chantier</a:t>
            </a:r>
          </a:p>
        </p:txBody>
      </p:sp>
    </p:spTree>
    <p:extLst>
      <p:ext uri="{BB962C8B-B14F-4D97-AF65-F5344CB8AC3E}">
        <p14:creationId xmlns:p14="http://schemas.microsoft.com/office/powerpoint/2010/main" val="302718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9114A94B-1946-982B-BA8F-39546880E4BF}"/>
              </a:ext>
            </a:extLst>
          </p:cNvPr>
          <p:cNvSpPr txBox="1"/>
          <p:nvPr/>
        </p:nvSpPr>
        <p:spPr>
          <a:xfrm>
            <a:off x="1494700" y="1703001"/>
            <a:ext cx="660249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/>
              <a:t>Pour chaque indicateur suivi, une </a:t>
            </a:r>
            <a:r>
              <a:rPr lang="fr-FR" sz="2000" b="1"/>
              <a:t>méthodologie de calcul</a:t>
            </a:r>
            <a:r>
              <a:rPr lang="fr-FR" sz="2000"/>
              <a:t> sera élaborée.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/>
              <a:t>Ex : Réemploi des terres </a:t>
            </a:r>
            <a:r>
              <a:rPr lang="fr-FR">
                <a:sym typeface="Wingdings" panose="05000000000000000000" pitchFamily="2" charset="2"/>
              </a:rPr>
              <a:t> méthode de comptabilisation des bénéfices associés</a:t>
            </a:r>
            <a:endParaRPr lang="en-US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ym typeface="Wingdings" panose="05000000000000000000" pitchFamily="2" charset="2"/>
              </a:rPr>
              <a:t>A partir des données de terrain, des </a:t>
            </a:r>
            <a:r>
              <a:rPr lang="fr-FR" sz="2000" b="1">
                <a:sym typeface="Wingdings" panose="05000000000000000000" pitchFamily="2" charset="2"/>
              </a:rPr>
              <a:t>statistiques</a:t>
            </a:r>
            <a:r>
              <a:rPr lang="fr-FR" sz="2000">
                <a:sym typeface="Wingdings" panose="05000000000000000000" pitchFamily="2" charset="2"/>
              </a:rPr>
              <a:t> seront réalisés pour les différentes typologies de chantiers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7EE01EF-72C6-4FF9-2E33-750C728C9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4888" y="6757941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06A6C88-1ABC-27FD-7FF4-C9BD61AE315D}"/>
              </a:ext>
            </a:extLst>
          </p:cNvPr>
          <p:cNvSpPr txBox="1">
            <a:spLocks/>
          </p:cNvSpPr>
          <p:nvPr/>
        </p:nvSpPr>
        <p:spPr>
          <a:xfrm>
            <a:off x="1167323" y="313997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1859627-40F0-970B-894F-5EC4C0B66328}"/>
              </a:ext>
            </a:extLst>
          </p:cNvPr>
          <p:cNvGrpSpPr/>
          <p:nvPr/>
        </p:nvGrpSpPr>
        <p:grpSpPr>
          <a:xfrm>
            <a:off x="8097198" y="363912"/>
            <a:ext cx="2425700" cy="6922220"/>
            <a:chOff x="998665" y="1051764"/>
            <a:chExt cx="3322978" cy="6200086"/>
          </a:xfrm>
        </p:grpSpPr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F30A33C7-169C-F8D3-D9B4-C6EEED379CFB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E5E9D27-0B4B-6933-B2A0-F07B1C87AC38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DE9438-517B-84B5-4EB8-55091D1E3E23}"/>
                </a:ext>
              </a:extLst>
            </p:cNvPr>
            <p:cNvSpPr/>
            <p:nvPr/>
          </p:nvSpPr>
          <p:spPr>
            <a:xfrm>
              <a:off x="1460797" y="2254210"/>
              <a:ext cx="2461024" cy="8330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CE763697-6F3E-2745-7E1F-C49ED3BFDF92}"/>
                </a:ext>
              </a:extLst>
            </p:cNvPr>
            <p:cNvSpPr/>
            <p:nvPr/>
          </p:nvSpPr>
          <p:spPr>
            <a:xfrm>
              <a:off x="1460797" y="3363152"/>
              <a:ext cx="2461026" cy="8190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Collecte de données de terrain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4148E85-0331-C856-0925-B05623770E9B}"/>
                </a:ext>
              </a:extLst>
            </p:cNvPr>
            <p:cNvSpPr/>
            <p:nvPr/>
          </p:nvSpPr>
          <p:spPr>
            <a:xfrm>
              <a:off x="998665" y="4458047"/>
              <a:ext cx="3322978" cy="953548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Elaboration de méthodes de calcul + statistiques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AAE9E0B-AA2A-546B-5FAE-958B463DB8D3}"/>
                </a:ext>
              </a:extLst>
            </p:cNvPr>
            <p:cNvSpPr/>
            <p:nvPr/>
          </p:nvSpPr>
          <p:spPr>
            <a:xfrm>
              <a:off x="1460797" y="5655371"/>
              <a:ext cx="2461024" cy="98622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  <p:pic>
        <p:nvPicPr>
          <p:cNvPr id="23" name="Image 2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FE682D9-AB2B-0DEB-2C17-7520D39C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62" y="4166930"/>
            <a:ext cx="2108299" cy="21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9114A94B-1946-982B-BA8F-39546880E4BF}"/>
              </a:ext>
            </a:extLst>
          </p:cNvPr>
          <p:cNvSpPr txBox="1"/>
          <p:nvPr/>
        </p:nvSpPr>
        <p:spPr>
          <a:xfrm>
            <a:off x="1446580" y="1826851"/>
            <a:ext cx="64640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ym typeface="Wingdings" panose="05000000000000000000" pitchFamily="2" charset="2"/>
              </a:rPr>
              <a:t>Un </a:t>
            </a:r>
            <a:r>
              <a:rPr lang="fr-FR" b="1">
                <a:sym typeface="Wingdings" panose="05000000000000000000" pitchFamily="2" charset="2"/>
              </a:rPr>
              <a:t>outil à destination des MOA / MOE </a:t>
            </a:r>
            <a:r>
              <a:rPr lang="fr-FR">
                <a:sym typeface="Wingdings" panose="05000000000000000000" pitchFamily="2" charset="2"/>
              </a:rPr>
              <a:t>intègrera les méthodes de calcul ainsi que les statistiques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ym typeface="Wingdings" panose="05000000000000000000" pitchFamily="2" charset="2"/>
              </a:rPr>
              <a:t>Cet outil permettra </a:t>
            </a:r>
            <a:r>
              <a:rPr lang="fr-FR" b="1">
                <a:sym typeface="Wingdings" panose="05000000000000000000" pitchFamily="2" charset="2"/>
              </a:rPr>
              <a:t>d’estimer les impacts de chantiers </a:t>
            </a:r>
            <a:r>
              <a:rPr lang="fr-FR">
                <a:sym typeface="Wingdings" panose="05000000000000000000" pitchFamily="2" charset="2"/>
              </a:rPr>
              <a:t>sur la base de quelques éléments et des statistiques acquises durant le Test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7EE01EF-72C6-4FF9-2E33-750C728C9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4888" y="6757941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06A6C88-1ABC-27FD-7FF4-C9BD61AE315D}"/>
              </a:ext>
            </a:extLst>
          </p:cNvPr>
          <p:cNvSpPr txBox="1">
            <a:spLocks/>
          </p:cNvSpPr>
          <p:nvPr/>
        </p:nvSpPr>
        <p:spPr>
          <a:xfrm>
            <a:off x="1167323" y="313997"/>
            <a:ext cx="8672950" cy="55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projet E2IC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1859627-40F0-970B-894F-5EC4C0B66328}"/>
              </a:ext>
            </a:extLst>
          </p:cNvPr>
          <p:cNvGrpSpPr/>
          <p:nvPr/>
        </p:nvGrpSpPr>
        <p:grpSpPr>
          <a:xfrm>
            <a:off x="8097196" y="363912"/>
            <a:ext cx="2425699" cy="6922220"/>
            <a:chOff x="998662" y="1051764"/>
            <a:chExt cx="3322977" cy="6200086"/>
          </a:xfrm>
        </p:grpSpPr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F30A33C7-169C-F8D3-D9B4-C6EEED379CFB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E5E9D27-0B4B-6933-B2A0-F07B1C87AC38}"/>
                </a:ext>
              </a:extLst>
            </p:cNvPr>
            <p:cNvSpPr/>
            <p:nvPr/>
          </p:nvSpPr>
          <p:spPr>
            <a:xfrm>
              <a:off x="1460799" y="1051764"/>
              <a:ext cx="2461023" cy="10819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Sélection d’indicateurs environnementaux approfondis / innovants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DE9438-517B-84B5-4EB8-55091D1E3E23}"/>
                </a:ext>
              </a:extLst>
            </p:cNvPr>
            <p:cNvSpPr/>
            <p:nvPr/>
          </p:nvSpPr>
          <p:spPr>
            <a:xfrm>
              <a:off x="1460797" y="2254210"/>
              <a:ext cx="2461024" cy="8330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CE763697-6F3E-2745-7E1F-C49ED3BFDF92}"/>
                </a:ext>
              </a:extLst>
            </p:cNvPr>
            <p:cNvSpPr/>
            <p:nvPr/>
          </p:nvSpPr>
          <p:spPr>
            <a:xfrm>
              <a:off x="1460797" y="3229117"/>
              <a:ext cx="2461026" cy="8190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Collecte de données de terrain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4148E85-0331-C856-0925-B05623770E9B}"/>
                </a:ext>
              </a:extLst>
            </p:cNvPr>
            <p:cNvSpPr/>
            <p:nvPr/>
          </p:nvSpPr>
          <p:spPr>
            <a:xfrm>
              <a:off x="1429640" y="4189977"/>
              <a:ext cx="2461025" cy="95354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AAE9E0B-AA2A-546B-5FAE-958B463DB8D3}"/>
                </a:ext>
              </a:extLst>
            </p:cNvPr>
            <p:cNvSpPr/>
            <p:nvPr/>
          </p:nvSpPr>
          <p:spPr>
            <a:xfrm>
              <a:off x="998662" y="5495314"/>
              <a:ext cx="3322977" cy="986220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b="1"/>
                <a:t>Création d’un outil d’estimation des impacts chantier</a:t>
              </a:r>
            </a:p>
          </p:txBody>
        </p:sp>
      </p:grpSp>
      <p:pic>
        <p:nvPicPr>
          <p:cNvPr id="16" name="Image 1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1F756FD4-F026-8595-79CB-F0744331A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1" y="3867638"/>
            <a:ext cx="6760732" cy="2552700"/>
          </a:xfrm>
          <a:prstGeom prst="rect">
            <a:avLst/>
          </a:prstGeom>
          <a:ln w="12700">
            <a:solidFill>
              <a:srgbClr val="E15F49"/>
            </a:solidFill>
          </a:ln>
        </p:spPr>
      </p:pic>
    </p:spTree>
    <p:extLst>
      <p:ext uri="{BB962C8B-B14F-4D97-AF65-F5344CB8AC3E}">
        <p14:creationId xmlns:p14="http://schemas.microsoft.com/office/powerpoint/2010/main" val="385938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FE0158-480B-D005-6CCB-9C20F1E3B237}"/>
              </a:ext>
            </a:extLst>
          </p:cNvPr>
          <p:cNvSpPr/>
          <p:nvPr/>
        </p:nvSpPr>
        <p:spPr>
          <a:xfrm>
            <a:off x="762000" y="0"/>
            <a:ext cx="9931400" cy="7562850"/>
          </a:xfrm>
          <a:prstGeom prst="rect">
            <a:avLst/>
          </a:prstGeom>
          <a:solidFill>
            <a:srgbClr val="F26648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64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3B600-B980-40FB-CF5F-10F87C267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Réunion d’information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27655AB-B2EE-0760-BB43-792E577C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Test HQE Performance Impacts Chantier</a:t>
            </a:r>
          </a:p>
        </p:txBody>
      </p:sp>
      <p:pic>
        <p:nvPicPr>
          <p:cNvPr id="8" name="Image 7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DC7F911A-683D-3344-5C51-D59FA0DA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0" y="2409825"/>
            <a:ext cx="3432479" cy="343247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5A4E2E-83F9-B14E-202F-5CB48636089C}"/>
              </a:ext>
            </a:extLst>
          </p:cNvPr>
          <p:cNvSpPr/>
          <p:nvPr/>
        </p:nvSpPr>
        <p:spPr>
          <a:xfrm>
            <a:off x="5346700" y="3496544"/>
            <a:ext cx="4343400" cy="1504081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>
                <a:solidFill>
                  <a:srgbClr val="F26648"/>
                </a:solidFill>
                <a:latin typeface="+mj-lt"/>
              </a:rPr>
              <a:t>Nos prochains rendez-vous</a:t>
            </a:r>
          </a:p>
        </p:txBody>
      </p:sp>
    </p:spTree>
    <p:extLst>
      <p:ext uri="{BB962C8B-B14F-4D97-AF65-F5344CB8AC3E}">
        <p14:creationId xmlns:p14="http://schemas.microsoft.com/office/powerpoint/2010/main" val="151000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Nos prochains rendez-vous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Devenir chantier pilote pour le test HQE performance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87218B-A9F7-AC40-2F29-8FA9EBC7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7500" y="5876697"/>
            <a:ext cx="6284495" cy="1409435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D267E97-8AFF-FD5B-3BC5-47C4E184C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D1723C-6B3E-1472-05E0-0B16AA8E287B}"/>
              </a:ext>
            </a:extLst>
          </p:cNvPr>
          <p:cNvSpPr txBox="1"/>
          <p:nvPr/>
        </p:nvSpPr>
        <p:spPr>
          <a:xfrm>
            <a:off x="1285438" y="1917946"/>
            <a:ext cx="9126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INSCRIPTION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Remplir de formulaire d’inscription</a:t>
            </a:r>
          </a:p>
          <a:p>
            <a:pPr lvl="1"/>
            <a:r>
              <a:rPr lang="fr-FR" sz="1200"/>
              <a:t>Nom de l’opération, localisation, type de construction, nombres d’étage, mois d’installation des grues, référentiel visé…</a:t>
            </a:r>
            <a:endParaRPr lang="fr-FR" sz="1200">
              <a:highlight>
                <a:srgbClr val="FFFF00"/>
              </a:highlight>
            </a:endParaRPr>
          </a:p>
          <a:p>
            <a:pPr lvl="1"/>
            <a:endParaRPr lang="fr-FR" sz="1200">
              <a:highlight>
                <a:srgbClr val="FFFF00"/>
              </a:highlight>
            </a:endParaRPr>
          </a:p>
          <a:p>
            <a:pPr lvl="1"/>
            <a:endParaRPr lang="fr-FR" sz="1200">
              <a:highlight>
                <a:srgbClr val="FFFF00"/>
              </a:highlight>
            </a:endParaRPr>
          </a:p>
          <a:p>
            <a:r>
              <a:rPr lang="fr-FR" b="1"/>
              <a:t>PARTICIPATION </a:t>
            </a:r>
            <a:endParaRPr lang="fr-F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Remontée de donnée de terrain</a:t>
            </a:r>
          </a:p>
          <a:p>
            <a:pPr lvl="1"/>
            <a:r>
              <a:rPr lang="fr-FR" sz="1200"/>
              <a:t>Consommation eau / énergie, suivi des PEMD, grues et autres engins de chantier, pratiques concernant les zones végétalisées, mise à disposition de documents réglementaires comme le diagnostic PEMD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Test de la maquette d’outil simplifié d’analyses d’impacts environnementaux de chantier après quelques mois</a:t>
            </a:r>
          </a:p>
          <a:p>
            <a:endParaRPr lang="fr-FR"/>
          </a:p>
          <a:p>
            <a:r>
              <a:rPr lang="fr-FR" b="1"/>
              <a:t>IMPLICATION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À partir du 15/12/2023 puis tous les 3 mois environ</a:t>
            </a:r>
          </a:p>
          <a:p>
            <a:pPr lvl="1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7959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Nos prochains rendez-vous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Les réunions obligatoires pour les chantiers pilotes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577142-5EF6-8C0D-A20F-40CC5DEBF55D}"/>
              </a:ext>
            </a:extLst>
          </p:cNvPr>
          <p:cNvSpPr txBox="1"/>
          <p:nvPr/>
        </p:nvSpPr>
        <p:spPr>
          <a:xfrm>
            <a:off x="1285438" y="2474426"/>
            <a:ext cx="86729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Participation à 2 réunions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/>
              <a:t>Réunion intermédiaire :</a:t>
            </a:r>
            <a:r>
              <a:rPr lang="fr-FR" sz="2000" b="1"/>
              <a:t> En juin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/>
              <a:t>Réunion finale : </a:t>
            </a:r>
            <a:r>
              <a:rPr lang="fr-FR" sz="2000" b="1"/>
              <a:t>Début 2025</a:t>
            </a:r>
          </a:p>
        </p:txBody>
      </p:sp>
      <p:pic>
        <p:nvPicPr>
          <p:cNvPr id="8" name="Image 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2EE0607-0CAB-9172-285E-512D9CB4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01" y="4251367"/>
            <a:ext cx="2356236" cy="23562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12F8231-71B1-3D39-A046-0A5BEE93E29E}"/>
              </a:ext>
            </a:extLst>
          </p:cNvPr>
          <p:cNvSpPr txBox="1"/>
          <p:nvPr/>
        </p:nvSpPr>
        <p:spPr>
          <a:xfrm>
            <a:off x="8648670" y="5029048"/>
            <a:ext cx="1492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8000" b="1">
                <a:solidFill>
                  <a:srgbClr val="F26648"/>
                </a:solidFill>
              </a:rPr>
              <a:t> </a:t>
            </a:r>
            <a:endParaRPr lang="fr-FR" sz="8000">
              <a:solidFill>
                <a:srgbClr val="F266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FE0158-480B-D005-6CCB-9C20F1E3B237}"/>
              </a:ext>
            </a:extLst>
          </p:cNvPr>
          <p:cNvSpPr/>
          <p:nvPr/>
        </p:nvSpPr>
        <p:spPr>
          <a:xfrm>
            <a:off x="762000" y="0"/>
            <a:ext cx="9931400" cy="7562850"/>
          </a:xfrm>
          <a:prstGeom prst="rect">
            <a:avLst/>
          </a:prstGeom>
          <a:solidFill>
            <a:srgbClr val="F26648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64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3B600-B980-40FB-CF5F-10F87C267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Réunion d’information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27655AB-B2EE-0760-BB43-792E577C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Test HQE Performance Impacts Chantier</a:t>
            </a:r>
          </a:p>
        </p:txBody>
      </p:sp>
      <p:pic>
        <p:nvPicPr>
          <p:cNvPr id="8" name="Image 7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DC7F911A-683D-3344-5C51-D59FA0DA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0" y="2409825"/>
            <a:ext cx="3432479" cy="343247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5A4E2E-83F9-B14E-202F-5CB48636089C}"/>
              </a:ext>
            </a:extLst>
          </p:cNvPr>
          <p:cNvSpPr/>
          <p:nvPr/>
        </p:nvSpPr>
        <p:spPr>
          <a:xfrm>
            <a:off x="5346700" y="3496544"/>
            <a:ext cx="4343400" cy="1504081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rgbClr val="F26648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833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Nos prochains rendez-vous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S’inscrire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5D9ECE-D27D-B599-A6A0-04EFC4E362BA}"/>
              </a:ext>
            </a:extLst>
          </p:cNvPr>
          <p:cNvSpPr txBox="1"/>
          <p:nvPr/>
        </p:nvSpPr>
        <p:spPr>
          <a:xfrm>
            <a:off x="1143588" y="3148459"/>
            <a:ext cx="932834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Dans le chat 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Lien vers le site de l’Alliance HQE-GBC : </a:t>
            </a:r>
            <a:r>
              <a:rPr lang="fr-FR" dirty="0">
                <a:ea typeface="+mn-lt"/>
                <a:cs typeface="+mn-lt"/>
                <a:hlinkClick r:id="rId2"/>
              </a:rPr>
              <a:t>Test HQE Performance </a:t>
            </a:r>
            <a:endParaRPr lang="fr-FR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Lien vers le formulaire d’inscription </a:t>
            </a:r>
            <a:r>
              <a:rPr lang="fr-FR" err="1"/>
              <a:t>Form</a:t>
            </a:r>
            <a:r>
              <a:rPr lang="fr-FR" dirty="0"/>
              <a:t> : </a:t>
            </a:r>
            <a:r>
              <a:rPr lang="fr-FR" dirty="0">
                <a:ea typeface="+mn-lt"/>
                <a:cs typeface="+mn-lt"/>
              </a:rPr>
              <a:t>https://forms.office.com/e/6hKBseUsE0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B998EA-7879-CF0C-C2C1-263A3051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"/>
          <a:stretch/>
        </p:blipFill>
        <p:spPr>
          <a:xfrm>
            <a:off x="2566574" y="1703386"/>
            <a:ext cx="5996718" cy="1059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BB901-4FE9-D7E7-23E5-95AD449D0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58" y="4745251"/>
            <a:ext cx="2655512" cy="26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FE0158-480B-D005-6CCB-9C20F1E3B237}"/>
              </a:ext>
            </a:extLst>
          </p:cNvPr>
          <p:cNvSpPr/>
          <p:nvPr/>
        </p:nvSpPr>
        <p:spPr>
          <a:xfrm>
            <a:off x="762000" y="0"/>
            <a:ext cx="9931400" cy="7562850"/>
          </a:xfrm>
          <a:prstGeom prst="rect">
            <a:avLst/>
          </a:prstGeom>
          <a:solidFill>
            <a:srgbClr val="F26648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64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3B600-B980-40FB-CF5F-10F87C267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Réunion d’information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27655AB-B2EE-0760-BB43-792E577C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Test HQE Performance Impacts Chantier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B2DA9B-2A3A-A069-6FC2-D8938F451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DC7F911A-683D-3344-5C51-D59FA0DA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0" y="2409825"/>
            <a:ext cx="3432479" cy="343247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5A4E2E-83F9-B14E-202F-5CB48636089C}"/>
              </a:ext>
            </a:extLst>
          </p:cNvPr>
          <p:cNvSpPr/>
          <p:nvPr/>
        </p:nvSpPr>
        <p:spPr>
          <a:xfrm>
            <a:off x="5346700" y="3496544"/>
            <a:ext cx="4343400" cy="1504081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rgbClr val="F26648"/>
                </a:solidFill>
                <a:latin typeface="+mj-lt"/>
              </a:rPr>
              <a:t>Vos questions ?</a:t>
            </a:r>
          </a:p>
        </p:txBody>
      </p:sp>
    </p:spTree>
    <p:extLst>
      <p:ext uri="{BB962C8B-B14F-4D97-AF65-F5344CB8AC3E}">
        <p14:creationId xmlns:p14="http://schemas.microsoft.com/office/powerpoint/2010/main" val="294395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de votre attention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lang="fr-FR" b="1" spc="-5">
                <a:solidFill>
                  <a:srgbClr val="231F20"/>
                </a:solidFill>
                <a:cs typeface="Arial"/>
              </a:rPr>
              <a:t>Alliance</a:t>
            </a:r>
            <a:r>
              <a:rPr lang="fr-FR" b="1" spc="-50">
                <a:solidFill>
                  <a:srgbClr val="231F20"/>
                </a:solidFill>
                <a:cs typeface="Arial"/>
              </a:rPr>
              <a:t> </a:t>
            </a:r>
            <a:r>
              <a:rPr lang="fr-FR" b="1" spc="-5">
                <a:solidFill>
                  <a:srgbClr val="231F20"/>
                </a:solidFill>
                <a:cs typeface="Arial"/>
              </a:rPr>
              <a:t>HQE-GBC</a:t>
            </a:r>
            <a:endParaRPr lang="fr-FR"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lang="fr-FR" spc="-5">
                <a:solidFill>
                  <a:srgbClr val="231F20"/>
                </a:solidFill>
                <a:cs typeface="Arial"/>
              </a:rPr>
              <a:t>4, avenue du Recteur </a:t>
            </a:r>
            <a:r>
              <a:rPr lang="fr-FR">
                <a:solidFill>
                  <a:srgbClr val="231F20"/>
                </a:solidFill>
                <a:cs typeface="Arial"/>
              </a:rPr>
              <a:t>Poincaré </a:t>
            </a:r>
            <a:r>
              <a:rPr lang="fr-FR" spc="-325">
                <a:solidFill>
                  <a:srgbClr val="231F20"/>
                </a:solidFill>
                <a:cs typeface="Arial"/>
              </a:rPr>
              <a:t> </a:t>
            </a:r>
            <a:r>
              <a:rPr lang="fr-FR" spc="-5">
                <a:solidFill>
                  <a:srgbClr val="231F20"/>
                </a:solidFill>
                <a:cs typeface="Arial"/>
              </a:rPr>
              <a:t>75016 </a:t>
            </a:r>
            <a:r>
              <a:rPr lang="fr-FR">
                <a:solidFill>
                  <a:srgbClr val="231F20"/>
                </a:solidFill>
                <a:cs typeface="Arial"/>
              </a:rPr>
              <a:t>Paris </a:t>
            </a:r>
            <a:r>
              <a:rPr lang="fr-FR" spc="5">
                <a:solidFill>
                  <a:srgbClr val="231F20"/>
                </a:solidFill>
                <a:cs typeface="Arial"/>
              </a:rPr>
              <a:t> </a:t>
            </a:r>
            <a:r>
              <a:rPr lang="fr-FR">
                <a:solidFill>
                  <a:srgbClr val="231F20"/>
                </a:solidFill>
                <a:cs typeface="Arial"/>
                <a:hlinkClick r:id="rId2"/>
              </a:rPr>
              <a:t>secretariat@hqegbc.org</a:t>
            </a:r>
            <a:endParaRPr lang="fr-FR">
              <a:cs typeface="Arial"/>
            </a:endParaRPr>
          </a:p>
          <a:p>
            <a:pPr marL="287655" marR="387985">
              <a:lnSpc>
                <a:spcPct val="131900"/>
              </a:lnSpc>
              <a:spcBef>
                <a:spcPts val="10"/>
              </a:spcBef>
            </a:pPr>
            <a:r>
              <a:rPr lang="fr-FR" spc="-5">
                <a:solidFill>
                  <a:srgbClr val="231F20"/>
                </a:solidFill>
                <a:cs typeface="Arial"/>
              </a:rPr>
              <a:t>@Allianc</a:t>
            </a:r>
            <a:r>
              <a:rPr lang="fr-FR">
                <a:solidFill>
                  <a:srgbClr val="231F20"/>
                </a:solidFill>
                <a:cs typeface="Arial"/>
              </a:rPr>
              <a:t>e</a:t>
            </a:r>
            <a:r>
              <a:rPr lang="fr-FR" spc="-5">
                <a:solidFill>
                  <a:srgbClr val="231F20"/>
                </a:solidFill>
                <a:cs typeface="Arial"/>
              </a:rPr>
              <a:t> HQE-GBC  @</a:t>
            </a:r>
            <a:r>
              <a:rPr lang="fr-FR" spc="-5" err="1">
                <a:solidFill>
                  <a:srgbClr val="231F20"/>
                </a:solidFill>
                <a:cs typeface="Arial"/>
              </a:rPr>
              <a:t>hqegbc</a:t>
            </a:r>
            <a:endParaRPr lang="fr-FR">
              <a:cs typeface="Arial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BC97DCF-0EDA-0C64-973C-7195F604A1C1}"/>
              </a:ext>
            </a:extLst>
          </p:cNvPr>
          <p:cNvGrpSpPr/>
          <p:nvPr/>
        </p:nvGrpSpPr>
        <p:grpSpPr>
          <a:xfrm>
            <a:off x="1663611" y="6222294"/>
            <a:ext cx="4489586" cy="478296"/>
            <a:chOff x="1663611" y="6222294"/>
            <a:chExt cx="4489586" cy="478296"/>
          </a:xfrm>
        </p:grpSpPr>
        <p:pic>
          <p:nvPicPr>
            <p:cNvPr id="5122" name="Image 7">
              <a:extLst>
                <a:ext uri="{FF2B5EF4-FFF2-40B4-BE49-F238E27FC236}">
                  <a16:creationId xmlns:a16="http://schemas.microsoft.com/office/drawing/2014/main" id="{75EB4D4A-62FD-D796-3840-01E545093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52"/>
            <a:stretch/>
          </p:blipFill>
          <p:spPr bwMode="auto">
            <a:xfrm>
              <a:off x="1663611" y="6222295"/>
              <a:ext cx="863689" cy="47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7">
              <a:extLst>
                <a:ext uri="{FF2B5EF4-FFF2-40B4-BE49-F238E27FC236}">
                  <a16:creationId xmlns:a16="http://schemas.microsoft.com/office/drawing/2014/main" id="{20AE92B7-B434-1969-9878-D59C3ACE2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5"/>
            <a:stretch/>
          </p:blipFill>
          <p:spPr bwMode="auto">
            <a:xfrm>
              <a:off x="2514600" y="6222294"/>
              <a:ext cx="3638597" cy="47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80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8C16A35-1909-FC8B-8A78-EE59E6164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F3B4B6F-3DCD-F9D0-467B-210D652AE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/>
              <a:t>Evaluation actuelle de l’impact environnemental des chantiers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D395602-8630-3DAC-23CC-CFB0305CB6BB}"/>
              </a:ext>
            </a:extLst>
          </p:cNvPr>
          <p:cNvGrpSpPr/>
          <p:nvPr/>
        </p:nvGrpSpPr>
        <p:grpSpPr>
          <a:xfrm>
            <a:off x="1003300" y="1906377"/>
            <a:ext cx="5867400" cy="4524315"/>
            <a:chOff x="1003300" y="1755290"/>
            <a:chExt cx="5867400" cy="4464535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1B0EAAA5-6251-C49B-C7B7-B4BB70A7DD13}"/>
                </a:ext>
              </a:extLst>
            </p:cNvPr>
            <p:cNvSpPr/>
            <p:nvPr/>
          </p:nvSpPr>
          <p:spPr>
            <a:xfrm>
              <a:off x="1003300" y="1755290"/>
              <a:ext cx="5867400" cy="4464535"/>
            </a:xfrm>
            <a:prstGeom prst="roundRect">
              <a:avLst/>
            </a:prstGeom>
            <a:solidFill>
              <a:srgbClr val="BCDCBC"/>
            </a:solidFill>
            <a:ln>
              <a:solidFill>
                <a:srgbClr val="BCD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8A8C93C-F631-61C4-F665-F9398BB0DD34}"/>
                </a:ext>
              </a:extLst>
            </p:cNvPr>
            <p:cNvSpPr txBox="1"/>
            <p:nvPr/>
          </p:nvSpPr>
          <p:spPr>
            <a:xfrm>
              <a:off x="2784349" y="4225166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Energie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3E4EB6-4F56-A5C9-1864-C2ECB4F540BC}"/>
                </a:ext>
              </a:extLst>
            </p:cNvPr>
            <p:cNvSpPr txBox="1"/>
            <p:nvPr/>
          </p:nvSpPr>
          <p:spPr>
            <a:xfrm>
              <a:off x="3839702" y="4225166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Eau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CA1B3F1-F95E-24C6-7D2A-73695E9CD997}"/>
                </a:ext>
              </a:extLst>
            </p:cNvPr>
            <p:cNvSpPr txBox="1"/>
            <p:nvPr/>
          </p:nvSpPr>
          <p:spPr>
            <a:xfrm>
              <a:off x="1228859" y="4227316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Composants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7C0BD77-6DDB-5BC6-8A2A-2C6DBAAD1099}"/>
                </a:ext>
              </a:extLst>
            </p:cNvPr>
            <p:cNvSpPr txBox="1"/>
            <p:nvPr/>
          </p:nvSpPr>
          <p:spPr>
            <a:xfrm>
              <a:off x="4510334" y="4224762"/>
              <a:ext cx="118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Chantier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3C1135B6-550A-A7D3-8AF4-7C679601A1DE}"/>
                </a:ext>
              </a:extLst>
            </p:cNvPr>
            <p:cNvSpPr/>
            <p:nvPr/>
          </p:nvSpPr>
          <p:spPr>
            <a:xfrm>
              <a:off x="2551051" y="2162471"/>
              <a:ext cx="2209800" cy="519868"/>
            </a:xfrm>
            <a:prstGeom prst="roundRect">
              <a:avLst/>
            </a:prstGeom>
            <a:solidFill>
              <a:srgbClr val="BCDCBC"/>
            </a:solidFill>
            <a:ln w="19050">
              <a:solidFill>
                <a:srgbClr val="E15F4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/>
                <a:t>RE2020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4F38BA8-C6DA-E9E9-D654-EB3B2D17F6CD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3655951" y="2682339"/>
              <a:ext cx="0" cy="1098705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AA8A31F-5656-CFA1-617C-1BBC998DD894}"/>
                </a:ext>
              </a:extLst>
            </p:cNvPr>
            <p:cNvCxnSpPr>
              <a:cxnSpLocks/>
            </p:cNvCxnSpPr>
            <p:nvPr/>
          </p:nvCxnSpPr>
          <p:spPr>
            <a:xfrm>
              <a:off x="1960287" y="3774040"/>
              <a:ext cx="3157813" cy="14162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EE30FE7-5B37-3F20-FEB7-33E5D1C6B088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274227" y="3788203"/>
              <a:ext cx="0" cy="436963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8D1256B-5F9B-627A-0313-B27DECF2D216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1968805" y="3781121"/>
              <a:ext cx="0" cy="446195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1C431D6-E229-C9B4-DFFC-99D4BE0391C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4137219" y="3788202"/>
              <a:ext cx="1" cy="436964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55C01FA-6098-76D5-DC51-8696FBDCBFA9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5105244" y="3788202"/>
              <a:ext cx="0" cy="436560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264B228-26F0-756A-FA76-F921C13FCA29}"/>
                </a:ext>
              </a:extLst>
            </p:cNvPr>
            <p:cNvSpPr txBox="1"/>
            <p:nvPr/>
          </p:nvSpPr>
          <p:spPr>
            <a:xfrm>
              <a:off x="3752064" y="2904225"/>
              <a:ext cx="1769706" cy="66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E15F49"/>
                  </a:solidFill>
                </a:rPr>
                <a:t>Construction neuve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C2ACFCD-D807-6C8F-66CD-61520FA533A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5105244" y="4594094"/>
              <a:ext cx="0" cy="1178949"/>
            </a:xfrm>
            <a:prstGeom prst="line">
              <a:avLst/>
            </a:prstGeom>
            <a:ln w="19050">
              <a:solidFill>
                <a:srgbClr val="E15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4E44B0A-A031-518D-C94D-159897E43286}"/>
                </a:ext>
              </a:extLst>
            </p:cNvPr>
            <p:cNvSpPr txBox="1"/>
            <p:nvPr/>
          </p:nvSpPr>
          <p:spPr>
            <a:xfrm>
              <a:off x="5118100" y="4695825"/>
              <a:ext cx="16241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600"/>
                <a:t>Energie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600"/>
                <a:t>Eau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600"/>
                <a:t>Terre</a:t>
              </a:r>
            </a:p>
            <a:p>
              <a:pPr marL="285750" indent="-285750">
                <a:buClr>
                  <a:srgbClr val="E15F49"/>
                </a:buClr>
                <a:buFont typeface="Arial" panose="020B0604020202020204" pitchFamily="34" charset="0"/>
                <a:buChar char="•"/>
              </a:pPr>
              <a:r>
                <a:rPr lang="fr-FR" sz="1600"/>
                <a:t>Composants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1A75DFA4-6C5A-583F-A414-587A59389A4C}"/>
              </a:ext>
            </a:extLst>
          </p:cNvPr>
          <p:cNvSpPr txBox="1"/>
          <p:nvPr/>
        </p:nvSpPr>
        <p:spPr>
          <a:xfrm>
            <a:off x="7238535" y="1906377"/>
            <a:ext cx="3081122" cy="4524315"/>
          </a:xfrm>
          <a:prstGeom prst="rect">
            <a:avLst/>
          </a:prstGeom>
          <a:noFill/>
          <a:ln w="28575">
            <a:solidFill>
              <a:srgbClr val="BCDCBC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/>
              <a:t>Méthode simplifiée et/ou détaillée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/>
              <a:t>Difficile de distinguer les projets les plus vertueux</a:t>
            </a:r>
            <a:endParaRPr lang="fr-FR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/>
              <a:t>Absence de critère « PEMD » alors que les dispositifs de gestion se renforcent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/>
              <a:t>Absence de cadre de valorisation des </a:t>
            </a:r>
            <a:r>
              <a:rPr lang="fr-FR" b="1">
                <a:solidFill>
                  <a:srgbClr val="E15F49"/>
                </a:solidFill>
              </a:rPr>
              <a:t>opérations de rénovation / déconstruction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E39A190-562F-EE10-7A79-0AF0A7F31C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</p:spTree>
    <p:extLst>
      <p:ext uri="{BB962C8B-B14F-4D97-AF65-F5344CB8AC3E}">
        <p14:creationId xmlns:p14="http://schemas.microsoft.com/office/powerpoint/2010/main" val="10157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Fondements du projet E2IC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21FA89-7A0E-A361-5FD5-DD93E7566BD6}"/>
              </a:ext>
            </a:extLst>
          </p:cNvPr>
          <p:cNvSpPr txBox="1"/>
          <p:nvPr/>
        </p:nvSpPr>
        <p:spPr>
          <a:xfrm>
            <a:off x="1293152" y="1717618"/>
            <a:ext cx="810709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Un projet destiné aux opérations de</a:t>
            </a:r>
            <a:r>
              <a:rPr lang="fr-FR" dirty="0"/>
              <a:t> :</a:t>
            </a:r>
            <a:endParaRPr lang="en-US"/>
          </a:p>
          <a:p>
            <a:pPr algn="just"/>
            <a:endParaRPr lang="fr-FR"/>
          </a:p>
          <a:p>
            <a:pPr algn="just"/>
            <a:r>
              <a:rPr lang="fr-FR" sz="2000" b="1" dirty="0"/>
              <a:t>       # </a:t>
            </a:r>
            <a:r>
              <a:rPr lang="fr-FR" sz="2000" dirty="0"/>
              <a:t>construction </a:t>
            </a:r>
            <a:endParaRPr lang="fr-FR" sz="2000" dirty="0">
              <a:cs typeface="Arial"/>
            </a:endParaRPr>
          </a:p>
          <a:p>
            <a:pPr algn="just"/>
            <a:r>
              <a:rPr lang="fr-FR" sz="2000" b="1" dirty="0"/>
              <a:t>       # </a:t>
            </a:r>
            <a:r>
              <a:rPr lang="fr-FR" sz="2000" dirty="0"/>
              <a:t>rénovation </a:t>
            </a:r>
            <a:endParaRPr lang="fr-FR" sz="2000" dirty="0">
              <a:cs typeface="Arial"/>
            </a:endParaRPr>
          </a:p>
          <a:p>
            <a:pPr algn="just"/>
            <a:r>
              <a:rPr lang="fr-FR" sz="2000" b="1" dirty="0"/>
              <a:t>       # </a:t>
            </a:r>
            <a:r>
              <a:rPr lang="fr-FR" sz="2000" dirty="0"/>
              <a:t>déconstruction</a:t>
            </a:r>
            <a:endParaRPr lang="fr-FR" sz="2000" dirty="0">
              <a:cs typeface="Arial"/>
            </a:endParaRPr>
          </a:p>
          <a:p>
            <a:pPr algn="just"/>
            <a:endParaRPr lang="fr-FR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Les </a:t>
            </a:r>
            <a:r>
              <a:rPr lang="fr-FR" b="1" dirty="0"/>
              <a:t>objectifs</a:t>
            </a:r>
            <a:r>
              <a:rPr lang="fr-FR" sz="1600" dirty="0"/>
              <a:t> du projet se baseront sur vos données de terrains afin de :</a:t>
            </a:r>
            <a:endParaRPr lang="fr-FR" sz="1600">
              <a:cs typeface="Arial"/>
            </a:endParaRPr>
          </a:p>
          <a:p>
            <a:pPr algn="just"/>
            <a:endParaRPr lang="fr-FR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Renforcer la </a:t>
            </a:r>
            <a:r>
              <a:rPr lang="fr-FR" b="1" dirty="0"/>
              <a:t>fiabilité du contributeur Chantier</a:t>
            </a:r>
            <a:r>
              <a:rPr lang="fr-FR" dirty="0"/>
              <a:t> de la RE2020</a:t>
            </a:r>
            <a:endParaRPr lang="fr-FR">
              <a:cs typeface="Arial"/>
            </a:endParaRPr>
          </a:p>
          <a:p>
            <a:pPr algn="just"/>
            <a:endParaRPr lang="fr-FR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Intégrer les enjeux de </a:t>
            </a:r>
            <a:r>
              <a:rPr lang="fr-FR" b="1" dirty="0"/>
              <a:t>gestion des PEMD</a:t>
            </a:r>
            <a:endParaRPr lang="fr-FR" b="1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>
              <a:cs typeface="Arial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cs typeface="Arial"/>
              </a:rPr>
              <a:t>Développer des statistiques et méthodes de calculs</a:t>
            </a:r>
            <a:r>
              <a:rPr lang="fr-FR" dirty="0">
                <a:cs typeface="Arial"/>
              </a:rPr>
              <a:t> sur la base des données de terrains (Test HQE Performances Impact Chantier)</a:t>
            </a:r>
            <a:endParaRPr lang="fr-FR" b="1" dirty="0">
              <a:cs typeface="Arial"/>
            </a:endParaRPr>
          </a:p>
          <a:p>
            <a:pPr algn="just"/>
            <a:endParaRPr lang="fr-FR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Concevoir un </a:t>
            </a:r>
            <a:r>
              <a:rPr lang="fr-FR" b="1" dirty="0"/>
              <a:t>outil d’estimation des impacts environnementaux </a:t>
            </a:r>
            <a:r>
              <a:rPr lang="fr-FR" dirty="0"/>
              <a:t>de chantier</a:t>
            </a:r>
            <a:endParaRPr lang="fr-FR">
              <a:cs typeface="Arial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F338F1C-3C4E-812D-70FD-443F13205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pic>
        <p:nvPicPr>
          <p:cNvPr id="5" name="Image 4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BEA3ECBB-C3B7-66C8-9B78-35F8DB7A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99" y="689340"/>
            <a:ext cx="2442550" cy="24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DD900F6-C04F-9D62-C564-47889C7BADE1}"/>
              </a:ext>
            </a:extLst>
          </p:cNvPr>
          <p:cNvSpPr/>
          <p:nvPr/>
        </p:nvSpPr>
        <p:spPr>
          <a:xfrm>
            <a:off x="6293922" y="5985164"/>
            <a:ext cx="3999679" cy="1203283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Le test HQE Performance et vous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21FA89-7A0E-A361-5FD5-DD93E7566BD6}"/>
              </a:ext>
            </a:extLst>
          </p:cNvPr>
          <p:cNvSpPr txBox="1"/>
          <p:nvPr/>
        </p:nvSpPr>
        <p:spPr>
          <a:xfrm>
            <a:off x="6398194" y="6112802"/>
            <a:ext cx="37911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/>
              <a:t>La collecte de données de terrain est réalisée dans le cadre du </a:t>
            </a:r>
            <a:endParaRPr lang="en-US"/>
          </a:p>
          <a:p>
            <a:pPr algn="ctr"/>
            <a:r>
              <a:rPr lang="fr-FR" dirty="0"/>
              <a:t>Test HQE Performances </a:t>
            </a:r>
            <a:endParaRPr lang="en-US">
              <a:cs typeface="Arial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013449-382A-09E8-75F7-A2B1C5AF2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3600" y="6741317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78D2BF-D494-D596-D577-34FB9FC2D3C1}"/>
              </a:ext>
            </a:extLst>
          </p:cNvPr>
          <p:cNvSpPr txBox="1"/>
          <p:nvPr/>
        </p:nvSpPr>
        <p:spPr>
          <a:xfrm>
            <a:off x="1766669" y="1753498"/>
            <a:ext cx="7160062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Les responsabilités/tâches du chantier pilote :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Intégration et participation à la communauté pilote animée par l’Alliance HQE-GBC</a:t>
            </a:r>
          </a:p>
          <a:p>
            <a:endParaRPr lang="fr-FR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 panose="020B0604020202020204" pitchFamily="34" charset="0"/>
                <a:ea typeface="Calibri" panose="020F0502020204030204" pitchFamily="34" charset="0"/>
              </a:rPr>
              <a:t>Transmission de ses données de terrain via des documents déjà obligatoires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 panose="020B0604020202020204" pitchFamily="34" charset="0"/>
                <a:ea typeface="Calibri" panose="020F0502020204030204" pitchFamily="34" charset="0"/>
              </a:rPr>
              <a:t>Partager les bonnes pratiques déjà mises en place sur ses chantiers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 panose="020B0604020202020204" pitchFamily="34" charset="0"/>
                <a:ea typeface="Calibri" panose="020F0502020204030204" pitchFamily="34" charset="0"/>
              </a:rPr>
              <a:t>Donner son point de vue sur l’interface du futur outil pour en améliorer les futures fonctionnalités. </a:t>
            </a:r>
            <a:r>
              <a:rPr lang="fr-FR" sz="1400" i="1">
                <a:latin typeface="Arial" panose="020B0604020202020204" pitchFamily="34" charset="0"/>
                <a:ea typeface="Calibri" panose="020F0502020204030204" pitchFamily="34" charset="0"/>
              </a:rPr>
              <a:t>(Cet outil sera au stade de simple maquette)</a:t>
            </a:r>
            <a:endParaRPr lang="fr-FR" sz="1400" i="1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FE0158-480B-D005-6CCB-9C20F1E3B237}"/>
              </a:ext>
            </a:extLst>
          </p:cNvPr>
          <p:cNvSpPr/>
          <p:nvPr/>
        </p:nvSpPr>
        <p:spPr>
          <a:xfrm>
            <a:off x="762000" y="0"/>
            <a:ext cx="9931400" cy="7562850"/>
          </a:xfrm>
          <a:prstGeom prst="rect">
            <a:avLst/>
          </a:prstGeom>
          <a:solidFill>
            <a:srgbClr val="F26648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64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3B600-B980-40FB-CF5F-10F87C267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Réunion d’information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27655AB-B2EE-0760-BB43-792E577C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Test HQE Performance Impacts Chantier</a:t>
            </a:r>
          </a:p>
        </p:txBody>
      </p:sp>
      <p:pic>
        <p:nvPicPr>
          <p:cNvPr id="8" name="Image 7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DC7F911A-683D-3344-5C51-D59FA0DA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0" y="2409825"/>
            <a:ext cx="3432479" cy="343247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5A4E2E-83F9-B14E-202F-5CB48636089C}"/>
              </a:ext>
            </a:extLst>
          </p:cNvPr>
          <p:cNvSpPr/>
          <p:nvPr/>
        </p:nvSpPr>
        <p:spPr>
          <a:xfrm>
            <a:off x="5346700" y="3496544"/>
            <a:ext cx="4343400" cy="1504081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rgbClr val="F26648"/>
                </a:solidFill>
                <a:latin typeface="+mj-lt"/>
              </a:rPr>
              <a:t>Partenaires du projet</a:t>
            </a:r>
          </a:p>
        </p:txBody>
      </p:sp>
    </p:spTree>
    <p:extLst>
      <p:ext uri="{BB962C8B-B14F-4D97-AF65-F5344CB8AC3E}">
        <p14:creationId xmlns:p14="http://schemas.microsoft.com/office/powerpoint/2010/main" val="297579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Tour de table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C22C16-1BA6-4E47-3422-E27B1368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Membres du projet 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5E8C11C-368A-9E7F-7F44-68B8DD6AA13B}"/>
              </a:ext>
            </a:extLst>
          </p:cNvPr>
          <p:cNvGrpSpPr/>
          <p:nvPr/>
        </p:nvGrpSpPr>
        <p:grpSpPr>
          <a:xfrm>
            <a:off x="1829635" y="2546506"/>
            <a:ext cx="5479119" cy="3434220"/>
            <a:chOff x="1929982" y="1767157"/>
            <a:chExt cx="6890523" cy="3985751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2A8C2A-9763-F563-C71D-D644740C5951}"/>
                </a:ext>
              </a:extLst>
            </p:cNvPr>
            <p:cNvSpPr/>
            <p:nvPr/>
          </p:nvSpPr>
          <p:spPr>
            <a:xfrm>
              <a:off x="4382954" y="3290271"/>
              <a:ext cx="1273587" cy="1174384"/>
            </a:xfrm>
            <a:prstGeom prst="ellipse">
              <a:avLst/>
            </a:prstGeom>
            <a:solidFill>
              <a:srgbClr val="BCDC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D09454B-199C-9F28-1654-433EEF96D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195" y="4809091"/>
              <a:ext cx="2190750" cy="94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 21" descr="Une image contenant texte, capture d’écran, Police, Graphique&#10;&#10;Description générée automatiquement">
              <a:extLst>
                <a:ext uri="{FF2B5EF4-FFF2-40B4-BE49-F238E27FC236}">
                  <a16:creationId xmlns:a16="http://schemas.microsoft.com/office/drawing/2014/main" id="{0412D0F0-0DC9-B0AB-EEF7-F81BD9351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982" y="3353878"/>
              <a:ext cx="1914525" cy="1303598"/>
            </a:xfrm>
            <a:prstGeom prst="rect">
              <a:avLst/>
            </a:prstGeom>
          </p:spPr>
        </p:pic>
        <p:pic>
          <p:nvPicPr>
            <p:cNvPr id="24" name="Image 23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90654050-0E08-289E-C5A0-7DD8B7AE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453" y="3481087"/>
              <a:ext cx="2783052" cy="887174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7AAC248B-3FCA-696D-AB12-CDD29859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98438" y="1767157"/>
              <a:ext cx="1556575" cy="1178678"/>
            </a:xfrm>
            <a:prstGeom prst="rect">
              <a:avLst/>
            </a:prstGeom>
          </p:spPr>
        </p:pic>
      </p:grpSp>
      <p:pic>
        <p:nvPicPr>
          <p:cNvPr id="1030" name="Picture 6" descr="Accueil - Agence de la transition écologique">
            <a:extLst>
              <a:ext uri="{FF2B5EF4-FFF2-40B4-BE49-F238E27FC236}">
                <a16:creationId xmlns:a16="http://schemas.microsoft.com/office/drawing/2014/main" id="{5E932842-169B-82E9-F2F2-D23A8F04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67" y="2274753"/>
            <a:ext cx="1593413" cy="1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3B0C579-F23C-8A57-415B-087E67C43C3E}"/>
              </a:ext>
            </a:extLst>
          </p:cNvPr>
          <p:cNvSpPr txBox="1"/>
          <p:nvPr/>
        </p:nvSpPr>
        <p:spPr>
          <a:xfrm>
            <a:off x="8074927" y="177859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err="1"/>
              <a:t>Co-financeur</a:t>
            </a:r>
            <a:endParaRPr lang="fr-FR" sz="2000" b="1" u="sng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FA5E4C4-B184-96A6-EF5F-908F6AEF3FA1}"/>
              </a:ext>
            </a:extLst>
          </p:cNvPr>
          <p:cNvSpPr txBox="1"/>
          <p:nvPr/>
        </p:nvSpPr>
        <p:spPr>
          <a:xfrm>
            <a:off x="3052887" y="1774400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/>
              <a:t>Comité de pilotage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F534931-0168-7F09-3826-49B66E8483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grpSp>
        <p:nvGrpSpPr>
          <p:cNvPr id="1034" name="Groupe 1033">
            <a:extLst>
              <a:ext uri="{FF2B5EF4-FFF2-40B4-BE49-F238E27FC236}">
                <a16:creationId xmlns:a16="http://schemas.microsoft.com/office/drawing/2014/main" id="{39ABDA50-B7AC-ACAF-0F6B-6E299D432658}"/>
              </a:ext>
            </a:extLst>
          </p:cNvPr>
          <p:cNvGrpSpPr/>
          <p:nvPr/>
        </p:nvGrpSpPr>
        <p:grpSpPr>
          <a:xfrm>
            <a:off x="7604019" y="4872811"/>
            <a:ext cx="2244572" cy="2046122"/>
            <a:chOff x="7603614" y="4517221"/>
            <a:chExt cx="2244572" cy="2046122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071FCB8-BA22-E6F9-4861-FBDB68139FB5}"/>
                </a:ext>
              </a:extLst>
            </p:cNvPr>
            <p:cNvGrpSpPr/>
            <p:nvPr/>
          </p:nvGrpSpPr>
          <p:grpSpPr>
            <a:xfrm>
              <a:off x="7603614" y="4989689"/>
              <a:ext cx="2244570" cy="1573654"/>
              <a:chOff x="5144174" y="3116879"/>
              <a:chExt cx="2790729" cy="2015192"/>
            </a:xfrm>
          </p:grpSpPr>
          <p:pic>
            <p:nvPicPr>
              <p:cNvPr id="1024" name="Picture 2" descr="Ekopolis, Centre de ressources sur la construction durable en Ile-de-France">
                <a:extLst>
                  <a:ext uri="{FF2B5EF4-FFF2-40B4-BE49-F238E27FC236}">
                    <a16:creationId xmlns:a16="http://schemas.microsoft.com/office/drawing/2014/main" id="{50B62362-BC01-3FA1-82C0-CBABD69F6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921" y="4632861"/>
                <a:ext cx="1408568" cy="499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Image 1024" descr="Une image contenant Graphique, Police, logo, conception&#10;&#10;Description générée automatiquement">
                <a:extLst>
                  <a:ext uri="{FF2B5EF4-FFF2-40B4-BE49-F238E27FC236}">
                    <a16:creationId xmlns:a16="http://schemas.microsoft.com/office/drawing/2014/main" id="{AC3DE4F8-A1D7-EB3A-1030-162FA8EE9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4174" y="3116879"/>
                <a:ext cx="992094" cy="797664"/>
              </a:xfrm>
              <a:prstGeom prst="rect">
                <a:avLst/>
              </a:prstGeom>
            </p:spPr>
          </p:pic>
          <p:pic>
            <p:nvPicPr>
              <p:cNvPr id="1027" name="Image 1026" descr="Une image contenant Police, Graphique, texte, logo&#10;&#10;Description générée automatiquement">
                <a:extLst>
                  <a:ext uri="{FF2B5EF4-FFF2-40B4-BE49-F238E27FC236}">
                    <a16:creationId xmlns:a16="http://schemas.microsoft.com/office/drawing/2014/main" id="{B10757D6-CFA3-854E-BD32-1C0703D91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6269" y="3326773"/>
                <a:ext cx="1798634" cy="377877"/>
              </a:xfrm>
              <a:prstGeom prst="rect">
                <a:avLst/>
              </a:prstGeom>
            </p:spPr>
          </p:pic>
          <p:pic>
            <p:nvPicPr>
              <p:cNvPr id="1029" name="Image 1028" descr="Une image contenant Police, logo, Graphique, symbole&#10;&#10;Description générée automatiquement">
                <a:extLst>
                  <a:ext uri="{FF2B5EF4-FFF2-40B4-BE49-F238E27FC236}">
                    <a16:creationId xmlns:a16="http://schemas.microsoft.com/office/drawing/2014/main" id="{44894F3B-751B-7E75-AD9A-DE4AC6D3C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492" y="3972283"/>
                <a:ext cx="1337410" cy="420234"/>
              </a:xfrm>
              <a:prstGeom prst="rect">
                <a:avLst/>
              </a:prstGeom>
            </p:spPr>
          </p:pic>
          <p:pic>
            <p:nvPicPr>
              <p:cNvPr id="1031" name="Image 1030" descr="Une image contenant Police, Graphique, logo, graphisme&#10;&#10;Description générée automatiquement">
                <a:extLst>
                  <a:ext uri="{FF2B5EF4-FFF2-40B4-BE49-F238E27FC236}">
                    <a16:creationId xmlns:a16="http://schemas.microsoft.com/office/drawing/2014/main" id="{A7626B4C-C97E-8534-84BE-D6F429C6A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9967" y="4064435"/>
                <a:ext cx="1212000" cy="305321"/>
              </a:xfrm>
              <a:prstGeom prst="rect">
                <a:avLst/>
              </a:prstGeom>
            </p:spPr>
          </p:pic>
        </p:grp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613DDD70-EE6D-C74A-78B8-304FACB886D3}"/>
                </a:ext>
              </a:extLst>
            </p:cNvPr>
            <p:cNvSpPr txBox="1"/>
            <p:nvPr/>
          </p:nvSpPr>
          <p:spPr>
            <a:xfrm>
              <a:off x="7770373" y="4517221"/>
              <a:ext cx="2077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u="sng"/>
                <a:t>Comité de suivi</a:t>
              </a:r>
            </a:p>
          </p:txBody>
        </p:sp>
      </p:grpSp>
      <p:sp>
        <p:nvSpPr>
          <p:cNvPr id="1033" name="Rectangle : coins arrondis 1032">
            <a:extLst>
              <a:ext uri="{FF2B5EF4-FFF2-40B4-BE49-F238E27FC236}">
                <a16:creationId xmlns:a16="http://schemas.microsoft.com/office/drawing/2014/main" id="{E919A07E-5AF5-6C4F-B2EC-EC1CBC92ED7E}"/>
              </a:ext>
            </a:extLst>
          </p:cNvPr>
          <p:cNvSpPr/>
          <p:nvPr/>
        </p:nvSpPr>
        <p:spPr>
          <a:xfrm>
            <a:off x="1322823" y="1649684"/>
            <a:ext cx="6019800" cy="4775240"/>
          </a:xfrm>
          <a:prstGeom prst="roundRect">
            <a:avLst/>
          </a:prstGeom>
          <a:noFill/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85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FE0158-480B-D005-6CCB-9C20F1E3B237}"/>
              </a:ext>
            </a:extLst>
          </p:cNvPr>
          <p:cNvSpPr/>
          <p:nvPr/>
        </p:nvSpPr>
        <p:spPr>
          <a:xfrm>
            <a:off x="762000" y="0"/>
            <a:ext cx="9931400" cy="7562850"/>
          </a:xfrm>
          <a:prstGeom prst="rect">
            <a:avLst/>
          </a:prstGeom>
          <a:solidFill>
            <a:srgbClr val="F26648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64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53B600-B980-40FB-CF5F-10F87C267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Réunion d’information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27655AB-B2EE-0760-BB43-792E577C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/>
              <a:t>Test HQE Performance Impacts Chantier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B2DA9B-2A3A-A069-6FC2-D8938F451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Une image contenant art, conception, illustration&#10;&#10;Description générée automatiquement">
            <a:extLst>
              <a:ext uri="{FF2B5EF4-FFF2-40B4-BE49-F238E27FC236}">
                <a16:creationId xmlns:a16="http://schemas.microsoft.com/office/drawing/2014/main" id="{DC7F911A-683D-3344-5C51-D59FA0DA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60" y="2409825"/>
            <a:ext cx="3432479" cy="343247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5A4E2E-83F9-B14E-202F-5CB48636089C}"/>
              </a:ext>
            </a:extLst>
          </p:cNvPr>
          <p:cNvSpPr/>
          <p:nvPr/>
        </p:nvSpPr>
        <p:spPr>
          <a:xfrm>
            <a:off x="5346700" y="3496544"/>
            <a:ext cx="4343400" cy="1504081"/>
          </a:xfrm>
          <a:prstGeom prst="roundRect">
            <a:avLst/>
          </a:prstGeom>
          <a:solidFill>
            <a:srgbClr val="BCDCBC"/>
          </a:solidFill>
          <a:ln>
            <a:solidFill>
              <a:srgbClr val="BCD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rgbClr val="F26648"/>
                </a:solidFill>
                <a:latin typeface="+mj-lt"/>
              </a:rPr>
              <a:t>Le projet E2IC</a:t>
            </a:r>
          </a:p>
        </p:txBody>
      </p:sp>
    </p:spTree>
    <p:extLst>
      <p:ext uri="{BB962C8B-B14F-4D97-AF65-F5344CB8AC3E}">
        <p14:creationId xmlns:p14="http://schemas.microsoft.com/office/powerpoint/2010/main" val="191918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A08B97-E413-EBD7-ABB1-C07D2BB7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 projet E2IC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286611-DC25-4227-0367-C9A24303B0B0}"/>
              </a:ext>
            </a:extLst>
          </p:cNvPr>
          <p:cNvSpPr txBox="1"/>
          <p:nvPr/>
        </p:nvSpPr>
        <p:spPr>
          <a:xfrm>
            <a:off x="1301714" y="1829041"/>
            <a:ext cx="464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Nécessité d’affiner les indicateurs de la RE2020 existants ou d’en créer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BC58B3-F247-9A87-1F27-A67D2F7A4325}"/>
              </a:ext>
            </a:extLst>
          </p:cNvPr>
          <p:cNvSpPr txBox="1"/>
          <p:nvPr/>
        </p:nvSpPr>
        <p:spPr>
          <a:xfrm>
            <a:off x="1462462" y="2736680"/>
            <a:ext cx="5698216" cy="29495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/>
              <a:t>Bibliographie</a:t>
            </a:r>
            <a:r>
              <a:rPr lang="fr-FR"/>
              <a:t> (référentiels, guides, manuels techniques)</a:t>
            </a:r>
            <a:endParaRPr lang="fr-FR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/>
              <a:t>Etude de </a:t>
            </a:r>
            <a:r>
              <a:rPr lang="fr-FR" b="1"/>
              <a:t>documents de suivi</a:t>
            </a:r>
            <a:r>
              <a:rPr lang="fr-FR"/>
              <a:t> issus de 6 chantiers réels</a:t>
            </a:r>
            <a:endParaRPr lang="fr-FR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/>
              <a:t>Questionnaire</a:t>
            </a:r>
            <a:r>
              <a:rPr lang="fr-FR"/>
              <a:t> adressé aux maîtres d’ouvrage et entreprises travaux ou de déconstruction </a:t>
            </a:r>
            <a:endParaRPr lang="fr-FR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/>
              <a:t>Relecture d’</a:t>
            </a:r>
            <a:r>
              <a:rPr lang="fr-FR" b="1"/>
              <a:t>experts</a:t>
            </a:r>
            <a:endParaRPr lang="fr-FR" b="1">
              <a:cs typeface="Arial"/>
            </a:endParaRP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C7C0028-8273-B96F-E0CA-E923A90B6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6300" y="6809882"/>
            <a:ext cx="2057400" cy="476250"/>
          </a:xfrm>
        </p:spPr>
        <p:txBody>
          <a:bodyPr>
            <a:normAutofit lnSpcReduction="10000"/>
          </a:bodyPr>
          <a:lstStyle/>
          <a:p>
            <a:r>
              <a:rPr lang="fr-FR"/>
              <a:t>Réunion d’information Test HQE Performances Chantier – 13/11/2023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41A92-82BF-0186-E028-1BD8E685E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71" y="1200495"/>
            <a:ext cx="1704499" cy="17054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27A405C-2F69-2025-AFCD-07D53554763B}"/>
              </a:ext>
            </a:extLst>
          </p:cNvPr>
          <p:cNvGrpSpPr/>
          <p:nvPr/>
        </p:nvGrpSpPr>
        <p:grpSpPr>
          <a:xfrm>
            <a:off x="8128000" y="363913"/>
            <a:ext cx="2386838" cy="6922219"/>
            <a:chOff x="1040861" y="1051765"/>
            <a:chExt cx="3269741" cy="6200085"/>
          </a:xfrm>
        </p:grpSpPr>
        <p:sp>
          <p:nvSpPr>
            <p:cNvPr id="12" name="Flèche : bas 11">
              <a:extLst>
                <a:ext uri="{FF2B5EF4-FFF2-40B4-BE49-F238E27FC236}">
                  <a16:creationId xmlns:a16="http://schemas.microsoft.com/office/drawing/2014/main" id="{03EC8E76-5DDB-E8F0-308E-62211240BCA7}"/>
                </a:ext>
              </a:extLst>
            </p:cNvPr>
            <p:cNvSpPr/>
            <p:nvPr/>
          </p:nvSpPr>
          <p:spPr>
            <a:xfrm>
              <a:off x="2393454" y="1743982"/>
              <a:ext cx="533400" cy="5507868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02E3916-1294-24F0-5A93-5A7D5B4A3AEE}"/>
                </a:ext>
              </a:extLst>
            </p:cNvPr>
            <p:cNvSpPr/>
            <p:nvPr/>
          </p:nvSpPr>
          <p:spPr>
            <a:xfrm>
              <a:off x="1040861" y="1051765"/>
              <a:ext cx="3269741" cy="1068609"/>
            </a:xfrm>
            <a:prstGeom prst="roundRect">
              <a:avLst/>
            </a:prstGeom>
            <a:solidFill>
              <a:srgbClr val="F26648"/>
            </a:solidFill>
            <a:ln>
              <a:solidFill>
                <a:srgbClr val="F266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 b="1"/>
                <a:t>Sélection d’indicateurs environnementaux approfondis / innovants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C6EE0B2-A4F0-BFB9-24F6-18B925FE5927}"/>
                </a:ext>
              </a:extLst>
            </p:cNvPr>
            <p:cNvSpPr/>
            <p:nvPr/>
          </p:nvSpPr>
          <p:spPr>
            <a:xfrm>
              <a:off x="1476374" y="2374685"/>
              <a:ext cx="2429867" cy="8673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Recrutement de chantiers pilotes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9BE0601-F94F-4406-E361-65D8691603C4}"/>
                </a:ext>
              </a:extLst>
            </p:cNvPr>
            <p:cNvSpPr/>
            <p:nvPr/>
          </p:nvSpPr>
          <p:spPr>
            <a:xfrm>
              <a:off x="1460798" y="3496387"/>
              <a:ext cx="2461022" cy="9368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Collecte de données de terrain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15AA9E6-3C58-525F-C049-23710CD4EE40}"/>
                </a:ext>
              </a:extLst>
            </p:cNvPr>
            <p:cNvSpPr/>
            <p:nvPr/>
          </p:nvSpPr>
          <p:spPr>
            <a:xfrm>
              <a:off x="1460798" y="4687549"/>
              <a:ext cx="2429869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Elaboration de méthodes de calcul + statistiques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F5490CC8-AFC4-CCA9-29FB-7B652284A12A}"/>
                </a:ext>
              </a:extLst>
            </p:cNvPr>
            <p:cNvSpPr/>
            <p:nvPr/>
          </p:nvSpPr>
          <p:spPr>
            <a:xfrm>
              <a:off x="1460798" y="5865726"/>
              <a:ext cx="2466796" cy="8807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/>
                <a:t>Création d’un outil d’estimation des impacts chantier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501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1A1818"/>
      </a:dk1>
      <a:lt1>
        <a:srgbClr val="FFFFFF"/>
      </a:lt1>
      <a:dk2>
        <a:srgbClr val="44546A"/>
      </a:dk2>
      <a:lt2>
        <a:srgbClr val="E7E6E6"/>
      </a:lt2>
      <a:accent1>
        <a:srgbClr val="E95A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0B9EEBA4EAE44B2C1551FFB6DEDF7" ma:contentTypeVersion="19" ma:contentTypeDescription="Crée un document." ma:contentTypeScope="" ma:versionID="c47d417e77fb37313da4bb06930f8eda">
  <xsd:schema xmlns:xsd="http://www.w3.org/2001/XMLSchema" xmlns:xs="http://www.w3.org/2001/XMLSchema" xmlns:p="http://schemas.microsoft.com/office/2006/metadata/properties" xmlns:ns2="e21a6254-ba03-4d28-8f84-ba8998bf1df0" xmlns:ns3="a682b4ab-22c1-46d6-a8cc-bd9a87764681" targetNamespace="http://schemas.microsoft.com/office/2006/metadata/properties" ma:root="true" ma:fieldsID="a84b95f2a67f3fda032822c903050655" ns2:_="" ns3:_="">
    <xsd:import namespace="e21a6254-ba03-4d28-8f84-ba8998bf1df0"/>
    <xsd:import namespace="a682b4ab-22c1-46d6-a8cc-bd9a877646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a6254-ba03-4d28-8f84-ba8998bf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4a61e1f-ba05-4ba4-aa4e-f62bea3a2808}" ma:internalName="TaxCatchAll" ma:showField="CatchAllData" ma:web="e21a6254-ba03-4d28-8f84-ba8998bf1d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2b4ab-22c1-46d6-a8cc-bd9a87764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d0e4edc5-c987-42fd-9fca-4d1cf6922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1a6254-ba03-4d28-8f84-ba8998bf1df0">
      <UserInfo>
        <DisplayName/>
        <AccountId xsi:nil="true"/>
        <AccountType/>
      </UserInfo>
    </SharedWithUsers>
    <MediaLengthInSeconds xmlns="a682b4ab-22c1-46d6-a8cc-bd9a87764681" xsi:nil="true"/>
    <TaxCatchAll xmlns="e21a6254-ba03-4d28-8f84-ba8998bf1df0" xsi:nil="true"/>
    <lcf76f155ced4ddcb4097134ff3c332f xmlns="a682b4ab-22c1-46d6-a8cc-bd9a877646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93348-AA7B-42E4-846E-0A6171466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96D7D-ADCF-4A28-A852-271325E3512D}"/>
</file>

<file path=customXml/itemProps3.xml><?xml version="1.0" encoding="utf-8"?>
<ds:datastoreItem xmlns:ds="http://schemas.openxmlformats.org/officeDocument/2006/customXml" ds:itemID="{1E8E8993-88B1-4617-AD52-F34D74D47D7F}">
  <ds:schemaRefs>
    <ds:schemaRef ds:uri="http://purl.org/dc/terms/"/>
    <ds:schemaRef ds:uri="http://schemas.microsoft.com/office/2006/documentManagement/types"/>
    <ds:schemaRef ds:uri="3728c736-f418-45d9-a598-9dbdc0004d3a"/>
    <ds:schemaRef ds:uri="http://purl.org/dc/dcmitype/"/>
    <ds:schemaRef ds:uri="http://schemas.microsoft.com/office/infopath/2007/PartnerControls"/>
    <ds:schemaRef ds:uri="dc6e5aaf-02e3-4310-af75-7d3332e03c5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1252</Words>
  <Application>Microsoft Office PowerPoint</Application>
  <PresentationFormat>Custom</PresentationFormat>
  <Paragraphs>240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Conception personnalisée</vt:lpstr>
      <vt:lpstr>1_Conception personnalisée</vt:lpstr>
      <vt:lpstr>Réunion d’information</vt:lpstr>
      <vt:lpstr>Réunion d’information</vt:lpstr>
      <vt:lpstr>Introduction</vt:lpstr>
      <vt:lpstr>Introduction</vt:lpstr>
      <vt:lpstr>Introduction</vt:lpstr>
      <vt:lpstr>Réunion d’information</vt:lpstr>
      <vt:lpstr>Tour de table</vt:lpstr>
      <vt:lpstr>Réunion d’information</vt:lpstr>
      <vt:lpstr>Le projet E2IC</vt:lpstr>
      <vt:lpstr>PowerPoint Presentation</vt:lpstr>
      <vt:lpstr>PowerPoint Presentation</vt:lpstr>
      <vt:lpstr>PowerPoint Presentation</vt:lpstr>
      <vt:lpstr>PowerPoint Presentation</vt:lpstr>
      <vt:lpstr>Le projet E2IC</vt:lpstr>
      <vt:lpstr>PowerPoint Presentation</vt:lpstr>
      <vt:lpstr>PowerPoint Presentation</vt:lpstr>
      <vt:lpstr>Réunion d’information</vt:lpstr>
      <vt:lpstr>Nos prochains rendez-vous</vt:lpstr>
      <vt:lpstr>Nos prochains rendez-vous</vt:lpstr>
      <vt:lpstr>Nos prochains rendez-vous</vt:lpstr>
      <vt:lpstr>Réunion d’information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 Rocca</dc:creator>
  <cp:lastModifiedBy>LE MERDI Maryse</cp:lastModifiedBy>
  <cp:revision>45</cp:revision>
  <dcterms:created xsi:type="dcterms:W3CDTF">2022-04-06T13:43:38Z</dcterms:created>
  <dcterms:modified xsi:type="dcterms:W3CDTF">2023-11-14T11:20:55Z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2022-04-06T00:00:00Z</vt:filetime>
  </property>
  <property fmtid="{D5CDD505-2E9C-101B-9397-08002B2CF9AE}" pid="5" name="Order">
    <vt:r8>180500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ContentTypeId">
    <vt:lpwstr>0x010100E6F25B8B8D482D44843EA32CC4EEBF95</vt:lpwstr>
  </property>
</Properties>
</file>