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36"/>
  </p:notesMasterIdLst>
  <p:sldIdLst>
    <p:sldId id="257" r:id="rId5"/>
    <p:sldId id="2148" r:id="rId6"/>
    <p:sldId id="2147" r:id="rId7"/>
    <p:sldId id="2150" r:id="rId8"/>
    <p:sldId id="264" r:id="rId9"/>
    <p:sldId id="293" r:id="rId10"/>
    <p:sldId id="2151" r:id="rId11"/>
    <p:sldId id="2153" r:id="rId12"/>
    <p:sldId id="2154" r:id="rId13"/>
    <p:sldId id="2155" r:id="rId14"/>
    <p:sldId id="2156" r:id="rId15"/>
    <p:sldId id="2157" r:id="rId16"/>
    <p:sldId id="2158" r:id="rId17"/>
    <p:sldId id="2159" r:id="rId18"/>
    <p:sldId id="2160" r:id="rId19"/>
    <p:sldId id="2152" r:id="rId20"/>
    <p:sldId id="2161" r:id="rId21"/>
    <p:sldId id="2162" r:id="rId22"/>
    <p:sldId id="2163" r:id="rId23"/>
    <p:sldId id="2164" r:id="rId24"/>
    <p:sldId id="2165" r:id="rId25"/>
    <p:sldId id="2166" r:id="rId26"/>
    <p:sldId id="2167" r:id="rId27"/>
    <p:sldId id="2168" r:id="rId28"/>
    <p:sldId id="2169" r:id="rId29"/>
    <p:sldId id="2170" r:id="rId30"/>
    <p:sldId id="2172" r:id="rId31"/>
    <p:sldId id="2171" r:id="rId32"/>
    <p:sldId id="2175" r:id="rId33"/>
    <p:sldId id="2173" r:id="rId34"/>
    <p:sldId id="2174" r:id="rId35"/>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A3D"/>
    <a:srgbClr val="312783"/>
    <a:srgbClr val="E7581C"/>
    <a:srgbClr val="4A3B8B"/>
    <a:srgbClr val="FFFFFF"/>
    <a:srgbClr val="54667A"/>
    <a:srgbClr val="8AAD3C"/>
    <a:srgbClr val="E10089"/>
    <a:srgbClr val="E15F49"/>
    <a:srgbClr val="F26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216493-B460-4A9D-8757-8D7C51F5CD84}" v="2" dt="2023-05-23T07:51:34.74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8"/>
    <p:restoredTop sz="94620"/>
  </p:normalViewPr>
  <p:slideViewPr>
    <p:cSldViewPr>
      <p:cViewPr varScale="1">
        <p:scale>
          <a:sx n="57" d="100"/>
          <a:sy n="57" d="100"/>
        </p:scale>
        <p:origin x="1392"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n Le Seac'H" userId="35d3d9b1-3dad-4bcf-8968-cef2d61b7b23" providerId="ADAL" clId="{A12B6ED3-B123-4362-A80E-48DCC7E2F62A}"/>
    <pc:docChg chg="modSld">
      <pc:chgData name="Gwenn Le Seac'H" userId="35d3d9b1-3dad-4bcf-8968-cef2d61b7b23" providerId="ADAL" clId="{A12B6ED3-B123-4362-A80E-48DCC7E2F62A}" dt="2023-05-22T19:29:15.596" v="2" actId="12"/>
      <pc:docMkLst>
        <pc:docMk/>
      </pc:docMkLst>
      <pc:sldChg chg="modSp mod">
        <pc:chgData name="Gwenn Le Seac'H" userId="35d3d9b1-3dad-4bcf-8968-cef2d61b7b23" providerId="ADAL" clId="{A12B6ED3-B123-4362-A80E-48DCC7E2F62A}" dt="2023-05-22T19:29:15.596" v="2" actId="12"/>
        <pc:sldMkLst>
          <pc:docMk/>
          <pc:sldMk cId="105703140" sldId="2174"/>
        </pc:sldMkLst>
        <pc:spChg chg="mod">
          <ac:chgData name="Gwenn Le Seac'H" userId="35d3d9b1-3dad-4bcf-8968-cef2d61b7b23" providerId="ADAL" clId="{A12B6ED3-B123-4362-A80E-48DCC7E2F62A}" dt="2023-05-22T19:29:15.596" v="2" actId="12"/>
          <ac:spMkLst>
            <pc:docMk/>
            <pc:sldMk cId="105703140" sldId="2174"/>
            <ac:spMk id="5" creationId="{C60ADE3B-0105-8D88-A5DC-5C7C0E755C2A}"/>
          </ac:spMkLst>
        </pc:spChg>
      </pc:sldChg>
    </pc:docChg>
  </pc:docChgLst>
  <pc:docChgLst>
    <pc:chgData name="Gwenn Le Seac'H" userId="35d3d9b1-3dad-4bcf-8968-cef2d61b7b23" providerId="ADAL" clId="{FE216493-B460-4A9D-8757-8D7C51F5CD84}"/>
    <pc:docChg chg="custSel addSld modSld">
      <pc:chgData name="Gwenn Le Seac'H" userId="35d3d9b1-3dad-4bcf-8968-cef2d61b7b23" providerId="ADAL" clId="{FE216493-B460-4A9D-8757-8D7C51F5CD84}" dt="2023-05-23T07:51:38.037" v="39" actId="478"/>
      <pc:docMkLst>
        <pc:docMk/>
      </pc:docMkLst>
      <pc:sldChg chg="addSp delSp modSp add mod">
        <pc:chgData name="Gwenn Le Seac'H" userId="35d3d9b1-3dad-4bcf-8968-cef2d61b7b23" providerId="ADAL" clId="{FE216493-B460-4A9D-8757-8D7C51F5CD84}" dt="2023-05-23T07:51:38.037" v="39" actId="478"/>
        <pc:sldMkLst>
          <pc:docMk/>
          <pc:sldMk cId="1601470384" sldId="2175"/>
        </pc:sldMkLst>
        <pc:spChg chg="add mod">
          <ac:chgData name="Gwenn Le Seac'H" userId="35d3d9b1-3dad-4bcf-8968-cef2d61b7b23" providerId="ADAL" clId="{FE216493-B460-4A9D-8757-8D7C51F5CD84}" dt="2023-05-23T07:51:34.743" v="38"/>
          <ac:spMkLst>
            <pc:docMk/>
            <pc:sldMk cId="1601470384" sldId="2175"/>
            <ac:spMk id="2" creationId="{E293DFB9-26BD-30C1-9286-A7885D61E854}"/>
          </ac:spMkLst>
        </pc:spChg>
        <pc:spChg chg="mod">
          <ac:chgData name="Gwenn Le Seac'H" userId="35d3d9b1-3dad-4bcf-8968-cef2d61b7b23" providerId="ADAL" clId="{FE216493-B460-4A9D-8757-8D7C51F5CD84}" dt="2023-05-23T07:51:13.659" v="35" actId="20577"/>
          <ac:spMkLst>
            <pc:docMk/>
            <pc:sldMk cId="1601470384" sldId="2175"/>
            <ac:spMk id="3" creationId="{5D2CAB96-6AC9-AC12-307E-67DFFD2E098B}"/>
          </ac:spMkLst>
        </pc:spChg>
        <pc:spChg chg="del mod">
          <ac:chgData name="Gwenn Le Seac'H" userId="35d3d9b1-3dad-4bcf-8968-cef2d61b7b23" providerId="ADAL" clId="{FE216493-B460-4A9D-8757-8D7C51F5CD84}" dt="2023-05-23T07:51:38.037" v="39" actId="478"/>
          <ac:spMkLst>
            <pc:docMk/>
            <pc:sldMk cId="1601470384" sldId="2175"/>
            <ac:spMk id="5" creationId="{C60ADE3B-0105-8D88-A5DC-5C7C0E755C2A}"/>
          </ac:spMkLst>
        </pc:spChg>
        <pc:picChg chg="add mod">
          <ac:chgData name="Gwenn Le Seac'H" userId="35d3d9b1-3dad-4bcf-8968-cef2d61b7b23" providerId="ADAL" clId="{FE216493-B460-4A9D-8757-8D7C51F5CD84}" dt="2023-05-23T07:51:34.743" v="38"/>
          <ac:picMkLst>
            <pc:docMk/>
            <pc:sldMk cId="1601470384" sldId="2175"/>
            <ac:picMk id="4" creationId="{16B759E4-AFFE-F5F5-6975-0E558F12A107}"/>
          </ac:picMkLst>
        </pc:picChg>
        <pc:picChg chg="del">
          <ac:chgData name="Gwenn Le Seac'H" userId="35d3d9b1-3dad-4bcf-8968-cef2d61b7b23" providerId="ADAL" clId="{FE216493-B460-4A9D-8757-8D7C51F5CD84}" dt="2023-05-23T07:51:32.104" v="36" actId="478"/>
          <ac:picMkLst>
            <pc:docMk/>
            <pc:sldMk cId="1601470384" sldId="2175"/>
            <ac:picMk id="6" creationId="{87DD1683-F377-9D0E-B9C3-52C8A39EBEF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55C8B99E-400A-4C21-A220-95A41F174E9C}" type="datetimeFigureOut">
              <a:rPr lang="fr-FR" smtClean="0"/>
              <a:t>23/05/2023</a:t>
            </a:fld>
            <a:endParaRPr lang="fr-FR"/>
          </a:p>
        </p:txBody>
      </p:sp>
      <p:sp>
        <p:nvSpPr>
          <p:cNvPr id="4" name="Espace réservé de l'image des diapositives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361CCF76-CCD7-4C25-B9F9-B7A551514BD8}" type="slidenum">
              <a:rPr lang="fr-FR" smtClean="0"/>
              <a:t>‹N°›</a:t>
            </a:fld>
            <a:endParaRPr lang="fr-FR"/>
          </a:p>
        </p:txBody>
      </p:sp>
    </p:spTree>
    <p:extLst>
      <p:ext uri="{BB962C8B-B14F-4D97-AF65-F5344CB8AC3E}">
        <p14:creationId xmlns:p14="http://schemas.microsoft.com/office/powerpoint/2010/main" val="52997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1CCF76-CCD7-4C25-B9F9-B7A551514BD8}" type="slidenum">
              <a:rPr lang="fr-FR" smtClean="0"/>
              <a:t>1</a:t>
            </a:fld>
            <a:endParaRPr lang="fr-FR"/>
          </a:p>
        </p:txBody>
      </p:sp>
    </p:spTree>
    <p:extLst>
      <p:ext uri="{BB962C8B-B14F-4D97-AF65-F5344CB8AC3E}">
        <p14:creationId xmlns:p14="http://schemas.microsoft.com/office/powerpoint/2010/main" val="422530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C6D6858-1044-4DE6-A93B-836A79C1D91A}" type="slidenum">
              <a:rPr lang="fr-FR" smtClean="0"/>
              <a:t>5</a:t>
            </a:fld>
            <a:endParaRPr lang="fr-FR"/>
          </a:p>
        </p:txBody>
      </p:sp>
    </p:spTree>
    <p:extLst>
      <p:ext uri="{BB962C8B-B14F-4D97-AF65-F5344CB8AC3E}">
        <p14:creationId xmlns:p14="http://schemas.microsoft.com/office/powerpoint/2010/main" val="246879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C6D6858-1044-4DE6-A93B-836A79C1D91A}" type="slidenum">
              <a:rPr lang="fr-FR" smtClean="0"/>
              <a:t>6</a:t>
            </a:fld>
            <a:endParaRPr lang="fr-FR"/>
          </a:p>
        </p:txBody>
      </p:sp>
    </p:spTree>
    <p:extLst>
      <p:ext uri="{BB962C8B-B14F-4D97-AF65-F5344CB8AC3E}">
        <p14:creationId xmlns:p14="http://schemas.microsoft.com/office/powerpoint/2010/main" val="95930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16BD658-9F93-48E6-A895-086636AAEDC9}" type="slidenum">
              <a:rPr lang="fr-FR" smtClean="0"/>
              <a:t>11</a:t>
            </a:fld>
            <a:endParaRPr lang="fr-FR"/>
          </a:p>
        </p:txBody>
      </p:sp>
    </p:spTree>
    <p:extLst>
      <p:ext uri="{BB962C8B-B14F-4D97-AF65-F5344CB8AC3E}">
        <p14:creationId xmlns:p14="http://schemas.microsoft.com/office/powerpoint/2010/main" val="313518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defTabSz="457200">
              <a:defRPr/>
            </a:pPr>
            <a:r>
              <a:rPr lang="fr-FR" sz="1600" b="1" dirty="0"/>
              <a:t>Les données obtenues depuis les DED ont été complétées via la constitution d’une table annexe qui sera exploitée directement par l’outil. </a:t>
            </a:r>
            <a:endParaRPr lang="fr-FR" sz="1600" b="1" dirty="0">
              <a:latin typeface="Arial"/>
              <a:ea typeface="MS Mincho"/>
              <a:cs typeface="Calibri"/>
            </a:endParaRPr>
          </a:p>
          <a:p>
            <a:pPr algn="just" defTabSz="457200">
              <a:defRPr/>
            </a:pPr>
            <a:endParaRPr lang="fr-FR" sz="1600" dirty="0">
              <a:latin typeface="Arial"/>
              <a:ea typeface="MS Mincho"/>
              <a:cs typeface="Calibri"/>
            </a:endParaRPr>
          </a:p>
          <a:p>
            <a:r>
              <a:rPr lang="fr-FR" sz="1600" dirty="0"/>
              <a:t>Approche utilisée pour constituer cette table contenant les masses et les chutes d’installation (A5) : </a:t>
            </a:r>
            <a:endParaRPr lang="fr-FR" sz="1600" dirty="0">
              <a:cs typeface="Arial"/>
            </a:endParaRPr>
          </a:p>
          <a:p>
            <a:pPr marL="742950" lvl="1" indent="-285750">
              <a:buFont typeface="Arial" panose="020B0604020202020204" pitchFamily="34" charset="0"/>
              <a:buChar char="•"/>
            </a:pPr>
            <a:r>
              <a:rPr lang="fr-FR" sz="1600" dirty="0"/>
              <a:t>DED cas 1: les valeurs de la DEP source sont cherchées et utilisées. </a:t>
            </a:r>
            <a:endParaRPr lang="fr-FR" sz="1600" dirty="0">
              <a:cs typeface="Arial"/>
            </a:endParaRPr>
          </a:p>
          <a:p>
            <a:pPr marL="742950" lvl="1" indent="-285750">
              <a:buFont typeface="Arial" panose="020B0604020202020204" pitchFamily="34" charset="0"/>
              <a:buChar char="•"/>
            </a:pPr>
            <a:r>
              <a:rPr lang="fr-FR" sz="1600" dirty="0"/>
              <a:t>DED cas 2, créée à partir d’un échantillon source de plusieurs DEP qui n’ont pas forcément les mêmes produits constitutifs, une analyse des DEP de l’échantillon a été menée pour choisir la DEP la plus représentative et majorant en termes de masse  </a:t>
            </a:r>
            <a:endParaRPr lang="fr-FR" sz="1600" dirty="0">
              <a:cs typeface="Arial"/>
            </a:endParaRPr>
          </a:p>
          <a:p>
            <a:pPr marL="742950" lvl="1" indent="-285750">
              <a:buFont typeface="Arial" panose="020B0604020202020204" pitchFamily="34" charset="0"/>
              <a:buChar char="•"/>
            </a:pPr>
            <a:r>
              <a:rPr lang="fr-FR" sz="1600" dirty="0"/>
              <a:t>Pour les cas 3, les valeurs indiquées dans la fiche .</a:t>
            </a:r>
            <a:r>
              <a:rPr lang="fr-FR" sz="1600" dirty="0" err="1"/>
              <a:t>pdf</a:t>
            </a:r>
            <a:r>
              <a:rPr lang="fr-FR" sz="1600" dirty="0"/>
              <a:t> de déclaration de la DED sont utilisées.</a:t>
            </a:r>
            <a:endParaRPr lang="fr-FR" sz="1600" dirty="0">
              <a:cs typeface="Arial"/>
            </a:endParaRPr>
          </a:p>
          <a:p>
            <a:endParaRPr lang="fr-FR" sz="1600" dirty="0">
              <a:latin typeface="Arial"/>
              <a:ea typeface="MS Mincho"/>
              <a:cs typeface="Calibri"/>
              <a:sym typeface="Wingdings" panose="05000000000000000000" pitchFamily="2" charset="2"/>
            </a:endParaRPr>
          </a:p>
          <a:p>
            <a:pPr marL="285750" indent="-285750" algn="just" defTabSz="457200">
              <a:buFont typeface="Wingdings" panose="05000000000000000000" pitchFamily="2" charset="2"/>
              <a:buChar char="à"/>
              <a:defRPr/>
            </a:pPr>
            <a:endParaRPr lang="fr-FR" sz="1600" dirty="0">
              <a:latin typeface="Arial"/>
              <a:ea typeface="MS Mincho"/>
              <a:cs typeface="Calibri"/>
              <a:sym typeface="Wingdings" panose="05000000000000000000" pitchFamily="2" charset="2"/>
            </a:endParaRPr>
          </a:p>
          <a:p>
            <a:pPr algn="just" defTabSz="457200">
              <a:defRPr/>
            </a:pPr>
            <a:r>
              <a:rPr lang="fr-FR" sz="1600" dirty="0"/>
              <a:t>*Pour les DED, peu importe le cas, aucune matière secondaire (recyclée ou remployée/réutilisée) en entrée n’est comptabilisée, aucune matière à destination du recyclage ou du réemploi/réutilisation n’est comptée en sortie</a:t>
            </a:r>
            <a:endParaRPr lang="fr-FR" sz="1600" dirty="0">
              <a:ea typeface="MS Mincho"/>
              <a:cs typeface="Calibri"/>
            </a:endParaRPr>
          </a:p>
          <a:p>
            <a:pPr algn="just" defTabSz="457200">
              <a:defRPr/>
            </a:pPr>
            <a:r>
              <a:rPr lang="fr-FR" sz="1600" dirty="0">
                <a:latin typeface="Arial"/>
                <a:ea typeface="MS Mincho"/>
                <a:cs typeface="Arial"/>
              </a:rPr>
              <a:t>**</a:t>
            </a:r>
            <a:r>
              <a:rPr lang="fr-FR" sz="1600" dirty="0">
                <a:ea typeface="+mn-lt"/>
                <a:cs typeface="+mn-lt"/>
              </a:rPr>
              <a:t>Les masses des DED issues des DEP sources ou indiquées dans la documentation des cas 3 doivent être comptabilisées pour le MFA avec le même coefficient de pénalisation que celui utilisé pour calculer l’indicateur réchauffement climatique de la fiche (+ 100% pour les cas 1, et +30% pour les cas 2 et 3 sur les indicateurs environnementaux). Cette pénalisation assurera alors une cohérence en cas d’analyse couplée entre les résultats de l’ACV et ceux du MFA sur l’indicateur réchauffement climatique. </a:t>
            </a:r>
          </a:p>
          <a:p>
            <a:endParaRPr lang="fr-FR" dirty="0"/>
          </a:p>
        </p:txBody>
      </p:sp>
      <p:sp>
        <p:nvSpPr>
          <p:cNvPr id="4" name="Espace réservé du numéro de diapositive 3"/>
          <p:cNvSpPr>
            <a:spLocks noGrp="1"/>
          </p:cNvSpPr>
          <p:nvPr>
            <p:ph type="sldNum" sz="quarter" idx="5"/>
          </p:nvPr>
        </p:nvSpPr>
        <p:spPr/>
        <p:txBody>
          <a:bodyPr/>
          <a:lstStyle/>
          <a:p>
            <a:fld id="{F16BD658-9F93-48E6-A895-086636AAEDC9}" type="slidenum">
              <a:rPr lang="fr-FR" smtClean="0"/>
              <a:t>12</a:t>
            </a:fld>
            <a:endParaRPr lang="fr-FR"/>
          </a:p>
        </p:txBody>
      </p:sp>
    </p:spTree>
    <p:extLst>
      <p:ext uri="{BB962C8B-B14F-4D97-AF65-F5344CB8AC3E}">
        <p14:creationId xmlns:p14="http://schemas.microsoft.com/office/powerpoint/2010/main" val="817920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effectLst/>
                <a:ea typeface="MS Mincho" panose="02020609040205080304" pitchFamily="49" charset="-128"/>
                <a:cs typeface="Times New Roman" panose="02020603050405020304" pitchFamily="18" charset="0"/>
              </a:rPr>
              <a:t>Des règles de calcul au cas par cas ainsi qu’une table de données sont établis et intégrés au modèle MFA pour les fiches configurées issus des trois configurateurs </a:t>
            </a:r>
            <a:r>
              <a:rPr lang="fr-FR" sz="1200" dirty="0" err="1">
                <a:effectLst/>
                <a:ea typeface="MS Mincho" panose="02020609040205080304" pitchFamily="49" charset="-128"/>
                <a:cs typeface="Times New Roman" panose="02020603050405020304" pitchFamily="18" charset="0"/>
              </a:rPr>
              <a:t>BETie</a:t>
            </a:r>
            <a:r>
              <a:rPr lang="fr-FR" sz="1200" dirty="0">
                <a:effectLst/>
                <a:ea typeface="MS Mincho" panose="02020609040205080304" pitchFamily="49" charset="-128"/>
                <a:cs typeface="Times New Roman" panose="02020603050405020304" pitchFamily="18" charset="0"/>
              </a:rPr>
              <a:t>, SAVE, et DE-bois. </a:t>
            </a:r>
            <a:r>
              <a:rPr lang="fr-FR" sz="1200" dirty="0">
                <a:ea typeface="MS Mincho" panose="02020609040205080304" pitchFamily="49" charset="-128"/>
                <a:cs typeface="Times New Roman" panose="02020603050405020304" pitchFamily="18" charset="0"/>
              </a:rPr>
              <a:t>P</a:t>
            </a:r>
            <a:r>
              <a:rPr lang="fr-FR" sz="1200" dirty="0">
                <a:effectLst/>
                <a:ea typeface="MS Mincho" panose="02020609040205080304" pitchFamily="49" charset="-128"/>
                <a:cs typeface="Times New Roman" panose="02020603050405020304" pitchFamily="18" charset="0"/>
              </a:rPr>
              <a:t>our ces 3 types de fiches configurées, les masses d’emballages de produit fini sont négligées faute de plus d’informations disponibles pour pouvoir les évaluer dans les XML. Pour les fiches béton issues de </a:t>
            </a:r>
            <a:r>
              <a:rPr lang="fr-FR" sz="1200" dirty="0" err="1">
                <a:effectLst/>
                <a:ea typeface="MS Mincho" panose="02020609040205080304" pitchFamily="49" charset="-128"/>
                <a:cs typeface="Times New Roman" panose="02020603050405020304" pitchFamily="18" charset="0"/>
              </a:rPr>
              <a:t>BETie</a:t>
            </a:r>
            <a:r>
              <a:rPr lang="fr-FR" sz="1200" dirty="0">
                <a:effectLst/>
                <a:ea typeface="MS Mincho" panose="02020609040205080304" pitchFamily="49" charset="-128"/>
                <a:cs typeface="Times New Roman" panose="02020603050405020304" pitchFamily="18" charset="0"/>
              </a:rPr>
              <a:t> cette approximation est assez proche de la réalité, le béton étant généralement coulé directement sur chantier.</a:t>
            </a:r>
          </a:p>
          <a:p>
            <a:pPr algn="just"/>
            <a:endParaRPr lang="fr-FR" sz="1200" dirty="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fr-FR" sz="1200" b="1" dirty="0" err="1">
                <a:effectLst/>
                <a:ea typeface="MS Mincho" panose="02020609040205080304" pitchFamily="49" charset="-128"/>
                <a:cs typeface="Times New Roman" panose="02020603050405020304" pitchFamily="18" charset="0"/>
              </a:rPr>
              <a:t>BETie</a:t>
            </a:r>
            <a:r>
              <a:rPr lang="fr-FR" sz="1200" b="1" dirty="0">
                <a:effectLst/>
                <a:ea typeface="MS Mincho" panose="02020609040205080304" pitchFamily="49" charset="-128"/>
                <a:cs typeface="Times New Roman" panose="02020603050405020304" pitchFamily="18" charset="0"/>
              </a:rPr>
              <a:t> :</a:t>
            </a:r>
          </a:p>
          <a:p>
            <a:pPr algn="just"/>
            <a:r>
              <a:rPr lang="fr-FR" sz="1200" b="1" dirty="0">
                <a:effectLst/>
                <a:ea typeface="MS Mincho" panose="02020609040205080304" pitchFamily="49" charset="-128"/>
                <a:cs typeface="Times New Roman" panose="02020603050405020304" pitchFamily="18" charset="0"/>
              </a:rPr>
              <a:t>Masse béton (kg/UF)</a:t>
            </a:r>
            <a:r>
              <a:rPr lang="fr-FR" sz="1200" dirty="0">
                <a:effectLst/>
                <a:ea typeface="MS Mincho" panose="02020609040205080304" pitchFamily="49" charset="-128"/>
                <a:cs typeface="Times New Roman" panose="02020603050405020304" pitchFamily="18" charset="0"/>
              </a:rPr>
              <a:t> = évalués à partir des masses de déchets non dangereux et envoyés en recyclage</a:t>
            </a:r>
          </a:p>
          <a:p>
            <a:pPr algn="just"/>
            <a:r>
              <a:rPr lang="fr-FR" sz="1200" b="1" dirty="0">
                <a:effectLst/>
                <a:ea typeface="MS Mincho" panose="02020609040205080304" pitchFamily="49" charset="-128"/>
                <a:cs typeface="Times New Roman" panose="02020603050405020304" pitchFamily="18" charset="0"/>
              </a:rPr>
              <a:t>Masse armatures (kg//UF) = </a:t>
            </a:r>
            <a:r>
              <a:rPr lang="fr-FR" sz="1200" dirty="0">
                <a:effectLst/>
                <a:ea typeface="MS Mincho" panose="02020609040205080304" pitchFamily="49" charset="-128"/>
                <a:cs typeface="Times New Roman" panose="02020603050405020304" pitchFamily="18" charset="0"/>
              </a:rPr>
              <a:t>évalués à partir du paramètre quantité d’acier pour les armatures (kg/m3) et une masse volumique moyenne du béton (2387 kg/m3 )</a:t>
            </a:r>
          </a:p>
          <a:p>
            <a:pPr algn="just"/>
            <a:endParaRPr lang="fr-FR" sz="1200" dirty="0"/>
          </a:p>
          <a:p>
            <a:pPr marL="285750" indent="-285750" algn="just">
              <a:buFont typeface="Arial" panose="020B0604020202020204" pitchFamily="34" charset="0"/>
              <a:buChar char="•"/>
            </a:pPr>
            <a:r>
              <a:rPr lang="fr-FR" sz="1200" b="1" dirty="0">
                <a:effectLst/>
                <a:ea typeface="MS Mincho" panose="02020609040205080304" pitchFamily="49" charset="-128"/>
                <a:cs typeface="Times New Roman" panose="02020603050405020304" pitchFamily="18" charset="0"/>
              </a:rPr>
              <a:t>SAVE </a:t>
            </a:r>
            <a:r>
              <a:rPr lang="fr-FR" sz="1200" dirty="0">
                <a:effectLst/>
                <a:ea typeface="MS Mincho" panose="02020609040205080304" pitchFamily="49" charset="-128"/>
                <a:cs typeface="Times New Roman" panose="02020603050405020304" pitchFamily="18" charset="0"/>
              </a:rPr>
              <a:t>(acier) :</a:t>
            </a:r>
          </a:p>
          <a:p>
            <a:pPr algn="just"/>
            <a:r>
              <a:rPr lang="fr-FR" sz="1200" b="1" dirty="0">
                <a:effectLst/>
                <a:ea typeface="MS Mincho" panose="02020609040205080304" pitchFamily="49" charset="-128"/>
                <a:cs typeface="Times New Roman" panose="02020603050405020304" pitchFamily="18" charset="0"/>
              </a:rPr>
              <a:t>Masse (kg/UF) </a:t>
            </a:r>
            <a:r>
              <a:rPr lang="fr-FR" sz="1200" dirty="0">
                <a:effectLst/>
                <a:ea typeface="MS Mincho" panose="02020609040205080304" pitchFamily="49" charset="-128"/>
                <a:cs typeface="Times New Roman" panose="02020603050405020304" pitchFamily="18" charset="0"/>
              </a:rPr>
              <a:t>= Récupérable directement dans les XML</a:t>
            </a:r>
          </a:p>
          <a:p>
            <a:pPr algn="just"/>
            <a:endParaRPr lang="fr-FR" sz="1200" dirty="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fr-FR" sz="1200" b="1" dirty="0">
                <a:effectLst/>
                <a:ea typeface="MS Mincho" panose="02020609040205080304" pitchFamily="49" charset="-128"/>
                <a:cs typeface="Times New Roman" panose="02020603050405020304" pitchFamily="18" charset="0"/>
              </a:rPr>
              <a:t>DE-bois </a:t>
            </a:r>
            <a:r>
              <a:rPr lang="fr-FR" sz="1200" dirty="0">
                <a:effectLst/>
                <a:ea typeface="MS Mincho" panose="02020609040205080304" pitchFamily="49" charset="-128"/>
                <a:cs typeface="Times New Roman" panose="02020603050405020304" pitchFamily="18" charset="0"/>
              </a:rPr>
              <a:t> :</a:t>
            </a:r>
          </a:p>
          <a:p>
            <a:pPr algn="just"/>
            <a:r>
              <a:rPr lang="fr-FR" sz="1200" b="1" dirty="0">
                <a:effectLst/>
                <a:ea typeface="MS Mincho" panose="02020609040205080304" pitchFamily="49" charset="-128"/>
                <a:cs typeface="Times New Roman" panose="02020603050405020304" pitchFamily="18" charset="0"/>
              </a:rPr>
              <a:t>Masse (kg/UF) </a:t>
            </a:r>
            <a:r>
              <a:rPr lang="fr-FR" sz="1200" dirty="0">
                <a:effectLst/>
                <a:ea typeface="MS Mincho" panose="02020609040205080304" pitchFamily="49" charset="-128"/>
                <a:cs typeface="Times New Roman" panose="02020603050405020304" pitchFamily="18" charset="0"/>
              </a:rPr>
              <a:t>= calculé à partir d’une loi établi grâce à une régression linéaire multiple réalisés sur un échantillon de 23 configurations différentes et sur les paramètres suivants : «</a:t>
            </a:r>
            <a:r>
              <a:rPr lang="fr-FR" sz="1200" dirty="0">
                <a:effectLst/>
                <a:ea typeface="MS Mincho" panose="02020609040205080304" pitchFamily="49" charset="-128"/>
              </a:rPr>
              <a:t> </a:t>
            </a:r>
            <a:r>
              <a:rPr lang="fr-FR" sz="1200" dirty="0">
                <a:effectLst/>
                <a:ea typeface="MS Mincho" panose="02020609040205080304" pitchFamily="49" charset="-128"/>
                <a:cs typeface="Times New Roman" panose="02020603050405020304" pitchFamily="18" charset="0"/>
              </a:rPr>
              <a:t>Mat</a:t>
            </a:r>
            <a:r>
              <a:rPr lang="fr-FR" sz="1200" dirty="0">
                <a:effectLst/>
                <a:ea typeface="MS Mincho" panose="02020609040205080304" pitchFamily="49" charset="-128"/>
                <a:cs typeface="Arial Narrow" panose="020B0606020202030204" pitchFamily="34" charset="0"/>
              </a:rPr>
              <a:t>é</a:t>
            </a:r>
            <a:r>
              <a:rPr lang="fr-FR" sz="1200" dirty="0">
                <a:effectLst/>
                <a:ea typeface="MS Mincho" panose="02020609040205080304" pitchFamily="49" charset="-128"/>
                <a:cs typeface="Times New Roman" panose="02020603050405020304" pitchFamily="18" charset="0"/>
              </a:rPr>
              <a:t>riaux destin</a:t>
            </a:r>
            <a:r>
              <a:rPr lang="fr-FR" sz="1200" dirty="0">
                <a:effectLst/>
                <a:ea typeface="MS Mincho" panose="02020609040205080304" pitchFamily="49" charset="-128"/>
                <a:cs typeface="Arial Narrow" panose="020B0606020202030204" pitchFamily="34" charset="0"/>
              </a:rPr>
              <a:t>é</a:t>
            </a:r>
            <a:r>
              <a:rPr lang="fr-FR" sz="1200" dirty="0">
                <a:effectLst/>
                <a:ea typeface="MS Mincho" panose="02020609040205080304" pitchFamily="49" charset="-128"/>
                <a:cs typeface="Times New Roman" panose="02020603050405020304" pitchFamily="18" charset="0"/>
              </a:rPr>
              <a:t>s au recyclage</a:t>
            </a:r>
            <a:r>
              <a:rPr lang="fr-FR" sz="1200" dirty="0">
                <a:effectLst/>
                <a:ea typeface="MS Mincho" panose="02020609040205080304" pitchFamily="49" charset="-128"/>
              </a:rPr>
              <a:t> </a:t>
            </a:r>
            <a:r>
              <a:rPr lang="fr-FR" sz="1200" dirty="0">
                <a:effectLst/>
                <a:ea typeface="MS Mincho" panose="02020609040205080304" pitchFamily="49" charset="-128"/>
                <a:cs typeface="Arial Narrow" panose="020B0606020202030204" pitchFamily="34" charset="0"/>
              </a:rPr>
              <a:t>»</a:t>
            </a:r>
            <a:r>
              <a:rPr lang="fr-FR" sz="1200" dirty="0">
                <a:effectLst/>
                <a:ea typeface="MS Mincho" panose="02020609040205080304" pitchFamily="49" charset="-128"/>
                <a:cs typeface="Times New Roman" panose="02020603050405020304" pitchFamily="18" charset="0"/>
              </a:rPr>
              <a:t> (C3), «</a:t>
            </a:r>
            <a:r>
              <a:rPr lang="fr-FR" sz="1200" dirty="0">
                <a:effectLst/>
                <a:ea typeface="MS Mincho" panose="02020609040205080304" pitchFamily="49" charset="-128"/>
              </a:rPr>
              <a:t> </a:t>
            </a:r>
            <a:r>
              <a:rPr lang="fr-FR" sz="1200" dirty="0">
                <a:effectLst/>
                <a:ea typeface="MS Mincho" panose="02020609040205080304" pitchFamily="49" charset="-128"/>
                <a:cs typeface="Times New Roman" panose="02020603050405020304" pitchFamily="18" charset="0"/>
              </a:rPr>
              <a:t>D</a:t>
            </a:r>
            <a:r>
              <a:rPr lang="fr-FR" sz="1200" dirty="0">
                <a:effectLst/>
                <a:ea typeface="MS Mincho" panose="02020609040205080304" pitchFamily="49" charset="-128"/>
                <a:cs typeface="Arial Narrow" panose="020B0606020202030204" pitchFamily="34" charset="0"/>
              </a:rPr>
              <a:t>é</a:t>
            </a:r>
            <a:r>
              <a:rPr lang="fr-FR" sz="1200" dirty="0">
                <a:effectLst/>
                <a:ea typeface="MS Mincho" panose="02020609040205080304" pitchFamily="49" charset="-128"/>
                <a:cs typeface="Times New Roman" panose="02020603050405020304" pitchFamily="18" charset="0"/>
              </a:rPr>
              <a:t>chets dangereux </a:t>
            </a:r>
            <a:r>
              <a:rPr lang="fr-FR" sz="1200" dirty="0">
                <a:effectLst/>
                <a:ea typeface="MS Mincho" panose="02020609040205080304" pitchFamily="49" charset="-128"/>
                <a:cs typeface="Arial Narrow" panose="020B0606020202030204" pitchFamily="34" charset="0"/>
              </a:rPr>
              <a:t>é</a:t>
            </a:r>
            <a:r>
              <a:rPr lang="fr-FR" sz="1200" dirty="0">
                <a:effectLst/>
                <a:ea typeface="MS Mincho" panose="02020609040205080304" pitchFamily="49" charset="-128"/>
                <a:cs typeface="Times New Roman" panose="02020603050405020304" pitchFamily="18" charset="0"/>
              </a:rPr>
              <a:t>limin</a:t>
            </a:r>
            <a:r>
              <a:rPr lang="fr-FR" sz="1200" dirty="0">
                <a:effectLst/>
                <a:ea typeface="MS Mincho" panose="02020609040205080304" pitchFamily="49" charset="-128"/>
                <a:cs typeface="Arial Narrow" panose="020B0606020202030204" pitchFamily="34" charset="0"/>
              </a:rPr>
              <a:t>é</a:t>
            </a:r>
            <a:r>
              <a:rPr lang="fr-FR" sz="1200" dirty="0">
                <a:effectLst/>
                <a:ea typeface="MS Mincho" panose="02020609040205080304" pitchFamily="49" charset="-128"/>
                <a:cs typeface="Times New Roman" panose="02020603050405020304" pitchFamily="18" charset="0"/>
              </a:rPr>
              <a:t>s</a:t>
            </a:r>
            <a:r>
              <a:rPr lang="fr-FR" sz="1200" dirty="0">
                <a:effectLst/>
                <a:ea typeface="MS Mincho" panose="02020609040205080304" pitchFamily="49" charset="-128"/>
              </a:rPr>
              <a:t> </a:t>
            </a:r>
            <a:r>
              <a:rPr lang="fr-FR" sz="1200" dirty="0">
                <a:effectLst/>
                <a:ea typeface="MS Mincho" panose="02020609040205080304" pitchFamily="49" charset="-128"/>
                <a:cs typeface="Arial Narrow" panose="020B0606020202030204" pitchFamily="34" charset="0"/>
              </a:rPr>
              <a:t>»</a:t>
            </a:r>
            <a:r>
              <a:rPr lang="fr-FR" sz="1200" dirty="0">
                <a:effectLst/>
                <a:ea typeface="MS Mincho" panose="02020609040205080304" pitchFamily="49" charset="-128"/>
                <a:cs typeface="Times New Roman" panose="02020603050405020304" pitchFamily="18" charset="0"/>
              </a:rPr>
              <a:t> (C4), «</a:t>
            </a:r>
            <a:r>
              <a:rPr lang="fr-FR" sz="1200" dirty="0">
                <a:effectLst/>
                <a:ea typeface="MS Mincho" panose="02020609040205080304" pitchFamily="49" charset="-128"/>
              </a:rPr>
              <a:t> </a:t>
            </a:r>
            <a:r>
              <a:rPr lang="fr-FR" sz="1200" dirty="0">
                <a:effectLst/>
                <a:ea typeface="MS Mincho" panose="02020609040205080304" pitchFamily="49" charset="-128"/>
                <a:cs typeface="Times New Roman" panose="02020603050405020304" pitchFamily="18" charset="0"/>
              </a:rPr>
              <a:t>D</a:t>
            </a:r>
            <a:r>
              <a:rPr lang="fr-FR" sz="1200" dirty="0">
                <a:effectLst/>
                <a:ea typeface="MS Mincho" panose="02020609040205080304" pitchFamily="49" charset="-128"/>
                <a:cs typeface="Arial Narrow" panose="020B0606020202030204" pitchFamily="34" charset="0"/>
              </a:rPr>
              <a:t>é</a:t>
            </a:r>
            <a:r>
              <a:rPr lang="fr-FR" sz="1200" dirty="0">
                <a:effectLst/>
                <a:ea typeface="MS Mincho" panose="02020609040205080304" pitchFamily="49" charset="-128"/>
                <a:cs typeface="Times New Roman" panose="02020603050405020304" pitchFamily="18" charset="0"/>
              </a:rPr>
              <a:t>chets non dangereux </a:t>
            </a:r>
            <a:r>
              <a:rPr lang="fr-FR" sz="1200" dirty="0">
                <a:effectLst/>
                <a:ea typeface="MS Mincho" panose="02020609040205080304" pitchFamily="49" charset="-128"/>
                <a:cs typeface="Arial Narrow" panose="020B0606020202030204" pitchFamily="34" charset="0"/>
              </a:rPr>
              <a:t>é</a:t>
            </a:r>
            <a:r>
              <a:rPr lang="fr-FR" sz="1200" dirty="0">
                <a:effectLst/>
                <a:ea typeface="MS Mincho" panose="02020609040205080304" pitchFamily="49" charset="-128"/>
                <a:cs typeface="Times New Roman" panose="02020603050405020304" pitchFamily="18" charset="0"/>
              </a:rPr>
              <a:t>limin</a:t>
            </a:r>
            <a:r>
              <a:rPr lang="fr-FR" sz="1200" dirty="0">
                <a:effectLst/>
                <a:ea typeface="MS Mincho" panose="02020609040205080304" pitchFamily="49" charset="-128"/>
                <a:cs typeface="Arial Narrow" panose="020B0606020202030204" pitchFamily="34" charset="0"/>
              </a:rPr>
              <a:t>é</a:t>
            </a:r>
            <a:r>
              <a:rPr lang="fr-FR" sz="1200" dirty="0">
                <a:effectLst/>
                <a:ea typeface="MS Mincho" panose="02020609040205080304" pitchFamily="49" charset="-128"/>
                <a:cs typeface="Times New Roman" panose="02020603050405020304" pitchFamily="18" charset="0"/>
              </a:rPr>
              <a:t>s</a:t>
            </a:r>
            <a:r>
              <a:rPr lang="fr-FR" sz="1200" dirty="0">
                <a:effectLst/>
                <a:ea typeface="MS Mincho" panose="02020609040205080304" pitchFamily="49" charset="-128"/>
              </a:rPr>
              <a:t> </a:t>
            </a:r>
            <a:r>
              <a:rPr lang="fr-FR" sz="1200" dirty="0">
                <a:effectLst/>
                <a:ea typeface="MS Mincho" panose="02020609040205080304" pitchFamily="49" charset="-128"/>
                <a:cs typeface="Arial Narrow" panose="020B0606020202030204" pitchFamily="34" charset="0"/>
              </a:rPr>
              <a:t>»</a:t>
            </a:r>
            <a:r>
              <a:rPr lang="fr-FR" sz="1200" dirty="0">
                <a:effectLst/>
                <a:ea typeface="MS Mincho" panose="02020609040205080304" pitchFamily="49" charset="-128"/>
                <a:cs typeface="Times New Roman" panose="02020603050405020304" pitchFamily="18" charset="0"/>
              </a:rPr>
              <a:t> (C4), [«</a:t>
            </a:r>
            <a:r>
              <a:rPr lang="fr-FR" sz="1200" dirty="0">
                <a:effectLst/>
                <a:ea typeface="MS Mincho" panose="02020609040205080304" pitchFamily="49" charset="-128"/>
              </a:rPr>
              <a:t> </a:t>
            </a:r>
            <a:r>
              <a:rPr lang="fr-FR" sz="1200" dirty="0">
                <a:effectLst/>
                <a:ea typeface="MS Mincho" panose="02020609040205080304" pitchFamily="49" charset="-128"/>
                <a:cs typeface="Times New Roman" panose="02020603050405020304" pitchFamily="18" charset="0"/>
              </a:rPr>
              <a:t>R</a:t>
            </a:r>
            <a:r>
              <a:rPr lang="fr-FR" sz="1200" dirty="0">
                <a:effectLst/>
                <a:ea typeface="MS Mincho" panose="02020609040205080304" pitchFamily="49" charset="-128"/>
                <a:cs typeface="Arial Narrow" panose="020B0606020202030204" pitchFamily="34" charset="0"/>
              </a:rPr>
              <a:t>é</a:t>
            </a:r>
            <a:r>
              <a:rPr lang="fr-FR" sz="1200" dirty="0">
                <a:effectLst/>
                <a:ea typeface="MS Mincho" panose="02020609040205080304" pitchFamily="49" charset="-128"/>
                <a:cs typeface="Times New Roman" panose="02020603050405020304" pitchFamily="18" charset="0"/>
              </a:rPr>
              <a:t>chauffement climatique </a:t>
            </a:r>
            <a:r>
              <a:rPr lang="fr-FR" sz="1200" dirty="0">
                <a:effectLst/>
                <a:ea typeface="MS Mincho" panose="02020609040205080304" pitchFamily="49" charset="-128"/>
                <a:cs typeface="Arial Narrow" panose="020B0606020202030204" pitchFamily="34" charset="0"/>
              </a:rPr>
              <a:t>»</a:t>
            </a:r>
            <a:r>
              <a:rPr lang="fr-FR" sz="1200" dirty="0">
                <a:effectLst/>
                <a:ea typeface="MS Mincho" panose="02020609040205080304" pitchFamily="49" charset="-128"/>
                <a:cs typeface="Times New Roman" panose="02020603050405020304" pitchFamily="18" charset="0"/>
              </a:rPr>
              <a:t> (A4)] / « Distance A4 »].</a:t>
            </a: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F16BD658-9F93-48E6-A895-086636AAEDC9}" type="slidenum">
              <a:rPr lang="fr-FR" smtClean="0"/>
              <a:t>14</a:t>
            </a:fld>
            <a:endParaRPr lang="fr-FR"/>
          </a:p>
        </p:txBody>
      </p:sp>
    </p:spTree>
    <p:extLst>
      <p:ext uri="{BB962C8B-B14F-4D97-AF65-F5344CB8AC3E}">
        <p14:creationId xmlns:p14="http://schemas.microsoft.com/office/powerpoint/2010/main" val="2819824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emf"/><Relationship Id="rId7" Type="http://schemas.openxmlformats.org/officeDocument/2006/relationships/image" Target="../media/image10.jpe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9" name="Espace réservé pour une image  18"/>
          <p:cNvSpPr>
            <a:spLocks noGrp="1"/>
          </p:cNvSpPr>
          <p:nvPr>
            <p:ph type="pic" sz="quarter" idx="13" hasCustomPrompt="1"/>
          </p:nvPr>
        </p:nvSpPr>
        <p:spPr>
          <a:xfrm>
            <a:off x="984250" y="1800225"/>
            <a:ext cx="9239250" cy="4660900"/>
          </a:xfrm>
          <a:solidFill>
            <a:schemeClr val="bg1">
              <a:lumMod val="95000"/>
            </a:schemeClr>
          </a:solidFill>
        </p:spPr>
        <p:txBody>
          <a:bodyPr anchor="ctr">
            <a:normAutofit/>
          </a:bodyPr>
          <a:lstStyle>
            <a:lvl1pPr marL="0" indent="0" algn="ctr">
              <a:buNone/>
              <a:defRPr sz="1200"/>
            </a:lvl1pPr>
          </a:lstStyle>
          <a:p>
            <a:r>
              <a:rPr lang="fr-FR" dirty="0"/>
              <a:t>Insérer une image</a:t>
            </a:r>
          </a:p>
        </p:txBody>
      </p:sp>
      <p:sp>
        <p:nvSpPr>
          <p:cNvPr id="2" name="Titre 1"/>
          <p:cNvSpPr>
            <a:spLocks noGrp="1"/>
          </p:cNvSpPr>
          <p:nvPr>
            <p:ph type="ctrTitle"/>
          </p:nvPr>
        </p:nvSpPr>
        <p:spPr>
          <a:xfrm>
            <a:off x="1285439" y="345283"/>
            <a:ext cx="8672950" cy="550587"/>
          </a:xfrm>
        </p:spPr>
        <p:txBody>
          <a:bodyPr anchor="t">
            <a:normAutofit/>
          </a:bodyPr>
          <a:lstStyle>
            <a:lvl1pPr algn="l">
              <a:defRPr sz="3000" b="1"/>
            </a:lvl1pPr>
          </a:lstStyle>
          <a:p>
            <a:r>
              <a:rPr lang="fr-FR" dirty="0"/>
              <a:t>Cliquez et modifiez le titre</a:t>
            </a:r>
          </a:p>
        </p:txBody>
      </p:sp>
      <p:sp>
        <p:nvSpPr>
          <p:cNvPr id="3" name="Sous-titre 2"/>
          <p:cNvSpPr>
            <a:spLocks noGrp="1"/>
          </p:cNvSpPr>
          <p:nvPr>
            <p:ph type="subTitle" idx="1" hasCustomPrompt="1"/>
          </p:nvPr>
        </p:nvSpPr>
        <p:spPr>
          <a:xfrm>
            <a:off x="1285438" y="1132158"/>
            <a:ext cx="8672949" cy="386844"/>
          </a:xfrm>
        </p:spPr>
        <p:txBody>
          <a:bodyPr/>
          <a:lstStyle>
            <a:lvl1pPr marL="0" indent="0" algn="l">
              <a:buNone/>
              <a:defRPr sz="2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sous-titre</a:t>
            </a:r>
          </a:p>
        </p:txBody>
      </p:sp>
      <p:sp>
        <p:nvSpPr>
          <p:cNvPr id="9" name="object 4"/>
          <p:cNvSpPr/>
          <p:nvPr userDrawn="1"/>
        </p:nvSpPr>
        <p:spPr>
          <a:xfrm>
            <a:off x="1277999" y="988065"/>
            <a:ext cx="563880" cy="0"/>
          </a:xfrm>
          <a:custGeom>
            <a:avLst/>
            <a:gdLst/>
            <a:ahLst/>
            <a:cxnLst/>
            <a:rect l="l" t="t" r="r" b="b"/>
            <a:pathLst>
              <a:path w="563880">
                <a:moveTo>
                  <a:pt x="0" y="0"/>
                </a:moveTo>
                <a:lnTo>
                  <a:pt x="563270" y="0"/>
                </a:lnTo>
              </a:path>
            </a:pathLst>
          </a:custGeom>
          <a:ln w="68122">
            <a:solidFill>
              <a:srgbClr val="231F20"/>
            </a:solidFill>
          </a:ln>
        </p:spPr>
        <p:txBody>
          <a:bodyPr wrap="square" lIns="0" tIns="0" rIns="0" bIns="0" rtlCol="0"/>
          <a:lstStyle/>
          <a:p>
            <a:endParaRPr/>
          </a:p>
        </p:txBody>
      </p:sp>
      <p:pic>
        <p:nvPicPr>
          <p:cNvPr id="7" name="Image 6">
            <a:extLst>
              <a:ext uri="{FF2B5EF4-FFF2-40B4-BE49-F238E27FC236}">
                <a16:creationId xmlns:a16="http://schemas.microsoft.com/office/drawing/2014/main" id="{68D5F435-5AD8-4788-E98F-A537F388E9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08700" y="7060299"/>
            <a:ext cx="1538176" cy="226326"/>
          </a:xfrm>
          <a:prstGeom prst="rect">
            <a:avLst/>
          </a:prstGeom>
        </p:spPr>
      </p:pic>
      <p:pic>
        <p:nvPicPr>
          <p:cNvPr id="10" name="Image 9">
            <a:extLst>
              <a:ext uri="{FF2B5EF4-FFF2-40B4-BE49-F238E27FC236}">
                <a16:creationId xmlns:a16="http://schemas.microsoft.com/office/drawing/2014/main" id="{86A9EB15-ECA8-B160-8656-BC1A215341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2629" y="6854709"/>
            <a:ext cx="749471" cy="508116"/>
          </a:xfrm>
          <a:prstGeom prst="rect">
            <a:avLst/>
          </a:prstGeom>
        </p:spPr>
      </p:pic>
      <p:pic>
        <p:nvPicPr>
          <p:cNvPr id="12" name="Image 11">
            <a:extLst>
              <a:ext uri="{FF2B5EF4-FFF2-40B4-BE49-F238E27FC236}">
                <a16:creationId xmlns:a16="http://schemas.microsoft.com/office/drawing/2014/main" id="{C524F708-4D7A-7273-A9E7-811280B233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84700" y="6829425"/>
            <a:ext cx="1460300" cy="650140"/>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85D261C7-FCF1-E21A-598D-EC552B150A8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36175"/>
          <a:stretch/>
        </p:blipFill>
        <p:spPr>
          <a:xfrm>
            <a:off x="3136900" y="6611025"/>
            <a:ext cx="1488394" cy="828000"/>
          </a:xfrm>
          <a:prstGeom prst="rect">
            <a:avLst/>
          </a:prstGeom>
        </p:spPr>
      </p:pic>
      <p:pic>
        <p:nvPicPr>
          <p:cNvPr id="4" name="Image 3">
            <a:extLst>
              <a:ext uri="{FF2B5EF4-FFF2-40B4-BE49-F238E27FC236}">
                <a16:creationId xmlns:a16="http://schemas.microsoft.com/office/drawing/2014/main" id="{4E7981EA-6EA5-9E64-2BC9-B365D7077A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37500" y="6753225"/>
            <a:ext cx="1962150" cy="702945"/>
          </a:xfrm>
          <a:prstGeom prst="rect">
            <a:avLst/>
          </a:prstGeom>
        </p:spPr>
      </p:pic>
    </p:spTree>
    <p:extLst>
      <p:ext uri="{BB962C8B-B14F-4D97-AF65-F5344CB8AC3E}">
        <p14:creationId xmlns:p14="http://schemas.microsoft.com/office/powerpoint/2010/main" val="33703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19" name="Espace réservé pour une image  18"/>
          <p:cNvSpPr>
            <a:spLocks noGrp="1"/>
          </p:cNvSpPr>
          <p:nvPr>
            <p:ph type="pic" sz="quarter" idx="13" hasCustomPrompt="1"/>
          </p:nvPr>
        </p:nvSpPr>
        <p:spPr>
          <a:xfrm>
            <a:off x="755650" y="1876425"/>
            <a:ext cx="9937750" cy="4660900"/>
          </a:xfrm>
          <a:solidFill>
            <a:schemeClr val="bg1">
              <a:lumMod val="95000"/>
            </a:schemeClr>
          </a:solidFill>
        </p:spPr>
        <p:txBody>
          <a:bodyPr anchor="ctr">
            <a:normAutofit/>
          </a:bodyPr>
          <a:lstStyle>
            <a:lvl1pPr marL="0" indent="0" algn="ctr">
              <a:buNone/>
              <a:defRPr sz="1200"/>
            </a:lvl1pPr>
          </a:lstStyle>
          <a:p>
            <a:r>
              <a:rPr lang="fr-FR" dirty="0"/>
              <a:t>Insérer une image</a:t>
            </a:r>
          </a:p>
        </p:txBody>
      </p:sp>
      <p:sp>
        <p:nvSpPr>
          <p:cNvPr id="2" name="Titre 1"/>
          <p:cNvSpPr>
            <a:spLocks noGrp="1"/>
          </p:cNvSpPr>
          <p:nvPr>
            <p:ph type="ctrTitle"/>
          </p:nvPr>
        </p:nvSpPr>
        <p:spPr>
          <a:xfrm>
            <a:off x="1285439" y="345283"/>
            <a:ext cx="8672950" cy="550587"/>
          </a:xfrm>
        </p:spPr>
        <p:txBody>
          <a:bodyPr anchor="t">
            <a:normAutofit/>
          </a:bodyPr>
          <a:lstStyle>
            <a:lvl1pPr algn="l">
              <a:defRPr sz="3000" b="1"/>
            </a:lvl1pPr>
          </a:lstStyle>
          <a:p>
            <a:r>
              <a:rPr lang="fr-FR" dirty="0"/>
              <a:t>Cliquez et modifiez le titre</a:t>
            </a:r>
          </a:p>
        </p:txBody>
      </p:sp>
      <p:sp>
        <p:nvSpPr>
          <p:cNvPr id="3" name="Sous-titre 2"/>
          <p:cNvSpPr>
            <a:spLocks noGrp="1"/>
          </p:cNvSpPr>
          <p:nvPr>
            <p:ph type="subTitle" idx="1" hasCustomPrompt="1"/>
          </p:nvPr>
        </p:nvSpPr>
        <p:spPr>
          <a:xfrm>
            <a:off x="1285438" y="1132158"/>
            <a:ext cx="8672949" cy="386844"/>
          </a:xfrm>
        </p:spPr>
        <p:txBody>
          <a:bodyPr/>
          <a:lstStyle>
            <a:lvl1pPr marL="0" indent="0" algn="l">
              <a:buNone/>
              <a:defRPr sz="2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sous-titre</a:t>
            </a:r>
          </a:p>
        </p:txBody>
      </p:sp>
      <p:sp>
        <p:nvSpPr>
          <p:cNvPr id="9" name="object 4"/>
          <p:cNvSpPr/>
          <p:nvPr userDrawn="1"/>
        </p:nvSpPr>
        <p:spPr>
          <a:xfrm>
            <a:off x="1277999" y="988065"/>
            <a:ext cx="563880" cy="0"/>
          </a:xfrm>
          <a:custGeom>
            <a:avLst/>
            <a:gdLst/>
            <a:ahLst/>
            <a:cxnLst/>
            <a:rect l="l" t="t" r="r" b="b"/>
            <a:pathLst>
              <a:path w="563880">
                <a:moveTo>
                  <a:pt x="0" y="0"/>
                </a:moveTo>
                <a:lnTo>
                  <a:pt x="563270" y="0"/>
                </a:lnTo>
              </a:path>
            </a:pathLst>
          </a:custGeom>
          <a:ln w="68122">
            <a:solidFill>
              <a:srgbClr val="231F20"/>
            </a:solidFill>
          </a:ln>
        </p:spPr>
        <p:txBody>
          <a:bodyPr wrap="square" lIns="0" tIns="0" rIns="0" bIns="0" rtlCol="0"/>
          <a:lstStyle/>
          <a:p>
            <a:endParaRPr/>
          </a:p>
        </p:txBody>
      </p:sp>
      <p:sp>
        <p:nvSpPr>
          <p:cNvPr id="8" name="Ellipse 7">
            <a:extLst>
              <a:ext uri="{FF2B5EF4-FFF2-40B4-BE49-F238E27FC236}">
                <a16:creationId xmlns:a16="http://schemas.microsoft.com/office/drawing/2014/main" id="{0EF1E2E6-0EB1-EE5C-8362-22CE67DF9E2F}"/>
              </a:ext>
            </a:extLst>
          </p:cNvPr>
          <p:cNvSpPr/>
          <p:nvPr userDrawn="1"/>
        </p:nvSpPr>
        <p:spPr>
          <a:xfrm>
            <a:off x="88900" y="6677025"/>
            <a:ext cx="609600" cy="685800"/>
          </a:xfrm>
          <a:prstGeom prst="ellipse">
            <a:avLst/>
          </a:prstGeom>
          <a:solidFill>
            <a:srgbClr val="EA5A3D"/>
          </a:solidFill>
          <a:ln>
            <a:solidFill>
              <a:srgbClr val="EA5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185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sp>
        <p:nvSpPr>
          <p:cNvPr id="19" name="Espace réservé pour une image  18"/>
          <p:cNvSpPr>
            <a:spLocks noGrp="1"/>
          </p:cNvSpPr>
          <p:nvPr>
            <p:ph type="pic" sz="quarter" idx="13" hasCustomPrompt="1"/>
          </p:nvPr>
        </p:nvSpPr>
        <p:spPr>
          <a:xfrm>
            <a:off x="755650" y="1876425"/>
            <a:ext cx="9937750" cy="4660900"/>
          </a:xfrm>
          <a:solidFill>
            <a:schemeClr val="bg1">
              <a:lumMod val="95000"/>
            </a:schemeClr>
          </a:solidFill>
        </p:spPr>
        <p:txBody>
          <a:bodyPr anchor="ctr">
            <a:normAutofit/>
          </a:bodyPr>
          <a:lstStyle>
            <a:lvl1pPr marL="0" indent="0" algn="ctr">
              <a:buNone/>
              <a:defRPr sz="1200"/>
            </a:lvl1pPr>
          </a:lstStyle>
          <a:p>
            <a:r>
              <a:rPr lang="fr-FR" dirty="0"/>
              <a:t>Insérer une image</a:t>
            </a:r>
          </a:p>
        </p:txBody>
      </p:sp>
      <p:sp>
        <p:nvSpPr>
          <p:cNvPr id="2" name="Titre 1"/>
          <p:cNvSpPr>
            <a:spLocks noGrp="1"/>
          </p:cNvSpPr>
          <p:nvPr>
            <p:ph type="ctrTitle"/>
          </p:nvPr>
        </p:nvSpPr>
        <p:spPr>
          <a:xfrm>
            <a:off x="1285439" y="345283"/>
            <a:ext cx="8672950" cy="550587"/>
          </a:xfrm>
        </p:spPr>
        <p:txBody>
          <a:bodyPr anchor="t">
            <a:normAutofit/>
          </a:bodyPr>
          <a:lstStyle>
            <a:lvl1pPr algn="l">
              <a:defRPr sz="3000" b="1"/>
            </a:lvl1pPr>
          </a:lstStyle>
          <a:p>
            <a:r>
              <a:rPr lang="fr-FR" dirty="0"/>
              <a:t>Cliquez et modifiez le titre</a:t>
            </a:r>
          </a:p>
        </p:txBody>
      </p:sp>
      <p:sp>
        <p:nvSpPr>
          <p:cNvPr id="3" name="Sous-titre 2"/>
          <p:cNvSpPr>
            <a:spLocks noGrp="1"/>
          </p:cNvSpPr>
          <p:nvPr>
            <p:ph type="subTitle" idx="1" hasCustomPrompt="1"/>
          </p:nvPr>
        </p:nvSpPr>
        <p:spPr>
          <a:xfrm>
            <a:off x="1285438" y="1132158"/>
            <a:ext cx="8672949" cy="386844"/>
          </a:xfrm>
        </p:spPr>
        <p:txBody>
          <a:bodyPr/>
          <a:lstStyle>
            <a:lvl1pPr marL="0" indent="0" algn="l">
              <a:buNone/>
              <a:defRPr sz="2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sous-titre</a:t>
            </a:r>
          </a:p>
        </p:txBody>
      </p:sp>
      <p:sp>
        <p:nvSpPr>
          <p:cNvPr id="9" name="object 4"/>
          <p:cNvSpPr/>
          <p:nvPr userDrawn="1"/>
        </p:nvSpPr>
        <p:spPr>
          <a:xfrm>
            <a:off x="1277999" y="988065"/>
            <a:ext cx="563880" cy="0"/>
          </a:xfrm>
          <a:custGeom>
            <a:avLst/>
            <a:gdLst/>
            <a:ahLst/>
            <a:cxnLst/>
            <a:rect l="l" t="t" r="r" b="b"/>
            <a:pathLst>
              <a:path w="563880">
                <a:moveTo>
                  <a:pt x="0" y="0"/>
                </a:moveTo>
                <a:lnTo>
                  <a:pt x="563270" y="0"/>
                </a:lnTo>
              </a:path>
            </a:pathLst>
          </a:custGeom>
          <a:ln w="68122">
            <a:solidFill>
              <a:srgbClr val="231F20"/>
            </a:solidFill>
          </a:ln>
        </p:spPr>
        <p:txBody>
          <a:bodyPr wrap="square" lIns="0" tIns="0" rIns="0" bIns="0" rtlCol="0"/>
          <a:lstStyle/>
          <a:p>
            <a:endParaRPr/>
          </a:p>
        </p:txBody>
      </p:sp>
      <p:sp>
        <p:nvSpPr>
          <p:cNvPr id="8" name="Ellipse 7">
            <a:extLst>
              <a:ext uri="{FF2B5EF4-FFF2-40B4-BE49-F238E27FC236}">
                <a16:creationId xmlns:a16="http://schemas.microsoft.com/office/drawing/2014/main" id="{0EF1E2E6-0EB1-EE5C-8362-22CE67DF9E2F}"/>
              </a:ext>
            </a:extLst>
          </p:cNvPr>
          <p:cNvSpPr/>
          <p:nvPr userDrawn="1"/>
        </p:nvSpPr>
        <p:spPr>
          <a:xfrm>
            <a:off x="88900" y="6677025"/>
            <a:ext cx="609600" cy="685800"/>
          </a:xfrm>
          <a:prstGeom prst="ellipse">
            <a:avLst/>
          </a:prstGeom>
          <a:solidFill>
            <a:srgbClr val="EA5A3D"/>
          </a:solidFill>
          <a:ln>
            <a:solidFill>
              <a:srgbClr val="EA5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9553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9" name="Espace réservé pour une image  18"/>
          <p:cNvSpPr>
            <a:spLocks noGrp="1"/>
          </p:cNvSpPr>
          <p:nvPr>
            <p:ph type="pic" sz="quarter" idx="13" hasCustomPrompt="1"/>
          </p:nvPr>
        </p:nvSpPr>
        <p:spPr>
          <a:xfrm>
            <a:off x="755650" y="1890713"/>
            <a:ext cx="9937750" cy="4660900"/>
          </a:xfrm>
          <a:solidFill>
            <a:schemeClr val="bg1">
              <a:lumMod val="95000"/>
            </a:schemeClr>
          </a:solidFill>
        </p:spPr>
        <p:txBody>
          <a:bodyPr anchor="ctr">
            <a:normAutofit/>
          </a:bodyPr>
          <a:lstStyle>
            <a:lvl1pPr marL="0" indent="0" algn="ctr">
              <a:buNone/>
              <a:defRPr sz="1200"/>
            </a:lvl1pPr>
          </a:lstStyle>
          <a:p>
            <a:r>
              <a:rPr lang="fr-FR" dirty="0"/>
              <a:t>Insérer une image</a:t>
            </a:r>
          </a:p>
        </p:txBody>
      </p:sp>
      <p:sp>
        <p:nvSpPr>
          <p:cNvPr id="2" name="Titre 1"/>
          <p:cNvSpPr>
            <a:spLocks noGrp="1"/>
          </p:cNvSpPr>
          <p:nvPr>
            <p:ph type="ctrTitle"/>
          </p:nvPr>
        </p:nvSpPr>
        <p:spPr>
          <a:xfrm>
            <a:off x="1285439" y="345283"/>
            <a:ext cx="8672950" cy="550587"/>
          </a:xfrm>
        </p:spPr>
        <p:txBody>
          <a:bodyPr anchor="t">
            <a:normAutofit/>
          </a:bodyPr>
          <a:lstStyle>
            <a:lvl1pPr algn="l">
              <a:defRPr sz="3000" b="1"/>
            </a:lvl1pPr>
          </a:lstStyle>
          <a:p>
            <a:r>
              <a:rPr lang="fr-FR" dirty="0"/>
              <a:t>Cliquez et modifiez le titre</a:t>
            </a:r>
          </a:p>
        </p:txBody>
      </p:sp>
      <p:sp>
        <p:nvSpPr>
          <p:cNvPr id="3" name="Sous-titre 2"/>
          <p:cNvSpPr>
            <a:spLocks noGrp="1"/>
          </p:cNvSpPr>
          <p:nvPr>
            <p:ph type="subTitle" idx="1" hasCustomPrompt="1"/>
          </p:nvPr>
        </p:nvSpPr>
        <p:spPr>
          <a:xfrm>
            <a:off x="1285438" y="1132158"/>
            <a:ext cx="8672949" cy="386844"/>
          </a:xfrm>
        </p:spPr>
        <p:txBody>
          <a:bodyPr/>
          <a:lstStyle>
            <a:lvl1pPr marL="0" indent="0" algn="l">
              <a:buNone/>
              <a:defRPr sz="2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sous-titre</a:t>
            </a:r>
          </a:p>
        </p:txBody>
      </p:sp>
      <p:sp>
        <p:nvSpPr>
          <p:cNvPr id="9" name="object 4"/>
          <p:cNvSpPr/>
          <p:nvPr userDrawn="1"/>
        </p:nvSpPr>
        <p:spPr>
          <a:xfrm>
            <a:off x="1277999" y="988065"/>
            <a:ext cx="563880" cy="0"/>
          </a:xfrm>
          <a:custGeom>
            <a:avLst/>
            <a:gdLst/>
            <a:ahLst/>
            <a:cxnLst/>
            <a:rect l="l" t="t" r="r" b="b"/>
            <a:pathLst>
              <a:path w="563880">
                <a:moveTo>
                  <a:pt x="0" y="0"/>
                </a:moveTo>
                <a:lnTo>
                  <a:pt x="563270" y="0"/>
                </a:lnTo>
              </a:path>
            </a:pathLst>
          </a:custGeom>
          <a:ln w="68122">
            <a:solidFill>
              <a:srgbClr val="231F20"/>
            </a:solidFill>
          </a:ln>
        </p:spPr>
        <p:txBody>
          <a:bodyPr wrap="square" lIns="0" tIns="0" rIns="0" bIns="0" rtlCol="0"/>
          <a:lstStyle/>
          <a:p>
            <a:endParaRPr/>
          </a:p>
        </p:txBody>
      </p:sp>
    </p:spTree>
    <p:extLst>
      <p:ext uri="{BB962C8B-B14F-4D97-AF65-F5344CB8AC3E}">
        <p14:creationId xmlns:p14="http://schemas.microsoft.com/office/powerpoint/2010/main" val="420655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85439" y="345283"/>
            <a:ext cx="8672950" cy="550587"/>
          </a:xfrm>
        </p:spPr>
        <p:txBody>
          <a:bodyPr anchor="t">
            <a:normAutofit/>
          </a:bodyPr>
          <a:lstStyle>
            <a:lvl1pPr algn="l">
              <a:defRPr sz="3000" b="1"/>
            </a:lvl1pPr>
          </a:lstStyle>
          <a:p>
            <a:r>
              <a:rPr lang="fr-FR" dirty="0"/>
              <a:t>Cliquez et modifiez le titre</a:t>
            </a:r>
          </a:p>
        </p:txBody>
      </p:sp>
      <p:sp>
        <p:nvSpPr>
          <p:cNvPr id="3" name="Sous-titre 2"/>
          <p:cNvSpPr>
            <a:spLocks noGrp="1"/>
          </p:cNvSpPr>
          <p:nvPr>
            <p:ph type="subTitle" idx="1" hasCustomPrompt="1"/>
          </p:nvPr>
        </p:nvSpPr>
        <p:spPr>
          <a:xfrm>
            <a:off x="1285438" y="1132158"/>
            <a:ext cx="8672949" cy="386844"/>
          </a:xfrm>
        </p:spPr>
        <p:txBody>
          <a:bodyPr/>
          <a:lstStyle>
            <a:lvl1pPr marL="0" indent="0" algn="l">
              <a:buNone/>
              <a:defRPr sz="2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sous-titre</a:t>
            </a:r>
          </a:p>
        </p:txBody>
      </p:sp>
      <p:sp>
        <p:nvSpPr>
          <p:cNvPr id="9" name="object 4"/>
          <p:cNvSpPr/>
          <p:nvPr userDrawn="1"/>
        </p:nvSpPr>
        <p:spPr>
          <a:xfrm>
            <a:off x="1277999" y="988065"/>
            <a:ext cx="563880" cy="0"/>
          </a:xfrm>
          <a:custGeom>
            <a:avLst/>
            <a:gdLst/>
            <a:ahLst/>
            <a:cxnLst/>
            <a:rect l="l" t="t" r="r" b="b"/>
            <a:pathLst>
              <a:path w="563880">
                <a:moveTo>
                  <a:pt x="0" y="0"/>
                </a:moveTo>
                <a:lnTo>
                  <a:pt x="563270" y="0"/>
                </a:lnTo>
              </a:path>
            </a:pathLst>
          </a:custGeom>
          <a:ln w="68122">
            <a:solidFill>
              <a:srgbClr val="231F20"/>
            </a:solidFill>
          </a:ln>
        </p:spPr>
        <p:txBody>
          <a:bodyPr wrap="square" lIns="0" tIns="0" rIns="0" bIns="0" rtlCol="0"/>
          <a:lstStyle/>
          <a:p>
            <a:endParaRPr/>
          </a:p>
        </p:txBody>
      </p:sp>
    </p:spTree>
    <p:extLst>
      <p:ext uri="{BB962C8B-B14F-4D97-AF65-F5344CB8AC3E}">
        <p14:creationId xmlns:p14="http://schemas.microsoft.com/office/powerpoint/2010/main" val="6818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9" name="Espace réservé pour une image  18"/>
          <p:cNvSpPr>
            <a:spLocks noGrp="1"/>
          </p:cNvSpPr>
          <p:nvPr>
            <p:ph type="pic" sz="quarter" idx="13" hasCustomPrompt="1"/>
          </p:nvPr>
        </p:nvSpPr>
        <p:spPr>
          <a:xfrm>
            <a:off x="5706008" y="1890713"/>
            <a:ext cx="4987392" cy="4660900"/>
          </a:xfrm>
          <a:solidFill>
            <a:schemeClr val="bg1">
              <a:lumMod val="95000"/>
            </a:schemeClr>
          </a:solidFill>
        </p:spPr>
        <p:txBody>
          <a:bodyPr anchor="ctr">
            <a:normAutofit/>
          </a:bodyPr>
          <a:lstStyle>
            <a:lvl1pPr marL="0" indent="0" algn="ctr">
              <a:buNone/>
              <a:defRPr sz="1200"/>
            </a:lvl1pPr>
          </a:lstStyle>
          <a:p>
            <a:r>
              <a:rPr lang="fr-FR" dirty="0"/>
              <a:t>Insérer une image</a:t>
            </a:r>
          </a:p>
        </p:txBody>
      </p:sp>
      <p:sp>
        <p:nvSpPr>
          <p:cNvPr id="2" name="Titre 1"/>
          <p:cNvSpPr>
            <a:spLocks noGrp="1"/>
          </p:cNvSpPr>
          <p:nvPr>
            <p:ph type="ctrTitle"/>
          </p:nvPr>
        </p:nvSpPr>
        <p:spPr>
          <a:xfrm>
            <a:off x="1285439" y="345283"/>
            <a:ext cx="8672950" cy="1064957"/>
          </a:xfrm>
        </p:spPr>
        <p:txBody>
          <a:bodyPr anchor="t">
            <a:normAutofit/>
          </a:bodyPr>
          <a:lstStyle>
            <a:lvl1pPr algn="l">
              <a:defRPr sz="3000" b="1"/>
            </a:lvl1pPr>
          </a:lstStyle>
          <a:p>
            <a:r>
              <a:rPr lang="fr-FR" dirty="0"/>
              <a:t>Cliquez et modifiez le titre</a:t>
            </a:r>
          </a:p>
        </p:txBody>
      </p:sp>
      <p:sp>
        <p:nvSpPr>
          <p:cNvPr id="3" name="Sous-titre 2"/>
          <p:cNvSpPr>
            <a:spLocks noGrp="1"/>
          </p:cNvSpPr>
          <p:nvPr>
            <p:ph type="subTitle" idx="1" hasCustomPrompt="1"/>
          </p:nvPr>
        </p:nvSpPr>
        <p:spPr>
          <a:xfrm>
            <a:off x="1285439" y="1897877"/>
            <a:ext cx="3908862" cy="835024"/>
          </a:xfrm>
        </p:spPr>
        <p:txBody>
          <a:bodyPr/>
          <a:lstStyle>
            <a:lvl1pPr marL="0" indent="0" algn="l">
              <a:buNone/>
              <a:defRPr sz="2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sous-titre</a:t>
            </a:r>
          </a:p>
        </p:txBody>
      </p:sp>
      <p:sp>
        <p:nvSpPr>
          <p:cNvPr id="26" name="Espace réservé du texte 25"/>
          <p:cNvSpPr>
            <a:spLocks noGrp="1"/>
          </p:cNvSpPr>
          <p:nvPr>
            <p:ph type="body" sz="quarter" idx="14" hasCustomPrompt="1"/>
          </p:nvPr>
        </p:nvSpPr>
        <p:spPr>
          <a:xfrm>
            <a:off x="2146300" y="6809882"/>
            <a:ext cx="2057400" cy="476250"/>
          </a:xfrm>
        </p:spPr>
        <p:txBody>
          <a:bodyPr>
            <a:normAutofit/>
          </a:bodyPr>
          <a:lstStyle>
            <a:lvl1pPr marL="0" indent="0">
              <a:buNone/>
              <a:defRPr sz="1000" b="1" baseline="0"/>
            </a:lvl1pPr>
          </a:lstStyle>
          <a:p>
            <a:pPr lvl="0"/>
            <a:r>
              <a:rPr lang="fr-FR" dirty="0"/>
              <a:t>Titre de la présentation sur deux lignes </a:t>
            </a:r>
            <a:r>
              <a:rPr lang="en-US" sz="1000" b="1" dirty="0">
                <a:solidFill>
                  <a:srgbClr val="231F20"/>
                </a:solidFill>
                <a:latin typeface="+mn-lt"/>
                <a:cs typeface="Arial"/>
              </a:rPr>
              <a:t>— </a:t>
            </a:r>
            <a:r>
              <a:rPr lang="fr-FR" sz="1000" b="1" dirty="0">
                <a:solidFill>
                  <a:srgbClr val="231F20"/>
                </a:solidFill>
                <a:latin typeface="+mn-lt"/>
                <a:cs typeface="Arial"/>
              </a:rPr>
              <a:t>6 avril 2022</a:t>
            </a:r>
            <a:r>
              <a:rPr lang="fr-FR" dirty="0"/>
              <a:t> </a:t>
            </a:r>
          </a:p>
        </p:txBody>
      </p:sp>
      <p:sp>
        <p:nvSpPr>
          <p:cNvPr id="12" name="object 3"/>
          <p:cNvSpPr/>
          <p:nvPr userDrawn="1"/>
        </p:nvSpPr>
        <p:spPr>
          <a:xfrm>
            <a:off x="1277999" y="1654058"/>
            <a:ext cx="563880" cy="0"/>
          </a:xfrm>
          <a:custGeom>
            <a:avLst/>
            <a:gdLst/>
            <a:ahLst/>
            <a:cxnLst/>
            <a:rect l="l" t="t" r="r" b="b"/>
            <a:pathLst>
              <a:path w="563880">
                <a:moveTo>
                  <a:pt x="0" y="0"/>
                </a:moveTo>
                <a:lnTo>
                  <a:pt x="563270" y="0"/>
                </a:lnTo>
              </a:path>
            </a:pathLst>
          </a:custGeom>
          <a:ln w="68122">
            <a:solidFill>
              <a:srgbClr val="231F20"/>
            </a:solidFill>
          </a:ln>
        </p:spPr>
        <p:txBody>
          <a:bodyPr wrap="square" lIns="0" tIns="0" rIns="0" bIns="0" rtlCol="0"/>
          <a:lstStyle/>
          <a:p>
            <a:endParaRPr/>
          </a:p>
        </p:txBody>
      </p:sp>
      <p:sp>
        <p:nvSpPr>
          <p:cNvPr id="5" name="Espace réservé du texte 4"/>
          <p:cNvSpPr>
            <a:spLocks noGrp="1"/>
          </p:cNvSpPr>
          <p:nvPr>
            <p:ph type="body" sz="quarter" idx="15" hasCustomPrompt="1"/>
          </p:nvPr>
        </p:nvSpPr>
        <p:spPr>
          <a:xfrm>
            <a:off x="1277999" y="3773726"/>
            <a:ext cx="3902075" cy="2777887"/>
          </a:xfrm>
        </p:spPr>
        <p:txBody>
          <a:bodyPr>
            <a:normAutofit/>
          </a:bodyPr>
          <a:lstStyle>
            <a:lvl1pPr marL="0" indent="0">
              <a:buNone/>
              <a:defRPr sz="1700"/>
            </a:lvl1pPr>
          </a:lstStyle>
          <a:p>
            <a:pPr lvl="0"/>
            <a:r>
              <a:rPr lang="fr-FR" dirty="0"/>
              <a:t>Texte courant Arial </a:t>
            </a:r>
            <a:r>
              <a:rPr lang="fr-FR" dirty="0" err="1"/>
              <a:t>regular</a:t>
            </a:r>
            <a:r>
              <a:rPr lang="fr-FR" dirty="0"/>
              <a:t> 17pt  interlignage 20pt</a:t>
            </a:r>
          </a:p>
          <a:p>
            <a:pPr lvl="0"/>
            <a:r>
              <a:rPr lang="fr-FR" dirty="0" err="1"/>
              <a:t>Num</a:t>
            </a:r>
            <a:r>
              <a:rPr lang="fr-FR" dirty="0"/>
              <a:t> </a:t>
            </a:r>
            <a:r>
              <a:rPr lang="fr-FR" dirty="0" err="1"/>
              <a:t>iunt</a:t>
            </a:r>
            <a:r>
              <a:rPr lang="fr-FR" dirty="0"/>
              <a:t> </a:t>
            </a:r>
            <a:r>
              <a:rPr lang="fr-FR" dirty="0" err="1"/>
              <a:t>laboria</a:t>
            </a:r>
            <a:r>
              <a:rPr lang="fr-FR" dirty="0"/>
              <a:t> </a:t>
            </a:r>
            <a:r>
              <a:rPr lang="fr-FR" dirty="0" err="1"/>
              <a:t>pellaccus</a:t>
            </a:r>
            <a:r>
              <a:rPr lang="fr-FR" dirty="0"/>
              <a:t> id </a:t>
            </a:r>
            <a:r>
              <a:rPr lang="fr-FR" dirty="0" err="1"/>
              <a:t>maiotem</a:t>
            </a:r>
            <a:r>
              <a:rPr lang="fr-FR" dirty="0"/>
              <a:t> rem que </a:t>
            </a:r>
            <a:r>
              <a:rPr lang="fr-FR" dirty="0" err="1"/>
              <a:t>ommolent</a:t>
            </a:r>
            <a:r>
              <a:rPr lang="fr-FR" dirty="0"/>
              <a:t> </a:t>
            </a:r>
            <a:r>
              <a:rPr lang="fr-FR" dirty="0" err="1"/>
              <a:t>excerna</a:t>
            </a:r>
            <a:r>
              <a:rPr lang="fr-FR" dirty="0"/>
              <a:t>  </a:t>
            </a:r>
            <a:r>
              <a:rPr lang="fr-FR" dirty="0" err="1"/>
              <a:t>tinvel</a:t>
            </a:r>
            <a:r>
              <a:rPr lang="fr-FR" dirty="0"/>
              <a:t> </a:t>
            </a:r>
            <a:r>
              <a:rPr lang="fr-FR" dirty="0" err="1"/>
              <a:t>illiquid</a:t>
            </a:r>
            <a:r>
              <a:rPr lang="fr-FR" dirty="0"/>
              <a:t> </a:t>
            </a:r>
            <a:r>
              <a:rPr lang="fr-FR" dirty="0" err="1"/>
              <a:t>quas</a:t>
            </a:r>
            <a:r>
              <a:rPr lang="fr-FR" dirty="0"/>
              <a:t> si </a:t>
            </a:r>
            <a:r>
              <a:rPr lang="fr-FR" dirty="0" err="1"/>
              <a:t>ditate</a:t>
            </a:r>
            <a:r>
              <a:rPr lang="fr-FR" dirty="0"/>
              <a:t> </a:t>
            </a:r>
            <a:r>
              <a:rPr lang="fr-FR" dirty="0" err="1"/>
              <a:t>conecer</a:t>
            </a:r>
            <a:r>
              <a:rPr lang="fr-FR" dirty="0"/>
              <a:t>  </a:t>
            </a:r>
            <a:r>
              <a:rPr lang="fr-FR" dirty="0" err="1"/>
              <a:t>empore</a:t>
            </a:r>
            <a:r>
              <a:rPr lang="fr-FR" dirty="0"/>
              <a:t> </a:t>
            </a:r>
            <a:r>
              <a:rPr lang="fr-FR" dirty="0" err="1"/>
              <a:t>platiur</a:t>
            </a:r>
            <a:r>
              <a:rPr lang="fr-FR" dirty="0"/>
              <a:t> </a:t>
            </a:r>
            <a:r>
              <a:rPr lang="fr-FR" dirty="0" err="1"/>
              <a:t>maio</a:t>
            </a:r>
            <a:r>
              <a:rPr lang="fr-FR" dirty="0"/>
              <a:t> tem. </a:t>
            </a:r>
            <a:r>
              <a:rPr lang="fr-FR" dirty="0" err="1"/>
              <a:t>Ilicime</a:t>
            </a:r>
            <a:r>
              <a:rPr lang="fr-FR" dirty="0"/>
              <a:t> </a:t>
            </a:r>
            <a:r>
              <a:rPr lang="fr-FR" dirty="0" err="1"/>
              <a:t>sunt</a:t>
            </a:r>
            <a:r>
              <a:rPr lang="fr-FR" dirty="0"/>
              <a:t>  </a:t>
            </a:r>
            <a:r>
              <a:rPr lang="fr-FR" dirty="0" err="1"/>
              <a:t>occuptatiae</a:t>
            </a:r>
            <a:r>
              <a:rPr lang="fr-FR" dirty="0"/>
              <a:t> con </a:t>
            </a:r>
            <a:r>
              <a:rPr lang="fr-FR" dirty="0" err="1"/>
              <a:t>num</a:t>
            </a:r>
            <a:r>
              <a:rPr lang="fr-FR" dirty="0"/>
              <a:t> ut </a:t>
            </a:r>
            <a:r>
              <a:rPr lang="fr-FR" dirty="0" err="1"/>
              <a:t>vere</a:t>
            </a:r>
            <a:r>
              <a:rPr lang="fr-FR" dirty="0"/>
              <a:t> </a:t>
            </a:r>
            <a:r>
              <a:rPr lang="fr-FR" dirty="0" err="1"/>
              <a:t>parchil</a:t>
            </a:r>
            <a:r>
              <a:rPr lang="fr-FR" dirty="0"/>
              <a:t>  </a:t>
            </a:r>
            <a:r>
              <a:rPr lang="fr-FR" dirty="0" err="1"/>
              <a:t>maiosto</a:t>
            </a:r>
            <a:r>
              <a:rPr lang="fr-FR" dirty="0"/>
              <a:t> </a:t>
            </a:r>
            <a:r>
              <a:rPr lang="fr-FR" dirty="0" err="1"/>
              <a:t>iur</a:t>
            </a:r>
            <a:r>
              <a:rPr lang="fr-FR" dirty="0"/>
              <a:t> </a:t>
            </a:r>
            <a:r>
              <a:rPr lang="fr-FR" dirty="0" err="1"/>
              <a:t>reptate</a:t>
            </a:r>
            <a:r>
              <a:rPr lang="fr-FR" dirty="0"/>
              <a:t> </a:t>
            </a:r>
            <a:r>
              <a:rPr lang="fr-FR" dirty="0" err="1"/>
              <a:t>occabor</a:t>
            </a:r>
            <a:r>
              <a:rPr lang="fr-FR" dirty="0"/>
              <a:t>.</a:t>
            </a:r>
          </a:p>
        </p:txBody>
      </p:sp>
      <p:sp>
        <p:nvSpPr>
          <p:cNvPr id="16" name="Espace réservé du texte 4"/>
          <p:cNvSpPr>
            <a:spLocks noGrp="1"/>
          </p:cNvSpPr>
          <p:nvPr>
            <p:ph type="body" sz="quarter" idx="16" hasCustomPrompt="1"/>
          </p:nvPr>
        </p:nvSpPr>
        <p:spPr>
          <a:xfrm>
            <a:off x="1277999" y="3077354"/>
            <a:ext cx="3902075" cy="707252"/>
          </a:xfrm>
        </p:spPr>
        <p:txBody>
          <a:bodyPr>
            <a:normAutofit/>
          </a:bodyPr>
          <a:lstStyle>
            <a:lvl1pPr marL="0" indent="0">
              <a:buNone/>
              <a:defRPr sz="1700" b="1">
                <a:solidFill>
                  <a:srgbClr val="F26648"/>
                </a:solidFill>
              </a:defRPr>
            </a:lvl1pPr>
          </a:lstStyle>
          <a:p>
            <a:pPr lvl="0"/>
            <a:r>
              <a:rPr lang="fr-FR" dirty="0"/>
              <a:t>Sous-titre niveaux 2 Arial </a:t>
            </a:r>
            <a:r>
              <a:rPr lang="fr-FR" dirty="0" err="1"/>
              <a:t>bold</a:t>
            </a:r>
            <a:r>
              <a:rPr lang="fr-FR" dirty="0"/>
              <a:t> 17pt  interlignage 20pt en couleur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663611" y="1311980"/>
            <a:ext cx="8672950" cy="531557"/>
          </a:xfrm>
        </p:spPr>
        <p:txBody>
          <a:bodyPr anchor="t">
            <a:normAutofit/>
          </a:bodyPr>
          <a:lstStyle>
            <a:lvl1pPr algn="l">
              <a:defRPr sz="3000" b="1"/>
            </a:lvl1pPr>
          </a:lstStyle>
          <a:p>
            <a:r>
              <a:rPr lang="fr-FR"/>
              <a:t>Merci de votre attention</a:t>
            </a:r>
            <a:endParaRPr lang="fr-FR" dirty="0"/>
          </a:p>
        </p:txBody>
      </p:sp>
      <p:sp>
        <p:nvSpPr>
          <p:cNvPr id="40" name="object 27"/>
          <p:cNvSpPr/>
          <p:nvPr userDrawn="1"/>
        </p:nvSpPr>
        <p:spPr>
          <a:xfrm>
            <a:off x="1676311" y="1967875"/>
            <a:ext cx="563880" cy="0"/>
          </a:xfrm>
          <a:custGeom>
            <a:avLst/>
            <a:gdLst/>
            <a:ahLst/>
            <a:cxnLst/>
            <a:rect l="l" t="t" r="r" b="b"/>
            <a:pathLst>
              <a:path w="563880">
                <a:moveTo>
                  <a:pt x="0" y="0"/>
                </a:moveTo>
                <a:lnTo>
                  <a:pt x="563270" y="0"/>
                </a:lnTo>
              </a:path>
            </a:pathLst>
          </a:custGeom>
          <a:ln w="68122">
            <a:solidFill>
              <a:srgbClr val="231F20"/>
            </a:solidFill>
          </a:ln>
        </p:spPr>
        <p:txBody>
          <a:bodyPr wrap="square" lIns="0" tIns="0" rIns="0" bIns="0" rtlCol="0"/>
          <a:lstStyle/>
          <a:p>
            <a:endParaRPr/>
          </a:p>
        </p:txBody>
      </p:sp>
      <p:sp>
        <p:nvSpPr>
          <p:cNvPr id="48" name="object 35"/>
          <p:cNvSpPr txBox="1"/>
          <p:nvPr userDrawn="1"/>
        </p:nvSpPr>
        <p:spPr>
          <a:xfrm>
            <a:off x="927100" y="6240146"/>
            <a:ext cx="1358265" cy="382156"/>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231F20"/>
                </a:solidFill>
                <a:latin typeface="Arial"/>
                <a:cs typeface="Arial"/>
              </a:rPr>
              <a:t>Avec</a:t>
            </a:r>
            <a:r>
              <a:rPr sz="1200" b="1" spc="-35" dirty="0">
                <a:solidFill>
                  <a:srgbClr val="231F20"/>
                </a:solidFill>
                <a:latin typeface="Arial"/>
                <a:cs typeface="Arial"/>
              </a:rPr>
              <a:t> </a:t>
            </a:r>
            <a:r>
              <a:rPr sz="1200" b="1" dirty="0">
                <a:solidFill>
                  <a:srgbClr val="231F20"/>
                </a:solidFill>
                <a:latin typeface="Arial"/>
                <a:cs typeface="Arial"/>
              </a:rPr>
              <a:t>l</a:t>
            </a:r>
            <a:r>
              <a:rPr lang="fr-FR" sz="1200" b="1" dirty="0">
                <a:solidFill>
                  <a:srgbClr val="231F20"/>
                </a:solidFill>
                <a:latin typeface="Arial"/>
                <a:cs typeface="Arial"/>
              </a:rPr>
              <a:t>a participation </a:t>
            </a:r>
            <a:r>
              <a:rPr sz="1200" b="1" dirty="0">
                <a:solidFill>
                  <a:srgbClr val="231F20"/>
                </a:solidFill>
                <a:latin typeface="Arial"/>
                <a:cs typeface="Arial"/>
              </a:rPr>
              <a:t>de</a:t>
            </a:r>
            <a:endParaRPr sz="1200" dirty="0">
              <a:latin typeface="Arial"/>
              <a:cs typeface="Arial"/>
            </a:endParaRPr>
          </a:p>
        </p:txBody>
      </p:sp>
      <p:pic>
        <p:nvPicPr>
          <p:cNvPr id="49" name="Image 4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1500" y="2638425"/>
            <a:ext cx="1600200" cy="1219200"/>
          </a:xfrm>
          <a:prstGeom prst="rect">
            <a:avLst/>
          </a:prstGeom>
        </p:spPr>
      </p:pic>
      <p:sp>
        <p:nvSpPr>
          <p:cNvPr id="9" name="Espace réservé du texte 8"/>
          <p:cNvSpPr>
            <a:spLocks noGrp="1"/>
          </p:cNvSpPr>
          <p:nvPr>
            <p:ph type="body" sz="quarter" idx="16" hasCustomPrompt="1"/>
          </p:nvPr>
        </p:nvSpPr>
        <p:spPr>
          <a:xfrm>
            <a:off x="5346700" y="2587625"/>
            <a:ext cx="3276600" cy="1346200"/>
          </a:xfrm>
        </p:spPr>
        <p:txBody>
          <a:bodyPr/>
          <a:lstStyle>
            <a:lvl1pPr marL="0" indent="0">
              <a:buNone/>
              <a:defRPr sz="1200">
                <a:solidFill>
                  <a:schemeClr val="tx1"/>
                </a:solidFill>
              </a:defRPr>
            </a:lvl1pPr>
          </a:lstStyle>
          <a:p>
            <a:pPr marL="12700">
              <a:lnSpc>
                <a:spcPts val="1420"/>
              </a:lnSpc>
              <a:spcBef>
                <a:spcPts val="100"/>
              </a:spcBef>
            </a:pPr>
            <a:r>
              <a:rPr lang="fr-FR" sz="1200" b="1" spc="-5" dirty="0">
                <a:solidFill>
                  <a:srgbClr val="231F20"/>
                </a:solidFill>
                <a:latin typeface="+mn-lt"/>
                <a:cs typeface="Arial"/>
              </a:rPr>
              <a:t>Insérer texte</a:t>
            </a:r>
            <a:endParaRPr lang="fr-FR" sz="1200" dirty="0">
              <a:latin typeface="+mn-lt"/>
              <a:cs typeface="Arial"/>
            </a:endParaRPr>
          </a:p>
        </p:txBody>
      </p:sp>
      <p:pic>
        <p:nvPicPr>
          <p:cNvPr id="50" name="Image 4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99100" y="3095625"/>
            <a:ext cx="215900" cy="469900"/>
          </a:xfrm>
          <a:prstGeom prst="rect">
            <a:avLst/>
          </a:prstGeom>
        </p:spPr>
      </p:pic>
      <p:pic>
        <p:nvPicPr>
          <p:cNvPr id="8" name="Image 7">
            <a:extLst>
              <a:ext uri="{FF2B5EF4-FFF2-40B4-BE49-F238E27FC236}">
                <a16:creationId xmlns:a16="http://schemas.microsoft.com/office/drawing/2014/main" id="{6551821E-DF0F-0078-10D4-79DC081DD9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15200" y="6788885"/>
            <a:ext cx="1460300" cy="650140"/>
          </a:xfrm>
          <a:prstGeom prst="rect">
            <a:avLst/>
          </a:prstGeom>
        </p:spPr>
      </p:pic>
      <p:sp>
        <p:nvSpPr>
          <p:cNvPr id="11" name="Rectangle 10">
            <a:extLst>
              <a:ext uri="{FF2B5EF4-FFF2-40B4-BE49-F238E27FC236}">
                <a16:creationId xmlns:a16="http://schemas.microsoft.com/office/drawing/2014/main" id="{C92DD22D-7115-5932-2E62-3E715D036483}"/>
              </a:ext>
            </a:extLst>
          </p:cNvPr>
          <p:cNvSpPr/>
          <p:nvPr userDrawn="1"/>
        </p:nvSpPr>
        <p:spPr>
          <a:xfrm>
            <a:off x="850900" y="6611612"/>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ACA32C8-D629-667B-E740-4B0B7347EA5E}"/>
              </a:ext>
            </a:extLst>
          </p:cNvPr>
          <p:cNvSpPr/>
          <p:nvPr userDrawn="1"/>
        </p:nvSpPr>
        <p:spPr>
          <a:xfrm>
            <a:off x="7708900" y="6691485"/>
            <a:ext cx="2362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1CFB2DA2-D8A0-549D-B60B-A3E9AA9F25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03500" y="6829425"/>
            <a:ext cx="749471" cy="508116"/>
          </a:xfrm>
          <a:prstGeom prst="rect">
            <a:avLst/>
          </a:prstGeom>
        </p:spPr>
      </p:pic>
      <p:pic>
        <p:nvPicPr>
          <p:cNvPr id="6" name="Image 5">
            <a:extLst>
              <a:ext uri="{FF2B5EF4-FFF2-40B4-BE49-F238E27FC236}">
                <a16:creationId xmlns:a16="http://schemas.microsoft.com/office/drawing/2014/main" id="{B3A36C4D-8768-830D-64F4-5D5F609A0AB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80300" y="7058025"/>
            <a:ext cx="1538176" cy="226326"/>
          </a:xfrm>
          <a:prstGeom prst="rect">
            <a:avLst/>
          </a:prstGeom>
        </p:spPr>
      </p:pic>
      <p:pic>
        <p:nvPicPr>
          <p:cNvPr id="14" name="Image 13">
            <a:extLst>
              <a:ext uri="{FF2B5EF4-FFF2-40B4-BE49-F238E27FC236}">
                <a16:creationId xmlns:a16="http://schemas.microsoft.com/office/drawing/2014/main" id="{EF8C5E08-883B-90D5-8944-453F8C5D78E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12900" y="4772025"/>
            <a:ext cx="2552390" cy="914400"/>
          </a:xfrm>
          <a:prstGeom prst="rect">
            <a:avLst/>
          </a:prstGeom>
        </p:spPr>
      </p:pic>
      <p:pic>
        <p:nvPicPr>
          <p:cNvPr id="15" name="Image 14" descr="Une image contenant texte&#10;&#10;Description générée automatiquement">
            <a:extLst>
              <a:ext uri="{FF2B5EF4-FFF2-40B4-BE49-F238E27FC236}">
                <a16:creationId xmlns:a16="http://schemas.microsoft.com/office/drawing/2014/main" id="{B986CF9D-CD49-7687-978B-90B61F06461D}"/>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b="36175"/>
          <a:stretch/>
        </p:blipFill>
        <p:spPr>
          <a:xfrm>
            <a:off x="3934506" y="6524625"/>
            <a:ext cx="1488394" cy="828000"/>
          </a:xfrm>
          <a:prstGeom prst="rect">
            <a:avLst/>
          </a:prstGeom>
        </p:spPr>
      </p:pic>
      <p:sp>
        <p:nvSpPr>
          <p:cNvPr id="16" name="Espace réservé du texte 8">
            <a:extLst>
              <a:ext uri="{FF2B5EF4-FFF2-40B4-BE49-F238E27FC236}">
                <a16:creationId xmlns:a16="http://schemas.microsoft.com/office/drawing/2014/main" id="{4BA1D3F2-E0DC-4123-A599-AC2CDAAD2AE4}"/>
              </a:ext>
            </a:extLst>
          </p:cNvPr>
          <p:cNvSpPr>
            <a:spLocks noGrp="1"/>
          </p:cNvSpPr>
          <p:nvPr>
            <p:ph type="body" sz="quarter" idx="17" hasCustomPrompt="1"/>
          </p:nvPr>
        </p:nvSpPr>
        <p:spPr>
          <a:xfrm>
            <a:off x="5346700" y="4619625"/>
            <a:ext cx="3276600" cy="1346200"/>
          </a:xfrm>
        </p:spPr>
        <p:txBody>
          <a:bodyPr/>
          <a:lstStyle>
            <a:lvl1pPr marL="0" indent="0">
              <a:buNone/>
              <a:defRPr sz="1200">
                <a:solidFill>
                  <a:schemeClr val="tx1"/>
                </a:solidFill>
              </a:defRPr>
            </a:lvl1pPr>
          </a:lstStyle>
          <a:p>
            <a:pPr marL="12700">
              <a:lnSpc>
                <a:spcPts val="1420"/>
              </a:lnSpc>
              <a:spcBef>
                <a:spcPts val="100"/>
              </a:spcBef>
            </a:pPr>
            <a:r>
              <a:rPr lang="fr-FR" sz="1200" b="1" spc="-5" dirty="0">
                <a:solidFill>
                  <a:srgbClr val="231F20"/>
                </a:solidFill>
                <a:latin typeface="+mn-lt"/>
                <a:cs typeface="Arial"/>
              </a:rPr>
              <a:t>Insérer texte</a:t>
            </a:r>
            <a:endParaRPr lang="fr-FR" sz="1200" dirty="0">
              <a:latin typeface="+mn-lt"/>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
        <p:nvSpPr>
          <p:cNvPr id="19" name="Espace réservé pour une image  18"/>
          <p:cNvSpPr>
            <a:spLocks noGrp="1"/>
          </p:cNvSpPr>
          <p:nvPr>
            <p:ph type="pic" sz="quarter" idx="13" hasCustomPrompt="1"/>
          </p:nvPr>
        </p:nvSpPr>
        <p:spPr>
          <a:xfrm>
            <a:off x="755650" y="1890713"/>
            <a:ext cx="9937750" cy="4660900"/>
          </a:xfrm>
          <a:solidFill>
            <a:schemeClr val="bg1">
              <a:lumMod val="95000"/>
            </a:schemeClr>
          </a:solidFill>
        </p:spPr>
        <p:txBody>
          <a:bodyPr anchor="ctr">
            <a:normAutofit/>
          </a:bodyPr>
          <a:lstStyle>
            <a:lvl1pPr marL="0" indent="0" algn="ctr">
              <a:buNone/>
              <a:defRPr sz="1200"/>
            </a:lvl1pPr>
          </a:lstStyle>
          <a:p>
            <a:r>
              <a:rPr lang="fr-FR" dirty="0"/>
              <a:t>Insérer une image</a:t>
            </a:r>
          </a:p>
        </p:txBody>
      </p:sp>
      <p:sp>
        <p:nvSpPr>
          <p:cNvPr id="2" name="Titre 1"/>
          <p:cNvSpPr>
            <a:spLocks noGrp="1"/>
          </p:cNvSpPr>
          <p:nvPr>
            <p:ph type="ctrTitle"/>
          </p:nvPr>
        </p:nvSpPr>
        <p:spPr>
          <a:xfrm>
            <a:off x="1285439" y="345283"/>
            <a:ext cx="8672950" cy="550587"/>
          </a:xfrm>
        </p:spPr>
        <p:txBody>
          <a:bodyPr anchor="t">
            <a:normAutofit/>
          </a:bodyPr>
          <a:lstStyle>
            <a:lvl1pPr algn="l">
              <a:defRPr sz="3000" b="1"/>
            </a:lvl1pPr>
          </a:lstStyle>
          <a:p>
            <a:r>
              <a:rPr lang="fr-FR" dirty="0"/>
              <a:t>Cliquez et modifiez le titre</a:t>
            </a:r>
          </a:p>
        </p:txBody>
      </p:sp>
      <p:sp>
        <p:nvSpPr>
          <p:cNvPr id="3" name="Sous-titre 2"/>
          <p:cNvSpPr>
            <a:spLocks noGrp="1"/>
          </p:cNvSpPr>
          <p:nvPr>
            <p:ph type="subTitle" idx="1" hasCustomPrompt="1"/>
          </p:nvPr>
        </p:nvSpPr>
        <p:spPr>
          <a:xfrm>
            <a:off x="1285438" y="1132158"/>
            <a:ext cx="8672949" cy="386844"/>
          </a:xfrm>
        </p:spPr>
        <p:txBody>
          <a:bodyPr/>
          <a:lstStyle>
            <a:lvl1pPr marL="0" indent="0" algn="l">
              <a:buNone/>
              <a:defRPr sz="2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sous-titre</a:t>
            </a:r>
          </a:p>
        </p:txBody>
      </p:sp>
      <p:sp>
        <p:nvSpPr>
          <p:cNvPr id="9" name="object 4"/>
          <p:cNvSpPr/>
          <p:nvPr userDrawn="1"/>
        </p:nvSpPr>
        <p:spPr>
          <a:xfrm>
            <a:off x="1277999" y="988065"/>
            <a:ext cx="563880" cy="0"/>
          </a:xfrm>
          <a:custGeom>
            <a:avLst/>
            <a:gdLst/>
            <a:ahLst/>
            <a:cxnLst/>
            <a:rect l="l" t="t" r="r" b="b"/>
            <a:pathLst>
              <a:path w="563880">
                <a:moveTo>
                  <a:pt x="0" y="0"/>
                </a:moveTo>
                <a:lnTo>
                  <a:pt x="563270" y="0"/>
                </a:lnTo>
              </a:path>
            </a:pathLst>
          </a:custGeom>
          <a:ln w="68122">
            <a:solidFill>
              <a:srgbClr val="231F20"/>
            </a:solidFill>
          </a:ln>
        </p:spPr>
        <p:txBody>
          <a:bodyPr wrap="square" lIns="0" tIns="0" rIns="0" bIns="0" rtlCol="0"/>
          <a:lstStyle/>
          <a:p>
            <a:endParaRPr/>
          </a:p>
        </p:txBody>
      </p:sp>
      <p:sp>
        <p:nvSpPr>
          <p:cNvPr id="26" name="Espace réservé du texte 25"/>
          <p:cNvSpPr>
            <a:spLocks noGrp="1"/>
          </p:cNvSpPr>
          <p:nvPr>
            <p:ph type="body" sz="quarter" idx="14" hasCustomPrompt="1"/>
          </p:nvPr>
        </p:nvSpPr>
        <p:spPr>
          <a:xfrm>
            <a:off x="2146300" y="6809882"/>
            <a:ext cx="2057400" cy="476250"/>
          </a:xfrm>
        </p:spPr>
        <p:txBody>
          <a:bodyPr>
            <a:normAutofit/>
          </a:bodyPr>
          <a:lstStyle>
            <a:lvl1pPr marL="0" indent="0">
              <a:buNone/>
              <a:defRPr sz="1000" b="1" baseline="0"/>
            </a:lvl1pPr>
          </a:lstStyle>
          <a:p>
            <a:pPr lvl="0"/>
            <a:r>
              <a:rPr lang="fr-FR" dirty="0"/>
              <a:t>Titre de la présentation sur deux lignes </a:t>
            </a:r>
            <a:r>
              <a:rPr lang="en-US" sz="1000" b="1" dirty="0">
                <a:solidFill>
                  <a:srgbClr val="231F20"/>
                </a:solidFill>
                <a:latin typeface="+mn-lt"/>
                <a:cs typeface="Arial"/>
              </a:rPr>
              <a:t>— </a:t>
            </a:r>
            <a:r>
              <a:rPr lang="fr-FR" sz="1000" b="1" dirty="0">
                <a:solidFill>
                  <a:srgbClr val="231F20"/>
                </a:solidFill>
                <a:latin typeface="+mn-lt"/>
                <a:cs typeface="Arial"/>
              </a:rPr>
              <a:t>6 avril 2022</a:t>
            </a:r>
            <a:r>
              <a:rPr lang="fr-FR" dirty="0"/>
              <a:t> </a:t>
            </a:r>
          </a:p>
        </p:txBody>
      </p:sp>
    </p:spTree>
    <p:extLst>
      <p:ext uri="{BB962C8B-B14F-4D97-AF65-F5344CB8AC3E}">
        <p14:creationId xmlns:p14="http://schemas.microsoft.com/office/powerpoint/2010/main" val="221337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27100" y="123825"/>
            <a:ext cx="9299575" cy="1460500"/>
          </a:xfrm>
          <a:prstGeom prst="rect">
            <a:avLst/>
          </a:prstGeom>
          <a:solidFill>
            <a:schemeClr val="bg1">
              <a:lumMod val="95000"/>
            </a:schemeClr>
          </a:solidFill>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927100" y="1952625"/>
            <a:ext cx="9296400" cy="4664075"/>
          </a:xfrm>
          <a:prstGeom prst="rect">
            <a:avLst/>
          </a:prstGeom>
          <a:solidFill>
            <a:schemeClr val="bg1">
              <a:lumMod val="95000"/>
            </a:schemeClr>
          </a:solidFill>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2" name="Image 11">
            <a:extLst>
              <a:ext uri="{FF2B5EF4-FFF2-40B4-BE49-F238E27FC236}">
                <a16:creationId xmlns:a16="http://schemas.microsoft.com/office/drawing/2014/main" id="{C87BAD4B-9B3A-28FA-C719-5F7616B782D2}"/>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956056" y="6835521"/>
            <a:ext cx="809244" cy="603504"/>
          </a:xfrm>
          <a:prstGeom prst="rect">
            <a:avLst/>
          </a:prstGeom>
        </p:spPr>
      </p:pic>
    </p:spTree>
    <p:extLst>
      <p:ext uri="{BB962C8B-B14F-4D97-AF65-F5344CB8AC3E}">
        <p14:creationId xmlns:p14="http://schemas.microsoft.com/office/powerpoint/2010/main" val="1060920673"/>
      </p:ext>
    </p:extLst>
  </p:cSld>
  <p:clrMap bg1="lt1" tx1="dk1" bg2="lt2" tx2="dk2" accent1="accent1" accent2="accent2" accent3="accent3" accent4="accent4" accent5="accent5" accent6="accent6" hlink="hlink" folHlink="folHlink"/>
  <p:sldLayoutIdLst>
    <p:sldLayoutId id="2147483669" r:id="rId1"/>
    <p:sldLayoutId id="2147483701" r:id="rId2"/>
    <p:sldLayoutId id="2147483703" r:id="rId3"/>
    <p:sldLayoutId id="2147483686" r:id="rId4"/>
    <p:sldLayoutId id="2147483687" r:id="rId5"/>
    <p:sldLayoutId id="2147483680" r:id="rId6"/>
    <p:sldLayoutId id="2147483681" r:id="rId7"/>
    <p:sldLayoutId id="214748370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emf"/><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ec-2.dimn-cstb.fr/"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hqegbc.org/" TargetMode="Externa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BC93258-CF70-F527-A301-6271839BE711}"/>
              </a:ext>
            </a:extLst>
          </p:cNvPr>
          <p:cNvSpPr>
            <a:spLocks noGrp="1"/>
          </p:cNvSpPr>
          <p:nvPr>
            <p:ph type="ctrTitle"/>
          </p:nvPr>
        </p:nvSpPr>
        <p:spPr>
          <a:xfrm>
            <a:off x="1285439" y="345284"/>
            <a:ext cx="8672950" cy="511948"/>
          </a:xfrm>
        </p:spPr>
        <p:txBody>
          <a:bodyPr>
            <a:noAutofit/>
          </a:bodyPr>
          <a:lstStyle/>
          <a:p>
            <a:r>
              <a:rPr lang="fr-FR" sz="2400" dirty="0"/>
              <a:t>Comment évaluer la circularité des bâtiments ? </a:t>
            </a:r>
          </a:p>
        </p:txBody>
      </p:sp>
      <p:sp>
        <p:nvSpPr>
          <p:cNvPr id="4" name="Sous-titre 3">
            <a:extLst>
              <a:ext uri="{FF2B5EF4-FFF2-40B4-BE49-F238E27FC236}">
                <a16:creationId xmlns:a16="http://schemas.microsoft.com/office/drawing/2014/main" id="{638C52BE-4CC4-4BFB-D3B8-1C5847D2AAE1}"/>
              </a:ext>
            </a:extLst>
          </p:cNvPr>
          <p:cNvSpPr>
            <a:spLocks noGrp="1"/>
          </p:cNvSpPr>
          <p:nvPr>
            <p:ph type="subTitle" idx="1"/>
          </p:nvPr>
        </p:nvSpPr>
        <p:spPr>
          <a:xfrm>
            <a:off x="1285439" y="1897877"/>
            <a:ext cx="3908862" cy="511948"/>
          </a:xfrm>
        </p:spPr>
        <p:txBody>
          <a:bodyPr/>
          <a:lstStyle/>
          <a:p>
            <a:r>
              <a:rPr lang="fr-FR" dirty="0"/>
              <a:t>Webinaire </a:t>
            </a:r>
          </a:p>
        </p:txBody>
      </p:sp>
      <p:sp>
        <p:nvSpPr>
          <p:cNvPr id="5" name="Espace réservé du texte 4">
            <a:extLst>
              <a:ext uri="{FF2B5EF4-FFF2-40B4-BE49-F238E27FC236}">
                <a16:creationId xmlns:a16="http://schemas.microsoft.com/office/drawing/2014/main" id="{E9D4B600-5181-CB02-7142-059E133618E1}"/>
              </a:ext>
            </a:extLst>
          </p:cNvPr>
          <p:cNvSpPr>
            <a:spLocks noGrp="1"/>
          </p:cNvSpPr>
          <p:nvPr>
            <p:ph type="body" sz="quarter" idx="14"/>
          </p:nvPr>
        </p:nvSpPr>
        <p:spPr>
          <a:xfrm>
            <a:off x="8470900" y="6979441"/>
            <a:ext cx="2057400" cy="476250"/>
          </a:xfrm>
        </p:spPr>
        <p:txBody>
          <a:bodyPr/>
          <a:lstStyle/>
          <a:p>
            <a:r>
              <a:rPr lang="fr-FR" dirty="0"/>
              <a:t>Le 23/05/2023</a:t>
            </a:r>
          </a:p>
        </p:txBody>
      </p:sp>
      <p:sp>
        <p:nvSpPr>
          <p:cNvPr id="6" name="Espace réservé du texte 5">
            <a:extLst>
              <a:ext uri="{FF2B5EF4-FFF2-40B4-BE49-F238E27FC236}">
                <a16:creationId xmlns:a16="http://schemas.microsoft.com/office/drawing/2014/main" id="{07221311-94F3-4C6C-EDB5-AA3D2BE36BFA}"/>
              </a:ext>
            </a:extLst>
          </p:cNvPr>
          <p:cNvSpPr>
            <a:spLocks noGrp="1"/>
          </p:cNvSpPr>
          <p:nvPr>
            <p:ph type="body" sz="quarter" idx="15"/>
          </p:nvPr>
        </p:nvSpPr>
        <p:spPr>
          <a:xfrm>
            <a:off x="1277999" y="4467225"/>
            <a:ext cx="3902075" cy="2168287"/>
          </a:xfrm>
        </p:spPr>
        <p:txBody>
          <a:bodyPr>
            <a:normAutofit/>
          </a:bodyPr>
          <a:lstStyle/>
          <a:p>
            <a:r>
              <a:rPr lang="fr-FR" sz="1600" dirty="0">
                <a:solidFill>
                  <a:srgbClr val="202020"/>
                </a:solidFill>
                <a:ea typeface="Times New Roman" panose="02020603050405020304" pitchFamily="18" charset="0"/>
              </a:rPr>
              <a:t>Avec la soutien de </a:t>
            </a:r>
            <a:r>
              <a:rPr lang="fr-FR" sz="1600" dirty="0" err="1">
                <a:solidFill>
                  <a:srgbClr val="202020"/>
                </a:solidFill>
                <a:ea typeface="Times New Roman" panose="02020603050405020304" pitchFamily="18" charset="0"/>
              </a:rPr>
              <a:t>l’Ademe</a:t>
            </a:r>
            <a:r>
              <a:rPr lang="fr-FR" sz="1600" dirty="0">
                <a:solidFill>
                  <a:srgbClr val="202020"/>
                </a:solidFill>
                <a:ea typeface="Times New Roman" panose="02020603050405020304" pitchFamily="18" charset="0"/>
              </a:rPr>
              <a:t>, le CSTB, EVEA Conseil et l'Alliance HQE-GBC forment un partenariat pour répondre aux enjeux de l’économie circulaire dans le secteur du bâtiment et de la construction. </a:t>
            </a:r>
            <a:endParaRPr lang="fr-FR" sz="1600" dirty="0">
              <a:solidFill>
                <a:srgbClr val="1A171B"/>
              </a:solidFill>
            </a:endParaRPr>
          </a:p>
        </p:txBody>
      </p:sp>
      <p:sp>
        <p:nvSpPr>
          <p:cNvPr id="7" name="Espace réservé du texte 6">
            <a:extLst>
              <a:ext uri="{FF2B5EF4-FFF2-40B4-BE49-F238E27FC236}">
                <a16:creationId xmlns:a16="http://schemas.microsoft.com/office/drawing/2014/main" id="{628B7568-3772-CFAE-CE89-0F94564DF009}"/>
              </a:ext>
            </a:extLst>
          </p:cNvPr>
          <p:cNvSpPr>
            <a:spLocks noGrp="1"/>
          </p:cNvSpPr>
          <p:nvPr>
            <p:ph type="body" sz="quarter" idx="16"/>
          </p:nvPr>
        </p:nvSpPr>
        <p:spPr>
          <a:xfrm>
            <a:off x="1277999" y="2562225"/>
            <a:ext cx="3902075" cy="905415"/>
          </a:xfrm>
        </p:spPr>
        <p:txBody>
          <a:bodyPr>
            <a:normAutofit/>
          </a:bodyPr>
          <a:lstStyle/>
          <a:p>
            <a:r>
              <a:rPr lang="fr-FR" sz="1800" dirty="0"/>
              <a:t>Présentation de l’outil EC2 d’aide à l’évaluation de la circularité des bâtiments</a:t>
            </a:r>
          </a:p>
          <a:p>
            <a:endParaRPr lang="fr-FR" sz="1800" dirty="0"/>
          </a:p>
        </p:txBody>
      </p:sp>
      <p:pic>
        <p:nvPicPr>
          <p:cNvPr id="9" name="Espace réservé pour une image  8" descr="Une image contenant personne, ordinateur, intérieur, ordinateur portable&#10;&#10;Description générée automatiquement">
            <a:extLst>
              <a:ext uri="{FF2B5EF4-FFF2-40B4-BE49-F238E27FC236}">
                <a16:creationId xmlns:a16="http://schemas.microsoft.com/office/drawing/2014/main" id="{A2EBF1E3-8CFD-C165-7DAC-0F28E011BB94}"/>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4289" r="14289"/>
          <a:stretch>
            <a:fillRect/>
          </a:stretch>
        </p:blipFill>
        <p:spPr/>
      </p:pic>
      <p:pic>
        <p:nvPicPr>
          <p:cNvPr id="10" name="Picture 2">
            <a:extLst>
              <a:ext uri="{FF2B5EF4-FFF2-40B4-BE49-F238E27FC236}">
                <a16:creationId xmlns:a16="http://schemas.microsoft.com/office/drawing/2014/main" id="{62BC373A-1EFD-03CB-57D4-C8F473D27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6008" y="6698310"/>
            <a:ext cx="1720500" cy="84626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02E31452-D57C-054A-A679-7FDC257164A6}"/>
              </a:ext>
            </a:extLst>
          </p:cNvPr>
          <p:cNvPicPr>
            <a:picLocks noChangeAspect="1"/>
          </p:cNvPicPr>
          <p:nvPr/>
        </p:nvPicPr>
        <p:blipFill rotWithShape="1">
          <a:blip r:embed="rId5"/>
          <a:srcRect t="29522" r="73402" b="24971"/>
          <a:stretch/>
        </p:blipFill>
        <p:spPr bwMode="auto">
          <a:xfrm>
            <a:off x="2343090" y="6782392"/>
            <a:ext cx="1038371" cy="852705"/>
          </a:xfrm>
          <a:prstGeom prst="rect">
            <a:avLst/>
          </a:prstGeom>
          <a:noFill/>
          <a:ln w="9525">
            <a:noFill/>
            <a:miter lim="800000"/>
            <a:headEnd/>
            <a:tailEnd/>
          </a:ln>
        </p:spPr>
      </p:pic>
      <p:pic>
        <p:nvPicPr>
          <p:cNvPr id="12" name="Picture 2" descr="EVEA recrute un(e) consultant(e) sénior évaluation environnementale et  éco-conception - Pôle Eco conception">
            <a:extLst>
              <a:ext uri="{FF2B5EF4-FFF2-40B4-BE49-F238E27FC236}">
                <a16:creationId xmlns:a16="http://schemas.microsoft.com/office/drawing/2014/main" id="{43F40D1F-57BF-9BB9-4D41-8A6F5F6E16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190" y="6782392"/>
            <a:ext cx="955089" cy="70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10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166577" y="99982"/>
            <a:ext cx="9270093" cy="550587"/>
          </a:xfrm>
        </p:spPr>
        <p:txBody>
          <a:bodyPr>
            <a:noAutofit/>
          </a:bodyPr>
          <a:lstStyle/>
          <a:p>
            <a:r>
              <a:rPr lang="fr-FR" sz="2400"/>
              <a:t>Présentation de la méthode – Données des FDES/PEP/DED exploitées</a:t>
            </a:r>
            <a:br>
              <a:rPr lang="fr-FR" sz="2400"/>
            </a:br>
            <a:endParaRPr lang="fr-FR" sz="2400"/>
          </a:p>
        </p:txBody>
      </p:sp>
      <p:graphicFrame>
        <p:nvGraphicFramePr>
          <p:cNvPr id="2" name="Tableau 1">
            <a:extLst>
              <a:ext uri="{FF2B5EF4-FFF2-40B4-BE49-F238E27FC236}">
                <a16:creationId xmlns:a16="http://schemas.microsoft.com/office/drawing/2014/main" id="{B1985F3A-ADD1-2B8B-BDF2-9FB853134544}"/>
              </a:ext>
            </a:extLst>
          </p:cNvPr>
          <p:cNvGraphicFramePr>
            <a:graphicFrameLocks noGrp="1"/>
          </p:cNvGraphicFramePr>
          <p:nvPr/>
        </p:nvGraphicFramePr>
        <p:xfrm>
          <a:off x="1679834" y="1114425"/>
          <a:ext cx="6504842" cy="5626334"/>
        </p:xfrm>
        <a:graphic>
          <a:graphicData uri="http://schemas.openxmlformats.org/drawingml/2006/table">
            <a:tbl>
              <a:tblPr/>
              <a:tblGrid>
                <a:gridCol w="4017390">
                  <a:extLst>
                    <a:ext uri="{9D8B030D-6E8A-4147-A177-3AD203B41FA5}">
                      <a16:colId xmlns:a16="http://schemas.microsoft.com/office/drawing/2014/main" val="1350311139"/>
                    </a:ext>
                  </a:extLst>
                </a:gridCol>
                <a:gridCol w="2487452">
                  <a:extLst>
                    <a:ext uri="{9D8B030D-6E8A-4147-A177-3AD203B41FA5}">
                      <a16:colId xmlns:a16="http://schemas.microsoft.com/office/drawing/2014/main" val="1507072789"/>
                    </a:ext>
                  </a:extLst>
                </a:gridCol>
              </a:tblGrid>
              <a:tr h="368074">
                <a:tc>
                  <a:txBody>
                    <a:bodyPr/>
                    <a:lstStyle/>
                    <a:p>
                      <a:pPr algn="ctr">
                        <a:lnSpc>
                          <a:spcPct val="115000"/>
                        </a:lnSpc>
                      </a:pPr>
                      <a:r>
                        <a:rPr lang="fr-FR" sz="1100" b="1">
                          <a:effectLst/>
                          <a:latin typeface="Arial Narrow" panose="020B0606020202030204" pitchFamily="34" charset="0"/>
                          <a:ea typeface="MS Mincho" panose="02020609040205080304" pitchFamily="49" charset="-128"/>
                          <a:cs typeface="Times New Roman" panose="02020603050405020304" pitchFamily="18" charset="0"/>
                        </a:rPr>
                        <a:t>Données rapatriées dans le modèle MFA pour chaque produit / équipement</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FR" sz="1100" b="1">
                          <a:effectLst/>
                          <a:latin typeface="Arial Narrow" panose="020B0606020202030204" pitchFamily="34" charset="0"/>
                          <a:ea typeface="MS Mincho" panose="02020609040205080304" pitchFamily="49" charset="-128"/>
                          <a:cs typeface="Times New Roman" panose="02020603050405020304" pitchFamily="18" charset="0"/>
                        </a:rPr>
                        <a:t>Exploité sur les :</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675828"/>
                  </a:ext>
                </a:extLst>
              </a:tr>
              <a:tr h="188126">
                <a:tc>
                  <a:txBody>
                    <a:bodyPr/>
                    <a:lstStyle/>
                    <a:p>
                      <a:pPr algn="ctr">
                        <a:lnSpc>
                          <a:spcPct val="115000"/>
                        </a:lnSpc>
                      </a:pPr>
                      <a:r>
                        <a:rPr lang="fr-FR" sz="1100">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Masse du produit déclaré [kg]   </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gn="ctr">
                        <a:lnSpc>
                          <a:spcPct val="115000"/>
                        </a:lnSpc>
                      </a:pPr>
                      <a:r>
                        <a:rPr lang="fr-FR" sz="1100">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FDES (via table pour les fiches configurées si nécessaire), PEP, DED (via table)</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87918512"/>
                  </a:ext>
                </a:extLst>
              </a:tr>
              <a:tr h="188126">
                <a:tc>
                  <a:txBody>
                    <a:bodyPr/>
                    <a:lstStyle/>
                    <a:p>
                      <a:pPr algn="ctr">
                        <a:lnSpc>
                          <a:spcPct val="115000"/>
                        </a:lnSpc>
                      </a:pPr>
                      <a:r>
                        <a:rPr lang="fr-FR" sz="1100">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Masse des emballages [kg]</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204585524"/>
                  </a:ext>
                </a:extLst>
              </a:tr>
              <a:tr h="188126">
                <a:tc>
                  <a:txBody>
                    <a:bodyPr/>
                    <a:lstStyle/>
                    <a:p>
                      <a:pPr algn="ctr">
                        <a:lnSpc>
                          <a:spcPct val="115000"/>
                        </a:lnSpc>
                      </a:pPr>
                      <a:r>
                        <a:rPr lang="fr-FR" sz="1100">
                          <a:solidFill>
                            <a:srgbClr val="000000"/>
                          </a:solidFill>
                          <a:effectLst/>
                          <a:latin typeface="Arial Narrow"/>
                          <a:ea typeface="MS Mincho"/>
                          <a:cs typeface="Times New Roman"/>
                        </a:rPr>
                        <a:t>Masse des produits complémentaires [kg]</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extLst>
                  <a:ext uri="{0D108BD9-81ED-4DB2-BD59-A6C34878D82A}">
                    <a16:rowId xmlns:a16="http://schemas.microsoft.com/office/drawing/2014/main" val="3075334299"/>
                  </a:ext>
                </a:extLst>
              </a:tr>
              <a:tr h="188126">
                <a:tc>
                  <a:txBody>
                    <a:bodyPr/>
                    <a:lstStyle/>
                    <a:p>
                      <a:pPr algn="ctr">
                        <a:lnSpc>
                          <a:spcPct val="115000"/>
                        </a:lnSpc>
                      </a:pPr>
                      <a:r>
                        <a:rPr lang="fr-FR" sz="1100">
                          <a:solidFill>
                            <a:srgbClr val="000000"/>
                          </a:solidFill>
                          <a:effectLst/>
                          <a:latin typeface="Arial Narrow"/>
                          <a:ea typeface="MS Mincho"/>
                          <a:cs typeface="Times New Roman"/>
                        </a:rPr>
                        <a:t>Réchauffement climatique [kg CO2 eq.] </a:t>
                      </a:r>
                      <a:r>
                        <a:rPr lang="fr-FR" sz="1100" i="1">
                          <a:solidFill>
                            <a:srgbClr val="000000"/>
                          </a:solidFill>
                          <a:effectLst/>
                          <a:latin typeface="Arial Narrow"/>
                          <a:ea typeface="MS Mincho"/>
                          <a:cs typeface="Times New Roman"/>
                        </a:rPr>
                        <a:t>(Total Cycle de Vie)</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FDES</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41639421"/>
                  </a:ext>
                </a:extLst>
              </a:tr>
              <a:tr h="188126">
                <a:tc>
                  <a:txBody>
                    <a:bodyPr/>
                    <a:lstStyle/>
                    <a:p>
                      <a:pPr algn="ctr">
                        <a:lnSpc>
                          <a:spcPct val="115000"/>
                        </a:lnSpc>
                      </a:pPr>
                      <a:r>
                        <a:rPr lang="fr-FR" sz="1100">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Réchauffement climatique [kg CO2 eq.] </a:t>
                      </a:r>
                      <a:r>
                        <a:rPr lang="fr-FR" sz="1100" i="1">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(Module D)</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FDES</a:t>
                      </a:r>
                      <a:endParaRPr lang="fr-FR" sz="1100">
                        <a:effectLst/>
                        <a:latin typeface="Arial Narrow"/>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603576137"/>
                  </a:ext>
                </a:extLst>
              </a:tr>
              <a:tr h="188126">
                <a:tc>
                  <a:txBody>
                    <a:bodyPr/>
                    <a:lstStyle/>
                    <a:p>
                      <a:pPr algn="ctr">
                        <a:lnSpc>
                          <a:spcPct val="115000"/>
                        </a:lnSpc>
                      </a:pPr>
                      <a:r>
                        <a:rPr lang="fr-FR" sz="1100">
                          <a:solidFill>
                            <a:srgbClr val="000000"/>
                          </a:solidFill>
                          <a:effectLst/>
                          <a:latin typeface="Arial Narrow"/>
                          <a:ea typeface="MS Mincho"/>
                          <a:cs typeface="Times New Roman"/>
                        </a:rPr>
                        <a:t>Utilisation de matière secondaire [kg] </a:t>
                      </a:r>
                      <a:r>
                        <a:rPr lang="fr-FR" sz="1100" i="1">
                          <a:solidFill>
                            <a:srgbClr val="000000"/>
                          </a:solidFill>
                          <a:effectLst/>
                          <a:latin typeface="Arial Narrow"/>
                          <a:ea typeface="MS Mincho"/>
                          <a:cs typeface="Times New Roman"/>
                        </a:rPr>
                        <a:t>(Production)</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FDES, PEP</a:t>
                      </a:r>
                      <a:endParaRPr lang="fr-FR" sz="1100">
                        <a:effectLst/>
                        <a:latin typeface="Arial Narrow"/>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897327536"/>
                  </a:ext>
                </a:extLst>
              </a:tr>
              <a:tr h="188126">
                <a:tc>
                  <a:txBody>
                    <a:bodyPr/>
                    <a:lstStyle/>
                    <a:p>
                      <a:pPr algn="ctr">
                        <a:lnSpc>
                          <a:spcPct val="115000"/>
                        </a:lnSpc>
                      </a:pPr>
                      <a:r>
                        <a:rPr lang="fr-FR" sz="1100">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Utilisation de matière secondaire [kg] </a:t>
                      </a:r>
                      <a:r>
                        <a:rPr lang="fr-FR" sz="1100" i="1">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(A5)</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FDES, PEP</a:t>
                      </a:r>
                      <a:endParaRPr lang="fr-FR" sz="1100">
                        <a:effectLst/>
                        <a:latin typeface="Arial Narrow"/>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088327205"/>
                  </a:ext>
                </a:extLst>
              </a:tr>
              <a:tr h="188126">
                <a:tc>
                  <a:txBody>
                    <a:bodyPr/>
                    <a:lstStyle/>
                    <a:p>
                      <a:pPr algn="ctr">
                        <a:lnSpc>
                          <a:spcPct val="115000"/>
                        </a:lnSpc>
                      </a:pPr>
                      <a:r>
                        <a:rPr lang="fr-FR" sz="1100">
                          <a:solidFill>
                            <a:srgbClr val="000000"/>
                          </a:solidFill>
                          <a:effectLst/>
                          <a:latin typeface="Arial Narrow"/>
                          <a:ea typeface="MS Mincho"/>
                          <a:cs typeface="Times New Roman"/>
                        </a:rPr>
                        <a:t>Epuisement des ressources abiotiques – éléments [kg eq Sb] </a:t>
                      </a:r>
                      <a:r>
                        <a:rPr lang="fr-FR" sz="1100" i="1">
                          <a:solidFill>
                            <a:srgbClr val="000000"/>
                          </a:solidFill>
                          <a:effectLst/>
                          <a:latin typeface="Arial Narrow"/>
                          <a:ea typeface="MS Mincho"/>
                          <a:cs typeface="Times New Roman"/>
                        </a:rPr>
                        <a:t>(Production)</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Tout type de fiche</a:t>
                      </a:r>
                      <a:endParaRPr lang="fr-FR" sz="1100">
                        <a:effectLst/>
                        <a:latin typeface="Arial Narrow"/>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618913067"/>
                  </a:ext>
                </a:extLst>
              </a:tr>
              <a:tr h="188126">
                <a:tc>
                  <a:txBody>
                    <a:bodyPr/>
                    <a:lstStyle/>
                    <a:p>
                      <a:pPr algn="ctr">
                        <a:lnSpc>
                          <a:spcPct val="115000"/>
                        </a:lnSpc>
                      </a:pPr>
                      <a:r>
                        <a:rPr lang="fr-FR" sz="1100">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Epuisement des ressources abiotiques – éléments [kg eq Sb] </a:t>
                      </a:r>
                      <a:r>
                        <a:rPr lang="fr-FR" sz="1100" i="1">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(A5)</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Tout type de fiche</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797456814"/>
                  </a:ext>
                </a:extLst>
              </a:tr>
              <a:tr h="359894">
                <a:tc>
                  <a:txBody>
                    <a:bodyPr/>
                    <a:lstStyle/>
                    <a:p>
                      <a:pPr algn="ctr">
                        <a:lnSpc>
                          <a:spcPct val="115000"/>
                        </a:lnSpc>
                      </a:pPr>
                      <a:r>
                        <a:rPr lang="fr-FR" sz="1100">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 chutes d'installation</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pPr>
                      <a:r>
                        <a:rPr lang="fr-FR" sz="1100">
                          <a:solidFill>
                            <a:srgbClr val="000000"/>
                          </a:solidFill>
                          <a:effectLst/>
                          <a:latin typeface="Arial Narrow"/>
                          <a:ea typeface="MS Mincho"/>
                          <a:cs typeface="Times New Roman"/>
                        </a:rPr>
                        <a:t>FDES (via table pour les fiches configurées si nécessaire), PEP, DED (via table)</a:t>
                      </a:r>
                      <a:endParaRPr lang="fr-FR" sz="1100">
                        <a:effectLst/>
                        <a:latin typeface="Arial Narrow"/>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44030249"/>
                  </a:ext>
                </a:extLst>
              </a:tr>
              <a:tr h="188126">
                <a:tc>
                  <a:txBody>
                    <a:bodyPr/>
                    <a:lstStyle/>
                    <a:p>
                      <a:pPr algn="ctr">
                        <a:lnSpc>
                          <a:spcPct val="115000"/>
                        </a:lnSpc>
                      </a:pPr>
                      <a:r>
                        <a:rPr lang="fr-FR" sz="1100">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Matériaux destinés au recyclage [kg] </a:t>
                      </a:r>
                      <a:r>
                        <a:rPr lang="fr-FR" sz="1100" i="1">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(Mise en œuvre)</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FDES, PEP</a:t>
                      </a:r>
                      <a:endParaRPr lang="fr-FR" sz="1100">
                        <a:effectLst/>
                        <a:latin typeface="Arial Narrow"/>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649432471"/>
                  </a:ext>
                </a:extLst>
              </a:tr>
              <a:tr h="188126">
                <a:tc>
                  <a:txBody>
                    <a:bodyPr/>
                    <a:lstStyle/>
                    <a:p>
                      <a:pPr algn="ctr">
                        <a:lnSpc>
                          <a:spcPct val="115000"/>
                        </a:lnSpc>
                      </a:pPr>
                      <a:r>
                        <a:rPr lang="fr-FR" sz="1100">
                          <a:solidFill>
                            <a:srgbClr val="000000"/>
                          </a:solidFill>
                          <a:effectLst/>
                          <a:latin typeface="Arial Narrow"/>
                          <a:ea typeface="MS Mincho"/>
                          <a:cs typeface="Times New Roman"/>
                        </a:rPr>
                        <a:t>Matériaux destinés à la récupération d'énergie [kg] </a:t>
                      </a:r>
                      <a:r>
                        <a:rPr lang="fr-FR" sz="1100" i="1">
                          <a:solidFill>
                            <a:srgbClr val="000000"/>
                          </a:solidFill>
                          <a:effectLst/>
                          <a:latin typeface="Arial Narrow"/>
                          <a:ea typeface="MS Mincho"/>
                          <a:cs typeface="Times New Roman"/>
                        </a:rPr>
                        <a:t>(Mise en œuvre)</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FDES, PEP</a:t>
                      </a:r>
                      <a:endParaRPr lang="fr-FR" sz="1100">
                        <a:effectLst/>
                        <a:latin typeface="Arial Narrow"/>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353038942"/>
                  </a:ext>
                </a:extLst>
              </a:tr>
              <a:tr h="188126">
                <a:tc>
                  <a:txBody>
                    <a:bodyPr/>
                    <a:lstStyle/>
                    <a:p>
                      <a:pPr algn="ctr">
                        <a:lnSpc>
                          <a:spcPct val="115000"/>
                        </a:lnSpc>
                      </a:pPr>
                      <a:r>
                        <a:rPr lang="fr-FR" sz="1100">
                          <a:solidFill>
                            <a:srgbClr val="000000"/>
                          </a:solidFill>
                          <a:effectLst/>
                          <a:latin typeface="Arial Narrow"/>
                          <a:ea typeface="MS Mincho"/>
                          <a:cs typeface="Times New Roman"/>
                        </a:rPr>
                        <a:t>Déchets dangereux éliminés [kg] </a:t>
                      </a:r>
                      <a:r>
                        <a:rPr lang="fr-FR" sz="1100" i="1">
                          <a:solidFill>
                            <a:srgbClr val="000000"/>
                          </a:solidFill>
                          <a:effectLst/>
                          <a:latin typeface="Arial Narrow"/>
                          <a:ea typeface="MS Mincho"/>
                          <a:cs typeface="Times New Roman"/>
                        </a:rPr>
                        <a:t>(Mise en œuvre)</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Tout type de fiche</a:t>
                      </a:r>
                      <a:endParaRPr lang="fr-FR" sz="1100">
                        <a:effectLst/>
                        <a:latin typeface="Arial Narrow"/>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503841552"/>
                  </a:ext>
                </a:extLst>
              </a:tr>
              <a:tr h="188126">
                <a:tc>
                  <a:txBody>
                    <a:bodyPr/>
                    <a:lstStyle/>
                    <a:p>
                      <a:pPr algn="ctr">
                        <a:lnSpc>
                          <a:spcPct val="115000"/>
                        </a:lnSpc>
                      </a:pPr>
                      <a:r>
                        <a:rPr lang="fr-FR" sz="1100">
                          <a:solidFill>
                            <a:srgbClr val="000000"/>
                          </a:solidFill>
                          <a:effectLst/>
                          <a:latin typeface="Arial Narrow"/>
                          <a:ea typeface="MS Mincho"/>
                          <a:cs typeface="Times New Roman"/>
                        </a:rPr>
                        <a:t>Déchets non dangereux éliminés [kg] </a:t>
                      </a:r>
                      <a:r>
                        <a:rPr lang="fr-FR" sz="1100" i="1">
                          <a:solidFill>
                            <a:srgbClr val="000000"/>
                          </a:solidFill>
                          <a:effectLst/>
                          <a:latin typeface="Arial Narrow"/>
                          <a:ea typeface="MS Mincho"/>
                          <a:cs typeface="Times New Roman"/>
                        </a:rPr>
                        <a:t>(Mise en œuvre)</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Tout type de fiche</a:t>
                      </a:r>
                      <a:endParaRPr lang="fr-FR" sz="1100">
                        <a:effectLst/>
                        <a:latin typeface="Arial Narrow"/>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434484181"/>
                  </a:ext>
                </a:extLst>
              </a:tr>
              <a:tr h="359894">
                <a:tc>
                  <a:txBody>
                    <a:bodyPr/>
                    <a:lstStyle/>
                    <a:p>
                      <a:pPr algn="ctr">
                        <a:lnSpc>
                          <a:spcPct val="115000"/>
                        </a:lnSpc>
                      </a:pPr>
                      <a:r>
                        <a:rPr lang="fr-FR" sz="1100">
                          <a:solidFill>
                            <a:srgbClr val="000000"/>
                          </a:solidFill>
                          <a:effectLst/>
                          <a:latin typeface="Arial Narrow"/>
                          <a:ea typeface="MS Mincho"/>
                          <a:cs typeface="Times New Roman"/>
                        </a:rPr>
                        <a:t>Distance A4 [km]</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pPr>
                      <a:r>
                        <a:rPr lang="fr-FR" sz="1100">
                          <a:solidFill>
                            <a:srgbClr val="000000"/>
                          </a:solidFill>
                          <a:effectLst/>
                          <a:latin typeface="Arial Narrow"/>
                          <a:ea typeface="MS Mincho"/>
                          <a:cs typeface="Times New Roman"/>
                        </a:rPr>
                        <a:t>FDES (via table pour les fiches configurées si nécessaire)</a:t>
                      </a:r>
                      <a:endParaRPr lang="fr-FR" sz="1100">
                        <a:effectLst/>
                        <a:latin typeface="Arial Narrow"/>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648085974"/>
                  </a:ext>
                </a:extLst>
              </a:tr>
              <a:tr h="188126">
                <a:tc>
                  <a:txBody>
                    <a:bodyPr/>
                    <a:lstStyle/>
                    <a:p>
                      <a:pPr algn="ctr">
                        <a:lnSpc>
                          <a:spcPct val="115000"/>
                        </a:lnSpc>
                      </a:pPr>
                      <a:r>
                        <a:rPr lang="fr-FR" sz="1100">
                          <a:solidFill>
                            <a:srgbClr val="000000"/>
                          </a:solidFill>
                          <a:effectLst/>
                          <a:latin typeface="Arial Narrow"/>
                          <a:ea typeface="MS Mincho"/>
                          <a:cs typeface="Times New Roman"/>
                        </a:rPr>
                        <a:t>Réchauffement climatique [kg CO2 eq.] </a:t>
                      </a:r>
                      <a:r>
                        <a:rPr lang="fr-FR" sz="1100" i="1">
                          <a:solidFill>
                            <a:srgbClr val="000000"/>
                          </a:solidFill>
                          <a:effectLst/>
                          <a:latin typeface="Arial Narrow"/>
                          <a:ea typeface="MS Mincho"/>
                          <a:cs typeface="Times New Roman"/>
                        </a:rPr>
                        <a:t>(A4)</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FDES</a:t>
                      </a:r>
                      <a:endParaRPr lang="fr-FR" sz="1100">
                        <a:effectLst/>
                        <a:latin typeface="Arial Narrow"/>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066780000"/>
                  </a:ext>
                </a:extLst>
              </a:tr>
              <a:tr h="188126">
                <a:tc>
                  <a:txBody>
                    <a:bodyPr/>
                    <a:lstStyle/>
                    <a:p>
                      <a:pPr algn="ctr">
                        <a:lnSpc>
                          <a:spcPct val="115000"/>
                        </a:lnSpc>
                      </a:pPr>
                      <a:r>
                        <a:rPr lang="fr-FR" sz="1100">
                          <a:solidFill>
                            <a:srgbClr val="000000"/>
                          </a:solidFill>
                          <a:effectLst/>
                          <a:latin typeface="Arial Narrow"/>
                          <a:ea typeface="MS Mincho"/>
                          <a:cs typeface="Times New Roman"/>
                        </a:rPr>
                        <a:t>Distance d'élimination C2 [km]</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gn="ctr">
                        <a:lnSpc>
                          <a:spcPct val="115000"/>
                        </a:lnSpc>
                      </a:pPr>
                      <a:r>
                        <a:rPr lang="fr-FR" sz="1100">
                          <a:solidFill>
                            <a:srgbClr val="000000"/>
                          </a:solidFill>
                          <a:effectLst/>
                          <a:latin typeface="Arial Narrow"/>
                          <a:ea typeface="MS Mincho"/>
                          <a:cs typeface="Times New Roman"/>
                        </a:rPr>
                        <a:t>FDES (via table pour les fiches configurées si nécessaire)</a:t>
                      </a:r>
                      <a:endParaRPr lang="fr-FR" sz="1100">
                        <a:effectLst/>
                        <a:latin typeface="Arial Narrow"/>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23962152"/>
                  </a:ext>
                </a:extLst>
              </a:tr>
              <a:tr h="188126">
                <a:tc>
                  <a:txBody>
                    <a:bodyPr/>
                    <a:lstStyle/>
                    <a:p>
                      <a:pPr algn="ctr">
                        <a:lnSpc>
                          <a:spcPct val="115000"/>
                        </a:lnSpc>
                      </a:pPr>
                      <a:r>
                        <a:rPr lang="fr-FR" sz="1100">
                          <a:solidFill>
                            <a:srgbClr val="000000"/>
                          </a:solidFill>
                          <a:effectLst/>
                          <a:latin typeface="Arial Narrow"/>
                          <a:ea typeface="MS Mincho"/>
                          <a:cs typeface="Times New Roman"/>
                        </a:rPr>
                        <a:t>Distance de recyclage C2 [km]</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extLst>
                  <a:ext uri="{0D108BD9-81ED-4DB2-BD59-A6C34878D82A}">
                    <a16:rowId xmlns:a16="http://schemas.microsoft.com/office/drawing/2014/main" val="1608199636"/>
                  </a:ext>
                </a:extLst>
              </a:tr>
              <a:tr h="188126">
                <a:tc>
                  <a:txBody>
                    <a:bodyPr/>
                    <a:lstStyle/>
                    <a:p>
                      <a:pPr algn="ctr">
                        <a:lnSpc>
                          <a:spcPct val="115000"/>
                        </a:lnSpc>
                      </a:pPr>
                      <a:r>
                        <a:rPr lang="fr-FR" sz="1100">
                          <a:solidFill>
                            <a:srgbClr val="000000"/>
                          </a:solidFill>
                          <a:effectLst/>
                          <a:latin typeface="Arial Narrow"/>
                          <a:ea typeface="MS Mincho"/>
                          <a:cs typeface="Times New Roman"/>
                        </a:rPr>
                        <a:t>Distance de valorisation énergétique C2 [km]</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extLst>
                  <a:ext uri="{0D108BD9-81ED-4DB2-BD59-A6C34878D82A}">
                    <a16:rowId xmlns:a16="http://schemas.microsoft.com/office/drawing/2014/main" val="1475304102"/>
                  </a:ext>
                </a:extLst>
              </a:tr>
              <a:tr h="188126">
                <a:tc>
                  <a:txBody>
                    <a:bodyPr/>
                    <a:lstStyle/>
                    <a:p>
                      <a:pPr algn="ctr">
                        <a:lnSpc>
                          <a:spcPct val="115000"/>
                        </a:lnSpc>
                      </a:pPr>
                      <a:r>
                        <a:rPr lang="fr-FR" sz="1100">
                          <a:solidFill>
                            <a:srgbClr val="000000"/>
                          </a:solidFill>
                          <a:effectLst/>
                          <a:latin typeface="Arial Narrow"/>
                          <a:ea typeface="MS Mincho"/>
                          <a:cs typeface="Times New Roman"/>
                        </a:rPr>
                        <a:t>Composants destinés à la réutilisation [kg] </a:t>
                      </a:r>
                      <a:r>
                        <a:rPr lang="fr-FR" sz="1100" i="1">
                          <a:solidFill>
                            <a:srgbClr val="000000"/>
                          </a:solidFill>
                          <a:effectLst/>
                          <a:latin typeface="Arial Narrow"/>
                          <a:ea typeface="MS Mincho"/>
                          <a:cs typeface="Times New Roman"/>
                        </a:rPr>
                        <a:t>(Fin de vie)</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FDES, PEP</a:t>
                      </a:r>
                      <a:endParaRPr lang="fr-FR" sz="1100">
                        <a:effectLst/>
                        <a:latin typeface="Arial Narrow"/>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615006686"/>
                  </a:ext>
                </a:extLst>
              </a:tr>
              <a:tr h="188126">
                <a:tc>
                  <a:txBody>
                    <a:bodyPr/>
                    <a:lstStyle/>
                    <a:p>
                      <a:pPr algn="ctr">
                        <a:lnSpc>
                          <a:spcPct val="115000"/>
                        </a:lnSpc>
                      </a:pPr>
                      <a:r>
                        <a:rPr lang="fr-FR" sz="1100">
                          <a:solidFill>
                            <a:srgbClr val="000000"/>
                          </a:solidFill>
                          <a:effectLst/>
                          <a:latin typeface="Arial Narrow"/>
                          <a:ea typeface="MS Mincho"/>
                          <a:cs typeface="Times New Roman"/>
                        </a:rPr>
                        <a:t>Matériaux destinés au recyclage [kg] </a:t>
                      </a:r>
                      <a:r>
                        <a:rPr lang="fr-FR" sz="1100" i="1">
                          <a:solidFill>
                            <a:srgbClr val="000000"/>
                          </a:solidFill>
                          <a:effectLst/>
                          <a:latin typeface="Arial Narrow"/>
                          <a:ea typeface="MS Mincho"/>
                          <a:cs typeface="Times New Roman"/>
                        </a:rPr>
                        <a:t>(Fin de vie)</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FDES, PEP</a:t>
                      </a:r>
                      <a:endParaRPr lang="fr-FR" sz="1100">
                        <a:effectLst/>
                        <a:latin typeface="Arial Narrow"/>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701486169"/>
                  </a:ext>
                </a:extLst>
              </a:tr>
              <a:tr h="188126">
                <a:tc>
                  <a:txBody>
                    <a:bodyPr/>
                    <a:lstStyle/>
                    <a:p>
                      <a:pPr algn="ctr">
                        <a:lnSpc>
                          <a:spcPct val="115000"/>
                        </a:lnSpc>
                      </a:pPr>
                      <a:r>
                        <a:rPr lang="fr-FR" sz="1100">
                          <a:solidFill>
                            <a:srgbClr val="000000"/>
                          </a:solidFill>
                          <a:effectLst/>
                          <a:latin typeface="Arial Narrow"/>
                          <a:ea typeface="MS Mincho"/>
                          <a:cs typeface="Times New Roman"/>
                        </a:rPr>
                        <a:t>Matériaux destinés à la récupération d'énergie [kg] </a:t>
                      </a:r>
                      <a:r>
                        <a:rPr lang="fr-FR" sz="1100" i="1">
                          <a:solidFill>
                            <a:srgbClr val="000000"/>
                          </a:solidFill>
                          <a:effectLst/>
                          <a:latin typeface="Arial Narrow"/>
                          <a:ea typeface="MS Mincho"/>
                          <a:cs typeface="Times New Roman"/>
                        </a:rPr>
                        <a:t>(Fin de vie)</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FDES, PEP</a:t>
                      </a:r>
                      <a:endParaRPr lang="fr-FR" sz="1100">
                        <a:effectLst/>
                        <a:latin typeface="Arial Narrow"/>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151903562"/>
                  </a:ext>
                </a:extLst>
              </a:tr>
              <a:tr h="188126">
                <a:tc>
                  <a:txBody>
                    <a:bodyPr/>
                    <a:lstStyle/>
                    <a:p>
                      <a:pPr algn="ctr">
                        <a:lnSpc>
                          <a:spcPct val="115000"/>
                        </a:lnSpc>
                      </a:pPr>
                      <a:r>
                        <a:rPr lang="fr-FR" sz="1100">
                          <a:solidFill>
                            <a:srgbClr val="000000"/>
                          </a:solidFill>
                          <a:effectLst/>
                          <a:latin typeface="Arial Narrow"/>
                          <a:ea typeface="MS Mincho"/>
                          <a:cs typeface="Times New Roman"/>
                        </a:rPr>
                        <a:t>Déchets dangereux éliminés [kg] </a:t>
                      </a:r>
                      <a:r>
                        <a:rPr lang="fr-FR" sz="1100" i="1">
                          <a:solidFill>
                            <a:srgbClr val="000000"/>
                          </a:solidFill>
                          <a:effectLst/>
                          <a:latin typeface="Arial Narrow"/>
                          <a:ea typeface="MS Mincho"/>
                          <a:cs typeface="Times New Roman"/>
                        </a:rPr>
                        <a:t>(Fin de vie)</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Tout type de fiche</a:t>
                      </a:r>
                      <a:endParaRPr lang="fr-FR" sz="1100">
                        <a:effectLst/>
                        <a:latin typeface="Arial Narrow"/>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455483356"/>
                  </a:ext>
                </a:extLst>
              </a:tr>
              <a:tr h="188126">
                <a:tc>
                  <a:txBody>
                    <a:bodyPr/>
                    <a:lstStyle/>
                    <a:p>
                      <a:pPr algn="ctr">
                        <a:lnSpc>
                          <a:spcPct val="115000"/>
                        </a:lnSpc>
                      </a:pPr>
                      <a:r>
                        <a:rPr lang="fr-FR" sz="1100">
                          <a:solidFill>
                            <a:srgbClr val="000000"/>
                          </a:solidFill>
                          <a:effectLst/>
                          <a:latin typeface="Arial Narrow"/>
                          <a:ea typeface="MS Mincho"/>
                          <a:cs typeface="Times New Roman"/>
                        </a:rPr>
                        <a:t>Déchets non dangereux éliminés [kg] </a:t>
                      </a:r>
                      <a:r>
                        <a:rPr lang="fr-FR" sz="1100" i="1">
                          <a:solidFill>
                            <a:srgbClr val="000000"/>
                          </a:solidFill>
                          <a:effectLst/>
                          <a:latin typeface="Arial Narrow"/>
                          <a:ea typeface="MS Mincho"/>
                          <a:cs typeface="Times New Roman"/>
                        </a:rPr>
                        <a:t>(Fin de vie)</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Tout type de fiche</a:t>
                      </a:r>
                      <a:endParaRPr lang="fr-FR" sz="1100">
                        <a:effectLst/>
                        <a:latin typeface="Arial Narrow"/>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498137419"/>
                  </a:ext>
                </a:extLst>
              </a:tr>
              <a:tr h="188126">
                <a:tc>
                  <a:txBody>
                    <a:bodyPr/>
                    <a:lstStyle/>
                    <a:p>
                      <a:pPr algn="ctr">
                        <a:lnSpc>
                          <a:spcPct val="115000"/>
                        </a:lnSpc>
                      </a:pPr>
                      <a:r>
                        <a:rPr lang="fr-FR" sz="1100">
                          <a:solidFill>
                            <a:srgbClr val="000000"/>
                          </a:solidFill>
                          <a:effectLst/>
                          <a:latin typeface="Arial Narrow"/>
                          <a:ea typeface="MS Mincho"/>
                          <a:cs typeface="Times New Roman"/>
                        </a:rPr>
                        <a:t>Réchauffement climatique [kg CO2 eq.] </a:t>
                      </a:r>
                      <a:r>
                        <a:rPr lang="fr-FR" sz="1100" i="1">
                          <a:solidFill>
                            <a:srgbClr val="000000"/>
                          </a:solidFill>
                          <a:effectLst/>
                          <a:latin typeface="Arial Narrow"/>
                          <a:ea typeface="MS Mincho"/>
                          <a:cs typeface="Times New Roman"/>
                        </a:rPr>
                        <a:t>(C2)</a:t>
                      </a:r>
                      <a:endParaRPr lang="fr-FR" sz="1100">
                        <a:effectLst/>
                        <a:latin typeface="Arial Narrow"/>
                        <a:ea typeface="MS Mincho"/>
                        <a:cs typeface="Times New Roman"/>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a:ea typeface="MS Mincho"/>
                          <a:cs typeface="Times New Roman"/>
                        </a:rPr>
                        <a:t>Tout type de fiche</a:t>
                      </a:r>
                      <a:endParaRPr lang="fr-FR" sz="1100">
                        <a:effectLst/>
                        <a:latin typeface="Arial Narrow"/>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749741665"/>
                  </a:ext>
                </a:extLst>
              </a:tr>
              <a:tr h="188126">
                <a:tc>
                  <a:txBody>
                    <a:bodyPr/>
                    <a:lstStyle/>
                    <a:p>
                      <a:pPr algn="ctr">
                        <a:lnSpc>
                          <a:spcPct val="115000"/>
                        </a:lnSpc>
                      </a:pPr>
                      <a:r>
                        <a:rPr lang="fr-FR" sz="1100">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Réchauffement climatique [kg CO2 eq.] </a:t>
                      </a:r>
                      <a:r>
                        <a:rPr lang="fr-FR" sz="1100" i="1">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(Fin de vie)</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5711" marR="5711" marT="57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pPr>
                      <a:r>
                        <a:rPr lang="fr-FR" sz="1100">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FDES, PEP, DED</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051158004"/>
                  </a:ext>
                </a:extLst>
              </a:tr>
            </a:tbl>
          </a:graphicData>
        </a:graphic>
      </p:graphicFrame>
      <p:graphicFrame>
        <p:nvGraphicFramePr>
          <p:cNvPr id="4" name="Tableau 3">
            <a:extLst>
              <a:ext uri="{FF2B5EF4-FFF2-40B4-BE49-F238E27FC236}">
                <a16:creationId xmlns:a16="http://schemas.microsoft.com/office/drawing/2014/main" id="{A3C11A01-3E6F-36CA-C8A8-462947AD6600}"/>
              </a:ext>
            </a:extLst>
          </p:cNvPr>
          <p:cNvGraphicFramePr>
            <a:graphicFrameLocks noGrp="1"/>
          </p:cNvGraphicFramePr>
          <p:nvPr/>
        </p:nvGraphicFramePr>
        <p:xfrm>
          <a:off x="8621822" y="1564225"/>
          <a:ext cx="1876425" cy="754888"/>
        </p:xfrm>
        <a:graphic>
          <a:graphicData uri="http://schemas.openxmlformats.org/drawingml/2006/table">
            <a:tbl>
              <a:tblPr/>
              <a:tblGrid>
                <a:gridCol w="1876425">
                  <a:extLst>
                    <a:ext uri="{9D8B030D-6E8A-4147-A177-3AD203B41FA5}">
                      <a16:colId xmlns:a16="http://schemas.microsoft.com/office/drawing/2014/main" val="2192741894"/>
                    </a:ext>
                  </a:extLst>
                </a:gridCol>
              </a:tblGrid>
              <a:tr h="270536">
                <a:tc>
                  <a:txBody>
                    <a:bodyPr/>
                    <a:lstStyle/>
                    <a:p>
                      <a:pPr algn="ctr">
                        <a:lnSpc>
                          <a:spcPct val="115000"/>
                        </a:lnSpc>
                      </a:pPr>
                      <a:r>
                        <a:rPr lang="fr-FR" sz="1100">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Donnée issue des scénarii ou descriptif FDES / PEP / DED</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25051174"/>
                  </a:ext>
                </a:extLst>
              </a:tr>
              <a:tr h="196189">
                <a:tc>
                  <a:txBody>
                    <a:bodyPr/>
                    <a:lstStyle/>
                    <a:p>
                      <a:pPr algn="ctr">
                        <a:lnSpc>
                          <a:spcPct val="115000"/>
                        </a:lnSpc>
                      </a:pPr>
                      <a:r>
                        <a:rPr lang="fr-FR" sz="1100">
                          <a:solidFill>
                            <a:srgbClr val="000000"/>
                          </a:solidFill>
                          <a:effectLst/>
                          <a:latin typeface="Arial Narrow" panose="020B0606020202030204" pitchFamily="34" charset="0"/>
                          <a:ea typeface="MS Mincho" panose="02020609040205080304" pitchFamily="49" charset="-128"/>
                          <a:cs typeface="Times New Roman" panose="02020603050405020304" pitchFamily="18" charset="0"/>
                        </a:rPr>
                        <a:t>Donnée issue des résultats FDES / PEP / DED</a:t>
                      </a:r>
                      <a:endParaRPr lang="fr-FR" sz="1100">
                        <a:effectLst/>
                        <a:latin typeface="Arial Narrow" panose="020B0606020202030204" pitchFamily="34" charset="0"/>
                        <a:ea typeface="MS Mincho" panose="02020609040205080304" pitchFamily="49" charset="-128"/>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864486916"/>
                  </a:ext>
                </a:extLst>
              </a:tr>
            </a:tbl>
          </a:graphicData>
        </a:graphic>
      </p:graphicFrame>
      <p:sp>
        <p:nvSpPr>
          <p:cNvPr id="6" name="ZoneTexte 5">
            <a:extLst>
              <a:ext uri="{FF2B5EF4-FFF2-40B4-BE49-F238E27FC236}">
                <a16:creationId xmlns:a16="http://schemas.microsoft.com/office/drawing/2014/main" id="{3EC23792-214B-70F6-6D5C-7F5662DFF5CB}"/>
              </a:ext>
            </a:extLst>
          </p:cNvPr>
          <p:cNvSpPr txBox="1"/>
          <p:nvPr/>
        </p:nvSpPr>
        <p:spPr>
          <a:xfrm>
            <a:off x="9017109" y="1259328"/>
            <a:ext cx="966788" cy="285847"/>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Légende :</a:t>
            </a:r>
            <a:endParaRPr kumimoji="0" lang="fr-FR" sz="1200" b="0" i="0" u="none" strike="noStrike" kern="1200" cap="none" spc="0" normalizeH="0" baseline="0" noProof="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endParaRPr>
          </a:p>
        </p:txBody>
      </p:sp>
      <p:cxnSp>
        <p:nvCxnSpPr>
          <p:cNvPr id="7" name="Connecteur droit avec flèche 6">
            <a:extLst>
              <a:ext uri="{FF2B5EF4-FFF2-40B4-BE49-F238E27FC236}">
                <a16:creationId xmlns:a16="http://schemas.microsoft.com/office/drawing/2014/main" id="{2A429B71-2B83-2E2A-6ADE-CA75EA3AD8A3}"/>
              </a:ext>
            </a:extLst>
          </p:cNvPr>
          <p:cNvCxnSpPr>
            <a:cxnSpLocks/>
          </p:cNvCxnSpPr>
          <p:nvPr/>
        </p:nvCxnSpPr>
        <p:spPr>
          <a:xfrm>
            <a:off x="8167920" y="3401095"/>
            <a:ext cx="530103" cy="1923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86A826EF-6547-6881-FFCB-D00198063AFE}"/>
              </a:ext>
            </a:extLst>
          </p:cNvPr>
          <p:cNvCxnSpPr>
            <a:cxnSpLocks/>
          </p:cNvCxnSpPr>
          <p:nvPr/>
        </p:nvCxnSpPr>
        <p:spPr>
          <a:xfrm flipV="1">
            <a:off x="8109180" y="4018956"/>
            <a:ext cx="706529" cy="3789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687794A5-CFF6-BD78-0B6D-077FFC14BA2C}"/>
              </a:ext>
            </a:extLst>
          </p:cNvPr>
          <p:cNvCxnSpPr>
            <a:cxnSpLocks/>
          </p:cNvCxnSpPr>
          <p:nvPr/>
        </p:nvCxnSpPr>
        <p:spPr>
          <a:xfrm flipV="1">
            <a:off x="8184676" y="4434039"/>
            <a:ext cx="631766" cy="7039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1E0B971E-6492-7C23-9FE2-EEA62FF18719}"/>
              </a:ext>
            </a:extLst>
          </p:cNvPr>
          <p:cNvSpPr txBox="1"/>
          <p:nvPr/>
        </p:nvSpPr>
        <p:spPr>
          <a:xfrm>
            <a:off x="8766832" y="3213769"/>
            <a:ext cx="1682538" cy="1560042"/>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Une base de données spécifiques pour les DED a été consolidée dans le cadre du projet EC2 pour les données manquantes (non numérisées)</a:t>
            </a:r>
            <a:endParaRPr kumimoji="0" lang="fr-FR" sz="1200" b="0" i="0" u="none" strike="noStrike" kern="1200" cap="none" spc="0" normalizeH="0" baseline="0" noProof="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endParaRPr>
          </a:p>
        </p:txBody>
      </p:sp>
      <p:cxnSp>
        <p:nvCxnSpPr>
          <p:cNvPr id="12" name="Connecteur droit avec flèche 11">
            <a:extLst>
              <a:ext uri="{FF2B5EF4-FFF2-40B4-BE49-F238E27FC236}">
                <a16:creationId xmlns:a16="http://schemas.microsoft.com/office/drawing/2014/main" id="{77CBE56F-E95E-868C-215A-B90A10BACD39}"/>
              </a:ext>
            </a:extLst>
          </p:cNvPr>
          <p:cNvCxnSpPr>
            <a:cxnSpLocks/>
          </p:cNvCxnSpPr>
          <p:nvPr/>
        </p:nvCxnSpPr>
        <p:spPr>
          <a:xfrm>
            <a:off x="8115167" y="1850918"/>
            <a:ext cx="763831" cy="13063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809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953869" y="77927"/>
            <a:ext cx="8785661" cy="746612"/>
          </a:xfrm>
        </p:spPr>
        <p:txBody>
          <a:bodyPr>
            <a:noAutofit/>
          </a:bodyPr>
          <a:lstStyle/>
          <a:p>
            <a:r>
              <a:rPr lang="fr-FR" sz="2400"/>
              <a:t>Présentation de la méthode – Eléments issus du réemploi ou de la réutilisation</a:t>
            </a:r>
            <a:endParaRPr lang="fr-FR" sz="2000"/>
          </a:p>
        </p:txBody>
      </p:sp>
      <p:pic>
        <p:nvPicPr>
          <p:cNvPr id="2" name="Image 1">
            <a:extLst>
              <a:ext uri="{FF2B5EF4-FFF2-40B4-BE49-F238E27FC236}">
                <a16:creationId xmlns:a16="http://schemas.microsoft.com/office/drawing/2014/main" id="{B09A3DAB-E327-04E6-9EAB-7829239E94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61500" y="183352"/>
            <a:ext cx="1052388" cy="641187"/>
          </a:xfrm>
          <a:prstGeom prst="rect">
            <a:avLst/>
          </a:prstGeom>
        </p:spPr>
      </p:pic>
      <p:sp>
        <p:nvSpPr>
          <p:cNvPr id="6" name="ZoneTexte 5">
            <a:extLst>
              <a:ext uri="{FF2B5EF4-FFF2-40B4-BE49-F238E27FC236}">
                <a16:creationId xmlns:a16="http://schemas.microsoft.com/office/drawing/2014/main" id="{2A2D7221-EA9D-73D4-3815-FD1F3D48F6D6}"/>
              </a:ext>
            </a:extLst>
          </p:cNvPr>
          <p:cNvSpPr txBox="1"/>
          <p:nvPr/>
        </p:nvSpPr>
        <p:spPr>
          <a:xfrm>
            <a:off x="828239" y="1134521"/>
            <a:ext cx="9685649" cy="5557355"/>
          </a:xfrm>
          <a:prstGeom prst="rect">
            <a:avLst/>
          </a:prstGeom>
          <a:solidFill>
            <a:schemeClr val="bg1"/>
          </a:solidFill>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cas de figures :</a:t>
            </a:r>
          </a:p>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p>
            <a:pPr marL="342900" marR="0" lvl="0" indent="-342900" algn="just"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Une </a:t>
            </a:r>
            <a:r>
              <a:rPr kumimoji="0" lang="fr-FR" sz="1400" b="1" i="0" u="none" strike="noStrike" kern="1200" cap="none" spc="0" normalizeH="0" baseline="0" noProof="0" dirty="0">
                <a:ln>
                  <a:noFill/>
                </a:ln>
                <a:solidFill>
                  <a:srgbClr val="E75113"/>
                </a:solidFill>
                <a:effectLst/>
                <a:uLnTx/>
                <a:uFillTx/>
                <a:latin typeface="Arial" panose="020B0604020202020204" pitchFamily="34" charset="0"/>
                <a:ea typeface="+mn-ea"/>
                <a:cs typeface="Arial" pitchFamily="34" charset="0"/>
              </a:rPr>
              <a:t>DEP de réemploi/de réutilisation est disponible </a:t>
            </a:r>
            <a:r>
              <a:rPr kumimoji="0" lang="fr-FR" sz="1400" i="0" u="none" strike="noStrike" kern="1200" cap="none" spc="0" normalizeH="0" baseline="0" noProof="0" dirty="0">
                <a:ln>
                  <a:noFill/>
                </a:ln>
                <a:effectLst/>
                <a:uLnTx/>
                <a:uFillTx/>
                <a:latin typeface="Arial" panose="020B0604020202020204" pitchFamily="34" charset="0"/>
                <a:ea typeface="+mn-ea"/>
                <a:cs typeface="Arial" pitchFamily="34" charset="0"/>
              </a:rPr>
              <a:t>(exemple : </a:t>
            </a:r>
            <a:r>
              <a:rPr lang="fr-FR" sz="1400" dirty="0">
                <a:latin typeface="Arial" panose="020B0604020202020204" pitchFamily="34" charset="0"/>
                <a:cs typeface="Arial" pitchFamily="34" charset="0"/>
              </a:rPr>
              <a:t>fiche </a:t>
            </a:r>
            <a:r>
              <a:rPr lang="fr-FR" sz="1400" dirty="0" err="1">
                <a:latin typeface="Arial" panose="020B0604020202020204" pitchFamily="34" charset="0"/>
                <a:cs typeface="Arial" pitchFamily="34" charset="0"/>
              </a:rPr>
              <a:t>Mobius</a:t>
            </a:r>
            <a:r>
              <a:rPr lang="fr-FR" sz="1400" dirty="0">
                <a:latin typeface="Arial" panose="020B0604020202020204" pitchFamily="34" charset="0"/>
                <a:cs typeface="Arial" pitchFamily="34" charset="0"/>
              </a:rPr>
              <a:t>) </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pour le composant et </a:t>
            </a:r>
            <a:r>
              <a:rPr lang="fr-FR" sz="1400" b="1" dirty="0">
                <a:solidFill>
                  <a:srgbClr val="E75113"/>
                </a:solidFill>
                <a:latin typeface="Arial" panose="020B0604020202020204" pitchFamily="34" charset="0"/>
                <a:cs typeface="Arial" pitchFamily="34" charset="0"/>
              </a:rPr>
              <a:t>utilisée dans le RSEE</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 </a:t>
            </a:r>
            <a:r>
              <a:rPr lang="fr-FR" sz="1400" dirty="0">
                <a:solidFill>
                  <a:prstClr val="black"/>
                </a:solidFill>
                <a:latin typeface="Arial" panose="020B0604020202020204" pitchFamily="34" charset="0"/>
                <a:ea typeface="MS Mincho" panose="02020609040205080304" pitchFamily="49" charset="-128"/>
                <a:cs typeface="Arial" panose="020B0604020202020204" pitchFamily="34" charset="0"/>
              </a:rPr>
              <a:t>L</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e produit est comptabilisé en utilisant cette DEP de réemploi/de réutilisation de la même façon que les autres éléments neufs sauf pour l’indicateur </a:t>
            </a:r>
            <a:r>
              <a:rPr kumimoji="0" lang="fr-FR" sz="1400" b="1" i="0" u="none" strike="noStrike" kern="1200" cap="none" spc="0" normalizeH="0" baseline="0" noProof="0" dirty="0">
                <a:ln>
                  <a:noFill/>
                </a:ln>
                <a:solidFill>
                  <a:srgbClr val="E75113"/>
                </a:solidFill>
                <a:effectLst/>
                <a:uLnTx/>
                <a:uFillTx/>
                <a:latin typeface="Arial" panose="020B0604020202020204" pitchFamily="34" charset="0"/>
                <a:ea typeface="+mn-ea"/>
                <a:cs typeface="Arial" pitchFamily="34" charset="0"/>
              </a:rPr>
              <a:t>Utilisation de matière secondaire [kg] </a:t>
            </a:r>
            <a:r>
              <a:rPr kumimoji="0" lang="fr-FR" sz="1400" b="0" i="1"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(Production) </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de la DEP de réemploi/de réutilisation qui est considéré </a:t>
            </a:r>
            <a:r>
              <a:rPr kumimoji="0" lang="fr-FR" sz="1400" b="1" i="0" u="none" strike="noStrike" kern="1200" cap="none" spc="0" normalizeH="0" baseline="0" noProof="0" dirty="0">
                <a:ln>
                  <a:noFill/>
                </a:ln>
                <a:solidFill>
                  <a:srgbClr val="E75113"/>
                </a:solidFill>
                <a:effectLst/>
                <a:uLnTx/>
                <a:uFillTx/>
                <a:latin typeface="Arial" panose="020B0604020202020204" pitchFamily="34" charset="0"/>
                <a:ea typeface="+mn-ea"/>
                <a:cs typeface="Arial" pitchFamily="34" charset="0"/>
              </a:rPr>
              <a:t>comme de la matière réemployée ou réutilisée</a:t>
            </a:r>
            <a:r>
              <a:rPr kumimoji="0" lang="fr-FR" sz="1400" b="1" i="0" u="none" strike="noStrike" kern="1200" cap="none" spc="0" normalizeH="0" baseline="0" noProof="0" dirty="0">
                <a:ln>
                  <a:noFill/>
                </a:ln>
                <a:solidFill>
                  <a:srgbClr val="E75113"/>
                </a:solidFill>
                <a:effectLst/>
                <a:uLnTx/>
                <a:uFillTx/>
                <a:latin typeface="Arial" panose="020B0604020202020204" pitchFamily="34" charset="0"/>
                <a:ea typeface="MS Mincho" panose="02020609040205080304" pitchFamily="49" charset="-128"/>
                <a:cs typeface="Arial" panose="020B0604020202020204" pitchFamily="34" charset="0"/>
              </a:rPr>
              <a:t> </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 </a:t>
            </a:r>
          </a:p>
          <a:p>
            <a:pPr marR="0" lvl="0" algn="just" defTabSz="457200" rtl="0" eaLnBrk="1" fontAlgn="auto" latinLnBrk="0" hangingPunct="1">
              <a:lnSpc>
                <a:spcPct val="115000"/>
              </a:lnSpc>
              <a:spcBef>
                <a:spcPts val="0"/>
              </a:spcBef>
              <a:spcAft>
                <a:spcPts val="0"/>
              </a:spcAft>
              <a:buClrTx/>
              <a:buSzTx/>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 </a:t>
            </a:r>
          </a:p>
          <a:p>
            <a:pPr marL="342900" marR="0" lvl="0" indent="-342900" algn="just"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Aucune </a:t>
            </a:r>
            <a:r>
              <a:rPr kumimoji="0" lang="fr-FR" sz="1400" b="1" i="0" u="none" strike="noStrike" kern="1200" cap="none" spc="0" normalizeH="0" baseline="0" noProof="0" dirty="0">
                <a:ln>
                  <a:noFill/>
                </a:ln>
                <a:solidFill>
                  <a:srgbClr val="E75113"/>
                </a:solidFill>
                <a:effectLst/>
                <a:uLnTx/>
                <a:uFillTx/>
                <a:latin typeface="Arial" panose="020B0604020202020204" pitchFamily="34" charset="0"/>
                <a:ea typeface="+mn-ea"/>
                <a:cs typeface="Arial" pitchFamily="34" charset="0"/>
              </a:rPr>
              <a:t>DEP de réemploi / de réutilisation n’a été saisie </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dans le RSEE pour le composant. L’élément réemployé / réutilisé </a:t>
            </a:r>
            <a:r>
              <a:rPr lang="fr-FR" sz="1400" b="1" dirty="0">
                <a:solidFill>
                  <a:srgbClr val="E75113"/>
                </a:solidFill>
                <a:latin typeface="Arial" panose="020B0604020202020204" pitchFamily="34" charset="0"/>
                <a:cs typeface="Arial" pitchFamily="34" charset="0"/>
              </a:rPr>
              <a:t>doit alors être saisi dans le modèle MFA </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à partir d’une </a:t>
            </a:r>
            <a:r>
              <a:rPr kumimoji="0" lang="fr-FR" sz="1400" b="1" i="0" u="none" strike="noStrike" kern="1200" cap="none" spc="0" normalizeH="0" baseline="0" noProof="0" dirty="0">
                <a:ln>
                  <a:noFill/>
                </a:ln>
                <a:solidFill>
                  <a:srgbClr val="E75113"/>
                </a:solidFill>
                <a:effectLst/>
                <a:uLnTx/>
                <a:uFillTx/>
                <a:latin typeface="Arial" panose="020B0604020202020204" pitchFamily="34" charset="0"/>
                <a:ea typeface="+mn-ea"/>
                <a:cs typeface="Arial" pitchFamily="34" charset="0"/>
              </a:rPr>
              <a:t>DEP approchante </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au maximum en cohérence avec la déclaration réalisée dans le « composant réemploi » du RSEE (quantité). La méthode reste cependant flexible et autorise une saisie d’un élément réemployé ou réutilisé non préalablement déclaré dans le « composant réemploi » du RSEE ;</a:t>
            </a:r>
          </a:p>
          <a:p>
            <a:pPr marL="742950" marR="0" lvl="1" indent="-285750" algn="just" defTabSz="4572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La masse du produit déclarée de la DEP approchante sera </a:t>
            </a:r>
            <a:r>
              <a:rPr kumimoji="0" lang="fr-FR" sz="1400" b="1" i="0" u="none" strike="noStrike" kern="1200" cap="none" spc="0" normalizeH="0" baseline="0" noProof="0" dirty="0">
                <a:ln>
                  <a:noFill/>
                </a:ln>
                <a:solidFill>
                  <a:srgbClr val="E75113"/>
                </a:solidFill>
                <a:effectLst/>
                <a:uLnTx/>
                <a:uFillTx/>
                <a:latin typeface="Arial" panose="020B0604020202020204" pitchFamily="34" charset="0"/>
                <a:ea typeface="+mn-ea"/>
                <a:cs typeface="Arial" pitchFamily="34" charset="0"/>
              </a:rPr>
              <a:t>entièrement considérée comme de la matière réemployée/réutilisée</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 </a:t>
            </a:r>
          </a:p>
          <a:p>
            <a:pPr marL="742950" marR="0" lvl="1" indent="-285750" algn="just" defTabSz="457200" rtl="0" eaLnBrk="1" fontAlgn="auto" latinLnBrk="0" hangingPunct="1">
              <a:lnSpc>
                <a:spcPct val="115000"/>
              </a:lnSpc>
              <a:spcBef>
                <a:spcPts val="0"/>
              </a:spcBef>
              <a:spcAft>
                <a:spcPts val="0"/>
              </a:spcAft>
              <a:buClrTx/>
              <a:buSzTx/>
              <a:buFont typeface="Courier New" panose="02070309020205020404" pitchFamily="49" charset="0"/>
              <a:buChar char="o"/>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p>
            <a:pPr marL="742950" marR="0" lvl="1" indent="-285750" algn="just" defTabSz="4572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La masse des </a:t>
            </a:r>
            <a:r>
              <a:rPr kumimoji="0" lang="fr-FR" sz="1400" b="1" i="0" u="none" strike="noStrike" kern="1200" cap="none" spc="0" normalizeH="0" baseline="0" noProof="0" dirty="0">
                <a:ln>
                  <a:noFill/>
                </a:ln>
                <a:solidFill>
                  <a:srgbClr val="E75113"/>
                </a:solidFill>
                <a:effectLst/>
                <a:uLnTx/>
                <a:uFillTx/>
                <a:latin typeface="Arial" pitchFamily="34" charset="0"/>
                <a:ea typeface="+mn-ea"/>
                <a:cs typeface="Arial" pitchFamily="34" charset="0"/>
              </a:rPr>
              <a:t>produits complémentaires et des emballages </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sont considérés comme </a:t>
            </a:r>
            <a:r>
              <a:rPr kumimoji="0" lang="fr-FR" sz="1400" b="1" i="0" u="none" strike="noStrike" kern="1200" cap="none" spc="0" normalizeH="0" baseline="0" noProof="0" dirty="0">
                <a:ln>
                  <a:noFill/>
                </a:ln>
                <a:solidFill>
                  <a:srgbClr val="E75113"/>
                </a:solidFill>
                <a:effectLst/>
                <a:uLnTx/>
                <a:uFillTx/>
                <a:latin typeface="Arial" panose="020B0604020202020204" pitchFamily="34" charset="0"/>
                <a:ea typeface="+mn-ea"/>
                <a:cs typeface="Arial" pitchFamily="34" charset="0"/>
              </a:rPr>
              <a:t>non issu du réemploi ou la réutilisation</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 (masses fournies par la DEP approchante) ;   </a:t>
            </a:r>
          </a:p>
          <a:p>
            <a:pPr marL="742950" marR="0" lvl="1" indent="-285750" algn="just" defTabSz="457200" rtl="0" eaLnBrk="1" fontAlgn="auto" latinLnBrk="0" hangingPunct="1">
              <a:lnSpc>
                <a:spcPct val="115000"/>
              </a:lnSpc>
              <a:spcBef>
                <a:spcPts val="0"/>
              </a:spcBef>
              <a:spcAft>
                <a:spcPts val="0"/>
              </a:spcAft>
              <a:buClrTx/>
              <a:buSzTx/>
              <a:buFont typeface="Courier New" panose="02070309020205020404" pitchFamily="49" charset="0"/>
              <a:buChar char="o"/>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p>
            <a:pPr marL="742950" marR="0" lvl="1" indent="-285750" algn="just" defTabSz="4572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Les </a:t>
            </a:r>
            <a:r>
              <a:rPr kumimoji="0" lang="fr-FR" sz="1400" b="1" i="0" u="none" strike="noStrike" kern="1200" cap="none" spc="0" normalizeH="0" baseline="0" noProof="0" dirty="0">
                <a:ln>
                  <a:noFill/>
                </a:ln>
                <a:solidFill>
                  <a:srgbClr val="E75113"/>
                </a:solidFill>
                <a:effectLst/>
                <a:uLnTx/>
                <a:uFillTx/>
                <a:latin typeface="Arial" panose="020B0604020202020204" pitchFamily="34" charset="0"/>
                <a:ea typeface="+mn-ea"/>
                <a:cs typeface="Arial" pitchFamily="34" charset="0"/>
              </a:rPr>
              <a:t>scénarii de fin de vie </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sont basés sur ceux des DEP approchantes ;</a:t>
            </a:r>
          </a:p>
          <a:p>
            <a:pPr marL="742950" marR="0" lvl="1" indent="-285750" algn="just" defTabSz="457200" rtl="0" eaLnBrk="1" fontAlgn="auto" latinLnBrk="0" hangingPunct="1">
              <a:lnSpc>
                <a:spcPct val="115000"/>
              </a:lnSpc>
              <a:spcBef>
                <a:spcPts val="0"/>
              </a:spcBef>
              <a:spcAft>
                <a:spcPts val="0"/>
              </a:spcAft>
              <a:buClrTx/>
              <a:buSzTx/>
              <a:buFont typeface="Courier New" panose="02070309020205020404" pitchFamily="49" charset="0"/>
              <a:buChar char="o"/>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p>
            <a:pPr marL="742950" marR="0" lvl="1" indent="-285750" algn="just" defTabSz="4572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Lors de chaque renouvellement, on considérera la même DEP en la considérant à 100% comme un produit issu du réemploi ou de la réutilisation.</a:t>
            </a:r>
          </a:p>
        </p:txBody>
      </p:sp>
    </p:spTree>
    <p:extLst>
      <p:ext uri="{BB962C8B-B14F-4D97-AF65-F5344CB8AC3E}">
        <p14:creationId xmlns:p14="http://schemas.microsoft.com/office/powerpoint/2010/main" val="354740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206500" y="98421"/>
            <a:ext cx="9144000" cy="904354"/>
          </a:xfrm>
        </p:spPr>
        <p:txBody>
          <a:bodyPr>
            <a:noAutofit/>
          </a:bodyPr>
          <a:lstStyle/>
          <a:p>
            <a:r>
              <a:rPr lang="fr-FR" sz="2400"/>
              <a:t>Présentation de la méthode – Déclaration Environnementale par Défaut</a:t>
            </a:r>
            <a:br>
              <a:rPr lang="fr-FR" sz="2400"/>
            </a:br>
            <a:br>
              <a:rPr lang="fr-FR" sz="2400"/>
            </a:br>
            <a:endParaRPr lang="fr-FR" sz="2400"/>
          </a:p>
        </p:txBody>
      </p:sp>
      <p:sp>
        <p:nvSpPr>
          <p:cNvPr id="8" name="ZoneTexte 7">
            <a:extLst>
              <a:ext uri="{FF2B5EF4-FFF2-40B4-BE49-F238E27FC236}">
                <a16:creationId xmlns:a16="http://schemas.microsoft.com/office/drawing/2014/main" id="{E323A20E-2F4A-B6C3-34CB-DA92617418C1}"/>
              </a:ext>
            </a:extLst>
          </p:cNvPr>
          <p:cNvSpPr txBox="1"/>
          <p:nvPr/>
        </p:nvSpPr>
        <p:spPr>
          <a:xfrm>
            <a:off x="927100" y="1261847"/>
            <a:ext cx="9448800" cy="318998"/>
          </a:xfrm>
          <a:prstGeom prst="rect">
            <a:avLst/>
          </a:prstGeom>
          <a:solidFill>
            <a:schemeClr val="bg1"/>
          </a:solidFill>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p:txBody>
      </p:sp>
      <p:sp>
        <p:nvSpPr>
          <p:cNvPr id="4" name="ZoneTexte 3">
            <a:extLst>
              <a:ext uri="{FF2B5EF4-FFF2-40B4-BE49-F238E27FC236}">
                <a16:creationId xmlns:a16="http://schemas.microsoft.com/office/drawing/2014/main" id="{F5E71826-7400-9E59-2E2A-1D5033682470}"/>
              </a:ext>
            </a:extLst>
          </p:cNvPr>
          <p:cNvSpPr txBox="1"/>
          <p:nvPr/>
        </p:nvSpPr>
        <p:spPr>
          <a:xfrm>
            <a:off x="1206500" y="1131650"/>
            <a:ext cx="9144000" cy="5262979"/>
          </a:xfrm>
          <a:prstGeom prst="rect">
            <a:avLst/>
          </a:prstGeom>
          <a:noFill/>
        </p:spPr>
        <p:txBody>
          <a:bodyPr wrap="square" lIns="91440" tIns="45720" rIns="91440" bIns="45720" anchor="t">
            <a:spAutoFit/>
          </a:bodyPr>
          <a:lstStyle/>
          <a:p>
            <a:pPr algn="just" defTabSz="457200">
              <a:defRPr/>
            </a:pPr>
            <a:r>
              <a:rPr lang="fr-FR" sz="1600" b="1">
                <a:latin typeface="Arial"/>
                <a:ea typeface="MS Mincho"/>
                <a:cs typeface="Calibri"/>
              </a:rPr>
              <a:t>Pour les DED</a:t>
            </a:r>
            <a:r>
              <a:rPr lang="fr-FR" sz="1600">
                <a:latin typeface="Arial"/>
                <a:ea typeface="MS Mincho"/>
                <a:cs typeface="Calibri"/>
              </a:rPr>
              <a:t>, masses, distances et taux de chute non mis à disposition dans l’export INIES. </a:t>
            </a:r>
          </a:p>
          <a:p>
            <a:pPr algn="just" defTabSz="457200">
              <a:defRPr/>
            </a:pPr>
            <a:endParaRPr lang="fr-FR" sz="1600" b="1">
              <a:latin typeface="Arial"/>
              <a:ea typeface="MS Mincho"/>
              <a:cs typeface="Calibri"/>
            </a:endParaRPr>
          </a:p>
          <a:p>
            <a:pPr algn="just" defTabSz="457200">
              <a:defRPr/>
            </a:pPr>
            <a:r>
              <a:rPr lang="fr-FR" sz="1600" b="1"/>
              <a:t>Les données obtenues depuis les DED ont été complétées via la constitution d’une </a:t>
            </a:r>
            <a:r>
              <a:rPr lang="fr-FR" sz="1600" b="1" dirty="0"/>
              <a:t>base de données des DED </a:t>
            </a:r>
            <a:r>
              <a:rPr lang="fr-FR" sz="1600" b="1"/>
              <a:t>annexe qui sera exploitée directement par l’outil. </a:t>
            </a:r>
            <a:endParaRPr lang="fr-FR" sz="1600" b="1">
              <a:latin typeface="Arial"/>
              <a:ea typeface="MS Mincho"/>
              <a:cs typeface="Calibri"/>
            </a:endParaRPr>
          </a:p>
          <a:p>
            <a:pPr algn="just" defTabSz="457200">
              <a:defRPr/>
            </a:pPr>
            <a:endParaRPr lang="fr-FR" sz="1600">
              <a:latin typeface="Arial"/>
              <a:ea typeface="MS Mincho"/>
              <a:cs typeface="Calibri"/>
            </a:endParaRPr>
          </a:p>
          <a:p>
            <a:r>
              <a:rPr lang="fr-FR" sz="1600"/>
              <a:t>Approche utilisée pour constituer cette table (masses et chutes d’installation (A5)) : </a:t>
            </a:r>
            <a:endParaRPr lang="fr-FR" sz="1600">
              <a:cs typeface="Arial"/>
            </a:endParaRPr>
          </a:p>
          <a:p>
            <a:pPr marL="742950" lvl="1" indent="-285750">
              <a:buFont typeface="Arial" panose="020B0604020202020204" pitchFamily="34" charset="0"/>
              <a:buChar char="•"/>
            </a:pPr>
            <a:r>
              <a:rPr lang="fr-FR" sz="1600"/>
              <a:t>DED cas 1: les valeurs de la DEP source sont cherchées et utilisées. </a:t>
            </a:r>
            <a:endParaRPr lang="fr-FR" sz="1600">
              <a:cs typeface="Arial"/>
            </a:endParaRPr>
          </a:p>
          <a:p>
            <a:pPr marL="742950" lvl="1" indent="-285750">
              <a:buFont typeface="Arial" panose="020B0604020202020204" pitchFamily="34" charset="0"/>
              <a:buChar char="•"/>
            </a:pPr>
            <a:r>
              <a:rPr lang="fr-FR" sz="1600"/>
              <a:t>DED cas 2 : créée à partir d’un échantillon source de plusieurs DEP n’ayant pas forcément les mêmes produits constitutifs, analyse des DEP de l’échantillon et choix de la DEP la plus représentative et majorant en termes de masse  </a:t>
            </a:r>
            <a:endParaRPr lang="fr-FR" sz="1600">
              <a:cs typeface="Arial"/>
            </a:endParaRPr>
          </a:p>
          <a:p>
            <a:pPr marL="742950" lvl="1" indent="-285750">
              <a:buFont typeface="Arial" panose="020B0604020202020204" pitchFamily="34" charset="0"/>
              <a:buChar char="•"/>
            </a:pPr>
            <a:r>
              <a:rPr lang="fr-FR" sz="1600"/>
              <a:t>Pour les cas 3: utilisation des valeurs indiquées dans la fiche .</a:t>
            </a:r>
            <a:r>
              <a:rPr lang="fr-FR" sz="1600" err="1"/>
              <a:t>pdf</a:t>
            </a:r>
            <a:r>
              <a:rPr lang="fr-FR" sz="1600"/>
              <a:t> de déclaration de la DED.</a:t>
            </a:r>
            <a:endParaRPr lang="fr-FR" sz="1600" dirty="0">
              <a:latin typeface="Arial"/>
              <a:ea typeface="MS Mincho"/>
              <a:cs typeface="Calibri"/>
              <a:sym typeface="Wingdings" panose="05000000000000000000" pitchFamily="2" charset="2"/>
            </a:endParaRPr>
          </a:p>
          <a:p>
            <a:pPr marL="285750" indent="-285750" algn="just" defTabSz="457200">
              <a:buFont typeface="Wingdings" panose="05000000000000000000" pitchFamily="2" charset="2"/>
              <a:buChar char="à"/>
              <a:defRPr/>
            </a:pPr>
            <a:endParaRPr lang="fr-FR" sz="1600" dirty="0">
              <a:latin typeface="Arial"/>
              <a:ea typeface="MS Mincho"/>
              <a:cs typeface="Calibri"/>
              <a:sym typeface="Wingdings" panose="05000000000000000000" pitchFamily="2" charset="2"/>
            </a:endParaRPr>
          </a:p>
          <a:p>
            <a:pPr algn="just" defTabSz="457200">
              <a:defRPr/>
            </a:pPr>
            <a:endParaRPr lang="fr-FR" sz="1600">
              <a:latin typeface="Arial"/>
              <a:ea typeface="MS Mincho"/>
              <a:cs typeface="Calibri"/>
              <a:sym typeface="Wingdings" panose="05000000000000000000" pitchFamily="2" charset="2"/>
            </a:endParaRPr>
          </a:p>
          <a:p>
            <a:pPr algn="just" defTabSz="457200">
              <a:defRPr/>
            </a:pPr>
            <a:r>
              <a:rPr lang="fr-FR" sz="1600"/>
              <a:t>*Aucune comptabilisation de matière secondaire (recyclée ou remployée/réutilisée) en entrée, ni de matière à destination du recyclage ou du réemploi/réutilisation en sortie</a:t>
            </a:r>
          </a:p>
          <a:p>
            <a:pPr algn="just" defTabSz="457200">
              <a:defRPr/>
            </a:pPr>
            <a:endParaRPr lang="fr-FR" sz="1600">
              <a:ea typeface="MS Mincho"/>
              <a:cs typeface="Calibri"/>
            </a:endParaRPr>
          </a:p>
          <a:p>
            <a:pPr algn="just" defTabSz="457200">
              <a:defRPr/>
            </a:pPr>
            <a:r>
              <a:rPr lang="fr-FR" sz="1600">
                <a:latin typeface="Arial"/>
                <a:ea typeface="MS Mincho"/>
                <a:cs typeface="Arial"/>
              </a:rPr>
              <a:t>**</a:t>
            </a:r>
            <a:r>
              <a:rPr lang="fr-FR" sz="1600">
                <a:ea typeface="+mn-lt"/>
                <a:cs typeface="+mn-lt"/>
              </a:rPr>
              <a:t>Les masses des DED issues des DEP doivent être comptabilisées pour le MFA avec le </a:t>
            </a:r>
            <a:r>
              <a:rPr lang="fr-FR" sz="1600" b="1">
                <a:ea typeface="+mn-lt"/>
                <a:cs typeface="+mn-lt"/>
              </a:rPr>
              <a:t>même coefficient de pénalisation </a:t>
            </a:r>
            <a:r>
              <a:rPr lang="fr-FR" sz="1600">
                <a:ea typeface="+mn-lt"/>
                <a:cs typeface="+mn-lt"/>
              </a:rPr>
              <a:t>que celui utilisé pour calculer l’indicateur réchauffement climatique de la fiche </a:t>
            </a:r>
            <a:r>
              <a:rPr lang="fr-FR" sz="1400">
                <a:ea typeface="+mn-lt"/>
                <a:cs typeface="+mn-lt"/>
              </a:rPr>
              <a:t>(+ 100% pour les cas 1, et +30% pour les cas 2 et 3 sur les indicateurs environnementaux).</a:t>
            </a:r>
          </a:p>
          <a:p>
            <a:pPr algn="just" defTabSz="457200">
              <a:defRPr/>
            </a:pPr>
            <a:r>
              <a:rPr lang="fr-FR" sz="1400">
                <a:ea typeface="+mn-lt"/>
                <a:cs typeface="+mn-lt"/>
              </a:rPr>
              <a:t> </a:t>
            </a:r>
            <a:r>
              <a:rPr lang="fr-FR" sz="1600">
                <a:ea typeface="+mn-lt"/>
                <a:cs typeface="+mn-lt"/>
                <a:sym typeface="Wingdings" panose="05000000000000000000" pitchFamily="2" charset="2"/>
              </a:rPr>
              <a:t> Cohérence en cas d’analyse couplée résultats ACV et MFA pour l’indicateur RC</a:t>
            </a:r>
            <a:endParaRPr lang="fr-FR" sz="1600">
              <a:ea typeface="+mn-lt"/>
              <a:cs typeface="+mn-lt"/>
            </a:endParaRPr>
          </a:p>
        </p:txBody>
      </p:sp>
    </p:spTree>
    <p:extLst>
      <p:ext uri="{BB962C8B-B14F-4D97-AF65-F5344CB8AC3E}">
        <p14:creationId xmlns:p14="http://schemas.microsoft.com/office/powerpoint/2010/main" val="353785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231900" y="227296"/>
            <a:ext cx="8672950" cy="904354"/>
          </a:xfrm>
        </p:spPr>
        <p:txBody>
          <a:bodyPr>
            <a:noAutofit/>
          </a:bodyPr>
          <a:lstStyle/>
          <a:p>
            <a:r>
              <a:rPr lang="fr-FR" sz="2400"/>
              <a:t>Présentation de la méthode – Qualité des données du projet</a:t>
            </a:r>
            <a:br>
              <a:rPr lang="fr-FR" sz="2400"/>
            </a:br>
            <a:br>
              <a:rPr lang="fr-FR" sz="2400"/>
            </a:br>
            <a:endParaRPr lang="fr-FR" sz="2400"/>
          </a:p>
        </p:txBody>
      </p:sp>
      <p:sp>
        <p:nvSpPr>
          <p:cNvPr id="8" name="ZoneTexte 7">
            <a:extLst>
              <a:ext uri="{FF2B5EF4-FFF2-40B4-BE49-F238E27FC236}">
                <a16:creationId xmlns:a16="http://schemas.microsoft.com/office/drawing/2014/main" id="{E323A20E-2F4A-B6C3-34CB-DA92617418C1}"/>
              </a:ext>
            </a:extLst>
          </p:cNvPr>
          <p:cNvSpPr txBox="1"/>
          <p:nvPr/>
        </p:nvSpPr>
        <p:spPr>
          <a:xfrm>
            <a:off x="927100" y="1261847"/>
            <a:ext cx="9448800" cy="318998"/>
          </a:xfrm>
          <a:prstGeom prst="rect">
            <a:avLst/>
          </a:prstGeom>
          <a:solidFill>
            <a:schemeClr val="bg1"/>
          </a:solidFill>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p:txBody>
      </p:sp>
      <p:sp>
        <p:nvSpPr>
          <p:cNvPr id="4" name="ZoneTexte 3">
            <a:extLst>
              <a:ext uri="{FF2B5EF4-FFF2-40B4-BE49-F238E27FC236}">
                <a16:creationId xmlns:a16="http://schemas.microsoft.com/office/drawing/2014/main" id="{F5E71826-7400-9E59-2E2A-1D5033682470}"/>
              </a:ext>
            </a:extLst>
          </p:cNvPr>
          <p:cNvSpPr txBox="1"/>
          <p:nvPr/>
        </p:nvSpPr>
        <p:spPr>
          <a:xfrm>
            <a:off x="927100" y="1261847"/>
            <a:ext cx="9144000" cy="3231654"/>
          </a:xfrm>
          <a:prstGeom prst="rect">
            <a:avLst/>
          </a:prstGeom>
          <a:noFill/>
        </p:spPr>
        <p:txBody>
          <a:bodyPr wrap="square" lIns="91440" tIns="45720" rIns="91440" bIns="45720" anchor="t">
            <a:spAutoFit/>
          </a:bodyPr>
          <a:lstStyle/>
          <a:p>
            <a:pPr algn="just" defTabSz="457200">
              <a:defRPr/>
            </a:pPr>
            <a:endParaRPr lang="fr-FR"/>
          </a:p>
          <a:p>
            <a:pPr marL="285750" indent="-285750" algn="just" defTabSz="457200">
              <a:buFont typeface="Arial"/>
              <a:buChar char="•"/>
              <a:defRPr/>
            </a:pPr>
            <a:r>
              <a:rPr lang="en-US" sz="1600">
                <a:cs typeface="Arial"/>
              </a:rPr>
              <a:t>Les DED </a:t>
            </a:r>
            <a:r>
              <a:rPr lang="en-US" sz="1600" err="1">
                <a:cs typeface="Arial"/>
              </a:rPr>
              <a:t>étant</a:t>
            </a:r>
            <a:r>
              <a:rPr lang="en-US" sz="1600">
                <a:cs typeface="Arial"/>
              </a:rPr>
              <a:t> les </a:t>
            </a:r>
            <a:r>
              <a:rPr lang="en-US" sz="1600" err="1">
                <a:cs typeface="Arial"/>
              </a:rPr>
              <a:t>données</a:t>
            </a:r>
            <a:r>
              <a:rPr lang="en-US" sz="1600">
                <a:cs typeface="Arial"/>
              </a:rPr>
              <a:t> les </a:t>
            </a:r>
            <a:r>
              <a:rPr lang="en-US" sz="1600" err="1">
                <a:cs typeface="Arial"/>
              </a:rPr>
              <a:t>moins</a:t>
            </a:r>
            <a:r>
              <a:rPr lang="en-US" sz="1600">
                <a:cs typeface="Arial"/>
              </a:rPr>
              <a:t> </a:t>
            </a:r>
            <a:r>
              <a:rPr lang="en-US" sz="1600" err="1">
                <a:cs typeface="Arial"/>
              </a:rPr>
              <a:t>robustes</a:t>
            </a:r>
            <a:r>
              <a:rPr lang="en-US" sz="1600">
                <a:cs typeface="Arial"/>
              </a:rPr>
              <a:t>, la </a:t>
            </a:r>
            <a:r>
              <a:rPr lang="en-US" sz="1600" b="1" dirty="0" err="1">
                <a:cs typeface="Arial"/>
              </a:rPr>
              <a:t>robustesse</a:t>
            </a:r>
            <a:r>
              <a:rPr lang="en-US" sz="1600" b="1" dirty="0">
                <a:cs typeface="Arial"/>
              </a:rPr>
              <a:t> de la </a:t>
            </a:r>
            <a:r>
              <a:rPr lang="en-US" sz="1600" b="1" dirty="0" err="1">
                <a:cs typeface="Arial"/>
              </a:rPr>
              <a:t>modélisation</a:t>
            </a:r>
            <a:r>
              <a:rPr lang="en-US" sz="1600" b="1" dirty="0">
                <a:cs typeface="Arial"/>
              </a:rPr>
              <a:t> du </a:t>
            </a:r>
            <a:r>
              <a:rPr lang="en-US" sz="1600" b="1" dirty="0" err="1">
                <a:cs typeface="Arial"/>
              </a:rPr>
              <a:t>bâtiment</a:t>
            </a:r>
            <a:r>
              <a:rPr lang="en-US" sz="1600" b="1" dirty="0">
                <a:cs typeface="Arial"/>
              </a:rPr>
              <a:t> </a:t>
            </a:r>
            <a:r>
              <a:rPr lang="en-US" sz="1600" err="1">
                <a:cs typeface="Arial"/>
              </a:rPr>
              <a:t>peut</a:t>
            </a:r>
            <a:r>
              <a:rPr lang="en-US" sz="1600">
                <a:cs typeface="Arial"/>
              </a:rPr>
              <a:t> </a:t>
            </a:r>
            <a:r>
              <a:rPr lang="en-US" sz="1600" err="1">
                <a:cs typeface="Arial"/>
              </a:rPr>
              <a:t>être</a:t>
            </a:r>
            <a:r>
              <a:rPr lang="en-US" sz="1600">
                <a:cs typeface="Arial"/>
              </a:rPr>
              <a:t> </a:t>
            </a:r>
            <a:r>
              <a:rPr lang="en-US" sz="1600" err="1">
                <a:cs typeface="Arial"/>
              </a:rPr>
              <a:t>évaluée</a:t>
            </a:r>
            <a:r>
              <a:rPr lang="en-US" sz="1600">
                <a:cs typeface="Arial"/>
              </a:rPr>
              <a:t> </a:t>
            </a:r>
            <a:r>
              <a:rPr lang="en-US" sz="1600" err="1">
                <a:cs typeface="Arial"/>
              </a:rPr>
              <a:t>en</a:t>
            </a:r>
            <a:r>
              <a:rPr lang="en-US" sz="1600">
                <a:cs typeface="Arial"/>
              </a:rPr>
              <a:t> </a:t>
            </a:r>
            <a:r>
              <a:rPr lang="en-US" sz="1600" err="1">
                <a:cs typeface="Arial"/>
              </a:rPr>
              <a:t>faisant</a:t>
            </a:r>
            <a:r>
              <a:rPr lang="en-US" sz="1600">
                <a:cs typeface="Arial"/>
              </a:rPr>
              <a:t> </a:t>
            </a:r>
            <a:r>
              <a:rPr lang="en-US" sz="1600" err="1">
                <a:cs typeface="Arial"/>
              </a:rPr>
              <a:t>ressortir</a:t>
            </a:r>
            <a:r>
              <a:rPr lang="en-US" sz="1600">
                <a:cs typeface="Arial"/>
              </a:rPr>
              <a:t> la masse des </a:t>
            </a:r>
            <a:r>
              <a:rPr lang="en-US" sz="1600" err="1">
                <a:cs typeface="Arial"/>
              </a:rPr>
              <a:t>données</a:t>
            </a:r>
            <a:r>
              <a:rPr lang="en-US" sz="1600">
                <a:cs typeface="Arial"/>
              </a:rPr>
              <a:t> </a:t>
            </a:r>
            <a:r>
              <a:rPr lang="en-US" sz="1600" err="1">
                <a:cs typeface="Arial"/>
              </a:rPr>
              <a:t>évaluées</a:t>
            </a:r>
            <a:r>
              <a:rPr lang="en-US" sz="1600">
                <a:cs typeface="Arial"/>
              </a:rPr>
              <a:t> avec des DED</a:t>
            </a:r>
          </a:p>
          <a:p>
            <a:pPr marL="285750" indent="-285750" algn="just" defTabSz="457200">
              <a:buFont typeface="Arial"/>
              <a:buChar char="•"/>
              <a:defRPr/>
            </a:pPr>
            <a:endParaRPr lang="en-US" sz="1600">
              <a:cs typeface="Arial"/>
            </a:endParaRPr>
          </a:p>
          <a:p>
            <a:pPr marL="285750" indent="-285750" algn="just" defTabSz="457200">
              <a:buFont typeface="Arial"/>
              <a:buChar char="•"/>
              <a:defRPr/>
            </a:pPr>
            <a:endParaRPr lang="en-US" sz="1600">
              <a:cs typeface="Arial"/>
            </a:endParaRPr>
          </a:p>
          <a:p>
            <a:pPr marL="285750" indent="-285750" algn="just" defTabSz="457200">
              <a:buFont typeface="Arial"/>
              <a:buChar char="•"/>
              <a:defRPr/>
            </a:pPr>
            <a:r>
              <a:rPr lang="en-US" sz="1600" err="1">
                <a:cs typeface="Arial"/>
              </a:rPr>
              <a:t>Cet</a:t>
            </a:r>
            <a:r>
              <a:rPr lang="en-US" sz="1600">
                <a:cs typeface="Arial"/>
              </a:rPr>
              <a:t> </a:t>
            </a:r>
            <a:r>
              <a:rPr lang="en-US" sz="1600" err="1">
                <a:cs typeface="Arial"/>
              </a:rPr>
              <a:t>indicateur</a:t>
            </a:r>
            <a:r>
              <a:rPr lang="en-US" sz="1600">
                <a:cs typeface="Arial"/>
              </a:rPr>
              <a:t> </a:t>
            </a:r>
            <a:r>
              <a:rPr lang="en-US" sz="1600" err="1">
                <a:cs typeface="Arial"/>
              </a:rPr>
              <a:t>est</a:t>
            </a:r>
            <a:r>
              <a:rPr lang="en-US" sz="1600">
                <a:cs typeface="Arial"/>
              </a:rPr>
              <a:t> </a:t>
            </a:r>
            <a:r>
              <a:rPr lang="en-US" sz="1600" err="1">
                <a:cs typeface="Arial"/>
              </a:rPr>
              <a:t>calculé</a:t>
            </a:r>
            <a:r>
              <a:rPr lang="en-US" sz="1600">
                <a:cs typeface="Arial"/>
              </a:rPr>
              <a:t> avec la base de </a:t>
            </a:r>
            <a:r>
              <a:rPr lang="en-US" sz="1600" err="1">
                <a:cs typeface="Arial"/>
              </a:rPr>
              <a:t>données</a:t>
            </a:r>
            <a:r>
              <a:rPr lang="en-US" sz="1600">
                <a:cs typeface="Arial"/>
              </a:rPr>
              <a:t> </a:t>
            </a:r>
            <a:r>
              <a:rPr lang="en-US" sz="1600" dirty="0">
                <a:cs typeface="Arial"/>
              </a:rPr>
              <a:t>des masses des </a:t>
            </a:r>
            <a:r>
              <a:rPr lang="en-US" sz="1600">
                <a:cs typeface="Arial"/>
              </a:rPr>
              <a:t>DED</a:t>
            </a:r>
            <a:r>
              <a:rPr lang="en-US" sz="1600" dirty="0">
                <a:cs typeface="Arial"/>
              </a:rPr>
              <a:t> </a:t>
            </a:r>
            <a:r>
              <a:rPr lang="en-US" sz="1600" dirty="0" err="1">
                <a:cs typeface="Arial"/>
              </a:rPr>
              <a:t>compilée</a:t>
            </a:r>
            <a:r>
              <a:rPr lang="en-US" sz="1600" dirty="0">
                <a:cs typeface="Arial"/>
              </a:rPr>
              <a:t> dans le cadre du </a:t>
            </a:r>
            <a:r>
              <a:rPr lang="en-US" sz="1600" dirty="0" err="1">
                <a:cs typeface="Arial"/>
              </a:rPr>
              <a:t>projet</a:t>
            </a:r>
            <a:r>
              <a:rPr lang="en-US" sz="1600" dirty="0">
                <a:cs typeface="Arial"/>
              </a:rPr>
              <a:t> EC2</a:t>
            </a:r>
            <a:r>
              <a:rPr lang="en-US" sz="1600">
                <a:cs typeface="Arial"/>
              </a:rPr>
              <a:t> :</a:t>
            </a:r>
          </a:p>
          <a:p>
            <a:pPr marL="285750" indent="-285750" algn="just" defTabSz="457200">
              <a:buFont typeface="Arial"/>
              <a:buChar char="•"/>
              <a:defRPr/>
            </a:pPr>
            <a:endParaRPr lang="en-US">
              <a:cs typeface="Arial"/>
            </a:endParaRPr>
          </a:p>
          <a:p>
            <a:pPr marL="285750" indent="-285750" algn="just" defTabSz="457200">
              <a:buFont typeface="Arial"/>
              <a:buChar char="•"/>
              <a:defRPr/>
            </a:pPr>
            <a:endParaRPr lang="en-US">
              <a:cs typeface="Arial"/>
            </a:endParaRPr>
          </a:p>
          <a:p>
            <a:pPr algn="just" defTabSz="457200">
              <a:defRPr/>
            </a:pPr>
            <a:endParaRPr lang="en-US">
              <a:cs typeface="Arial"/>
            </a:endParaRPr>
          </a:p>
          <a:p>
            <a:pPr algn="just" defTabSz="457200">
              <a:defRPr/>
            </a:pPr>
            <a:endParaRPr lang="fr-FR">
              <a:cs typeface="Arial" panose="020B0604020202020204"/>
            </a:endParaRPr>
          </a:p>
          <a:p>
            <a:pPr algn="just" defTabSz="457200">
              <a:defRPr/>
            </a:pPr>
            <a:endParaRPr lang="fr-FR">
              <a:cs typeface="Arial" panose="020B0604020202020204"/>
            </a:endParaRPr>
          </a:p>
        </p:txBody>
      </p:sp>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89DBF8A6-1F69-D13D-63D2-1953D2B13C31}"/>
                  </a:ext>
                </a:extLst>
              </p:cNvPr>
              <p:cNvSpPr txBox="1"/>
              <p:nvPr/>
            </p:nvSpPr>
            <p:spPr>
              <a:xfrm>
                <a:off x="1206500" y="3720683"/>
                <a:ext cx="5091550" cy="74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fr-FR" sz="2000" b="0" i="1" smtClean="0">
                              <a:latin typeface="Cambria Math" panose="02040503050406030204" pitchFamily="18" charset="0"/>
                            </a:rPr>
                            <m:t>𝑄𝑢𝑎𝑛𝑡𝑖𝑡𝑎𝑡𝑖𝑓𝑠</m:t>
                          </m:r>
                          <m:r>
                            <a:rPr lang="fr-FR" sz="2000" b="0" i="1" smtClean="0">
                              <a:latin typeface="Cambria Math" panose="02040503050406030204" pitchFamily="18" charset="0"/>
                            </a:rPr>
                            <m:t> </m:t>
                          </m:r>
                          <m:r>
                            <a:rPr lang="fr-FR" sz="2000" b="0" i="1" smtClean="0">
                              <a:latin typeface="Cambria Math" panose="02040503050406030204" pitchFamily="18" charset="0"/>
                            </a:rPr>
                            <m:t>𝑑𝑒𝑠</m:t>
                          </m:r>
                          <m:r>
                            <a:rPr lang="fr-FR" sz="2000" b="0" i="1" smtClean="0">
                              <a:latin typeface="Cambria Math" panose="02040503050406030204" pitchFamily="18" charset="0"/>
                            </a:rPr>
                            <m:t> </m:t>
                          </m:r>
                          <m:r>
                            <a:rPr lang="fr-FR" sz="2000" b="0" i="1" smtClean="0">
                              <a:latin typeface="Cambria Math" panose="02040503050406030204" pitchFamily="18" charset="0"/>
                            </a:rPr>
                            <m:t>𝐷𝐸𝐷</m:t>
                          </m:r>
                          <m:r>
                            <a:rPr lang="fr-FR" sz="2000" b="0" i="1" smtClean="0">
                              <a:latin typeface="Cambria Math" panose="02040503050406030204" pitchFamily="18" charset="0"/>
                            </a:rPr>
                            <m:t> </m:t>
                          </m:r>
                          <m:r>
                            <a:rPr lang="fr-FR" sz="2000" b="0" i="1" smtClean="0">
                              <a:latin typeface="Cambria Math" panose="02040503050406030204" pitchFamily="18" charset="0"/>
                            </a:rPr>
                            <m:t>𝑚𝑜𝑑</m:t>
                          </m:r>
                          <m:r>
                            <a:rPr lang="fr-FR" sz="2000" b="0" i="1" smtClean="0">
                              <a:latin typeface="Cambria Math" panose="02040503050406030204" pitchFamily="18" charset="0"/>
                            </a:rPr>
                            <m:t>é</m:t>
                          </m:r>
                          <m:r>
                            <a:rPr lang="fr-FR" sz="2000" b="0" i="1" smtClean="0">
                              <a:latin typeface="Cambria Math" panose="02040503050406030204" pitchFamily="18" charset="0"/>
                            </a:rPr>
                            <m:t>𝑙𝑖𝑠</m:t>
                          </m:r>
                          <m:r>
                            <a:rPr lang="fr-FR" sz="2000" b="0" i="1" smtClean="0">
                              <a:latin typeface="Cambria Math" panose="02040503050406030204" pitchFamily="18" charset="0"/>
                            </a:rPr>
                            <m:t>é</m:t>
                          </m:r>
                          <m:r>
                            <a:rPr lang="fr-FR" sz="2000" b="0" i="1" smtClean="0">
                              <a:latin typeface="Cambria Math" panose="02040503050406030204" pitchFamily="18" charset="0"/>
                            </a:rPr>
                            <m:t>𝑒𝑠</m:t>
                          </m:r>
                          <m:r>
                            <a:rPr lang="fr-FR" sz="2000" b="0" i="1" smtClean="0">
                              <a:latin typeface="Cambria Math" panose="02040503050406030204" pitchFamily="18" charset="0"/>
                            </a:rPr>
                            <m:t> </m:t>
                          </m:r>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𝑈𝐹</m:t>
                              </m:r>
                            </m:e>
                          </m:d>
                          <m:r>
                            <a:rPr lang="fr-FR" sz="2000" b="0" i="1" smtClean="0">
                              <a:latin typeface="Cambria Math" panose="02040503050406030204" pitchFamily="18" charset="0"/>
                            </a:rPr>
                            <m:t>∗</m:t>
                          </m:r>
                          <m:r>
                            <a:rPr lang="fr-FR" sz="2000" b="0" i="1" smtClean="0">
                              <a:latin typeface="Cambria Math" panose="02040503050406030204" pitchFamily="18" charset="0"/>
                            </a:rPr>
                            <m:t>𝐵𝑎𝑠𝑒</m:t>
                          </m:r>
                          <m:r>
                            <a:rPr lang="fr-FR" sz="2000" b="0" i="1" smtClean="0">
                              <a:latin typeface="Cambria Math" panose="02040503050406030204" pitchFamily="18" charset="0"/>
                            </a:rPr>
                            <m:t> </m:t>
                          </m:r>
                          <m:r>
                            <a:rPr lang="fr-FR" sz="2000" b="0" i="1" smtClean="0">
                              <a:latin typeface="Cambria Math" panose="02040503050406030204" pitchFamily="18" charset="0"/>
                            </a:rPr>
                            <m:t>𝑑𝑒</m:t>
                          </m:r>
                          <m:r>
                            <a:rPr lang="fr-FR" sz="2000" b="0" i="1" smtClean="0">
                              <a:latin typeface="Cambria Math" panose="02040503050406030204" pitchFamily="18" charset="0"/>
                            </a:rPr>
                            <m:t> </m:t>
                          </m:r>
                          <m:r>
                            <a:rPr lang="fr-FR" sz="2000" b="0" i="1" smtClean="0">
                              <a:latin typeface="Cambria Math" panose="02040503050406030204" pitchFamily="18" charset="0"/>
                            </a:rPr>
                            <m:t>𝑑𝑜𝑛𝑛</m:t>
                          </m:r>
                          <m:r>
                            <a:rPr lang="fr-FR" sz="2000" b="0" i="1" smtClean="0">
                              <a:latin typeface="Cambria Math" panose="02040503050406030204" pitchFamily="18" charset="0"/>
                            </a:rPr>
                            <m:t>é</m:t>
                          </m:r>
                          <m:r>
                            <a:rPr lang="fr-FR" sz="2000" b="0" i="1" smtClean="0">
                              <a:latin typeface="Cambria Math" panose="02040503050406030204" pitchFamily="18" charset="0"/>
                            </a:rPr>
                            <m:t>𝑒𝑠</m:t>
                          </m:r>
                          <m:r>
                            <a:rPr lang="fr-FR" sz="2000" b="0" i="1" smtClean="0">
                              <a:latin typeface="Cambria Math" panose="02040503050406030204" pitchFamily="18" charset="0"/>
                            </a:rPr>
                            <m:t> </m:t>
                          </m:r>
                          <m:r>
                            <a:rPr lang="fr-FR" sz="2000" b="0" i="1" smtClean="0">
                              <a:latin typeface="Cambria Math" panose="02040503050406030204" pitchFamily="18" charset="0"/>
                            </a:rPr>
                            <m:t>𝐷𝐸𝐷</m:t>
                          </m:r>
                          <m:r>
                            <a:rPr lang="fr-FR" sz="2000" b="0" i="1" smtClean="0">
                              <a:latin typeface="Cambria Math" panose="02040503050406030204" pitchFamily="18" charset="0"/>
                            </a:rPr>
                            <m:t> (</m:t>
                          </m:r>
                          <m:r>
                            <a:rPr lang="fr-FR" sz="2000" b="0" i="1" smtClean="0">
                              <a:latin typeface="Cambria Math" panose="02040503050406030204" pitchFamily="18" charset="0"/>
                            </a:rPr>
                            <m:t>𝑘𝑔</m:t>
                          </m:r>
                          <m:r>
                            <a:rPr lang="fr-FR" sz="2000" b="0" i="1" smtClean="0">
                              <a:latin typeface="Cambria Math" panose="02040503050406030204" pitchFamily="18" charset="0"/>
                            </a:rPr>
                            <m:t>/</m:t>
                          </m:r>
                          <m:r>
                            <a:rPr lang="fr-FR" sz="2000" b="0" i="1" smtClean="0">
                              <a:latin typeface="Cambria Math" panose="02040503050406030204" pitchFamily="18" charset="0"/>
                            </a:rPr>
                            <m:t>𝑈𝐹</m:t>
                          </m:r>
                          <m:r>
                            <a:rPr lang="fr-FR" sz="2000" b="0" i="1" smtClean="0">
                              <a:latin typeface="Cambria Math" panose="02040503050406030204" pitchFamily="18" charset="0"/>
                            </a:rPr>
                            <m:t>)</m:t>
                          </m:r>
                        </m:num>
                        <m:den>
                          <m:r>
                            <a:rPr lang="fr-FR" sz="2000" b="0" i="1" smtClean="0">
                              <a:latin typeface="Cambria Math" panose="02040503050406030204" pitchFamily="18" charset="0"/>
                            </a:rPr>
                            <m:t>𝑀𝑎𝑠𝑠𝑒</m:t>
                          </m:r>
                          <m:r>
                            <a:rPr lang="fr-FR" sz="2000" b="0" i="1" smtClean="0">
                              <a:latin typeface="Cambria Math" panose="02040503050406030204" pitchFamily="18" charset="0"/>
                            </a:rPr>
                            <m:t> </m:t>
                          </m:r>
                          <m:r>
                            <a:rPr lang="fr-FR" sz="2000" b="0" i="1" smtClean="0">
                              <a:latin typeface="Cambria Math" panose="02040503050406030204" pitchFamily="18" charset="0"/>
                            </a:rPr>
                            <m:t>𝑡𝑜𝑡𝑎𝑙𝑒</m:t>
                          </m:r>
                          <m:r>
                            <a:rPr lang="fr-FR" sz="2000" b="0" i="1" smtClean="0">
                              <a:latin typeface="Cambria Math" panose="02040503050406030204" pitchFamily="18" charset="0"/>
                            </a:rPr>
                            <m:t> </m:t>
                          </m:r>
                          <m:r>
                            <a:rPr lang="fr-FR" sz="2000" b="0" i="1" smtClean="0">
                              <a:latin typeface="Cambria Math" panose="02040503050406030204" pitchFamily="18" charset="0"/>
                            </a:rPr>
                            <m:t>𝑑𝑢</m:t>
                          </m:r>
                          <m:r>
                            <a:rPr lang="fr-FR" sz="2000" b="0" i="1" smtClean="0">
                              <a:latin typeface="Cambria Math" panose="02040503050406030204" pitchFamily="18" charset="0"/>
                            </a:rPr>
                            <m:t> </m:t>
                          </m:r>
                          <m:r>
                            <a:rPr lang="fr-FR" sz="2000" b="0" i="1" smtClean="0">
                              <a:latin typeface="Cambria Math" panose="02040503050406030204" pitchFamily="18" charset="0"/>
                            </a:rPr>
                            <m:t>𝑏</m:t>
                          </m:r>
                          <m:r>
                            <a:rPr lang="fr-FR" sz="2000" b="0" i="1" smtClean="0">
                              <a:latin typeface="Cambria Math" panose="02040503050406030204" pitchFamily="18" charset="0"/>
                            </a:rPr>
                            <m:t>â</m:t>
                          </m:r>
                          <m:r>
                            <a:rPr lang="fr-FR" sz="2000" b="0" i="1" smtClean="0">
                              <a:latin typeface="Cambria Math" panose="02040503050406030204" pitchFamily="18" charset="0"/>
                            </a:rPr>
                            <m:t>𝑡𝑖𝑚𝑒𝑛𝑡</m:t>
                          </m:r>
                          <m:r>
                            <a:rPr lang="fr-FR" sz="2000" b="0" i="1" smtClean="0">
                              <a:latin typeface="Cambria Math" panose="02040503050406030204" pitchFamily="18" charset="0"/>
                            </a:rPr>
                            <m:t> (</m:t>
                          </m:r>
                          <m:r>
                            <a:rPr lang="fr-FR" sz="2000" b="0" i="1" smtClean="0">
                              <a:latin typeface="Cambria Math" panose="02040503050406030204" pitchFamily="18" charset="0"/>
                            </a:rPr>
                            <m:t>𝑘𝑔</m:t>
                          </m:r>
                          <m:r>
                            <a:rPr lang="fr-FR" sz="2000" b="0" i="1" smtClean="0">
                              <a:latin typeface="Cambria Math" panose="02040503050406030204" pitchFamily="18" charset="0"/>
                            </a:rPr>
                            <m:t>)</m:t>
                          </m:r>
                        </m:den>
                      </m:f>
                    </m:oMath>
                  </m:oMathPara>
                </a14:m>
                <a:endParaRPr lang="fr-FR" sz="2400" dirty="0"/>
              </a:p>
            </p:txBody>
          </p:sp>
        </mc:Choice>
        <mc:Fallback xmlns="">
          <p:sp>
            <p:nvSpPr>
              <p:cNvPr id="2" name="ZoneTexte 1">
                <a:extLst>
                  <a:ext uri="{FF2B5EF4-FFF2-40B4-BE49-F238E27FC236}">
                    <a16:creationId xmlns:a16="http://schemas.microsoft.com/office/drawing/2014/main" id="{89DBF8A6-1F69-D13D-63D2-1953D2B13C31}"/>
                  </a:ext>
                </a:extLst>
              </p:cNvPr>
              <p:cNvSpPr txBox="1">
                <a:spLocks noRot="1" noChangeAspect="1" noMove="1" noResize="1" noEditPoints="1" noAdjustHandles="1" noChangeArrowheads="1" noChangeShapeType="1" noTextEdit="1"/>
              </p:cNvSpPr>
              <p:nvPr/>
            </p:nvSpPr>
            <p:spPr>
              <a:xfrm>
                <a:off x="1206500" y="3720683"/>
                <a:ext cx="5091550" cy="744243"/>
              </a:xfrm>
              <a:prstGeom prst="rect">
                <a:avLst/>
              </a:prstGeom>
              <a:blipFill>
                <a:blip r:embed="rId2"/>
                <a:stretch>
                  <a:fillRect r="-62036"/>
                </a:stretch>
              </a:blipFill>
            </p:spPr>
            <p:txBody>
              <a:bodyPr/>
              <a:lstStyle/>
              <a:p>
                <a:r>
                  <a:rPr lang="fr-FR">
                    <a:noFill/>
                  </a:rPr>
                  <a:t> </a:t>
                </a:r>
              </a:p>
            </p:txBody>
          </p:sp>
        </mc:Fallback>
      </mc:AlternateContent>
    </p:spTree>
    <p:extLst>
      <p:ext uri="{BB962C8B-B14F-4D97-AF65-F5344CB8AC3E}">
        <p14:creationId xmlns:p14="http://schemas.microsoft.com/office/powerpoint/2010/main" val="668710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231900" y="227296"/>
            <a:ext cx="8672950" cy="904354"/>
          </a:xfrm>
        </p:spPr>
        <p:txBody>
          <a:bodyPr>
            <a:noAutofit/>
          </a:bodyPr>
          <a:lstStyle/>
          <a:p>
            <a:r>
              <a:rPr lang="fr-FR" sz="2400"/>
              <a:t>Présentation de la méthode – Cas des fiches configurées</a:t>
            </a:r>
          </a:p>
        </p:txBody>
      </p:sp>
      <p:sp>
        <p:nvSpPr>
          <p:cNvPr id="8" name="ZoneTexte 7">
            <a:extLst>
              <a:ext uri="{FF2B5EF4-FFF2-40B4-BE49-F238E27FC236}">
                <a16:creationId xmlns:a16="http://schemas.microsoft.com/office/drawing/2014/main" id="{E323A20E-2F4A-B6C3-34CB-DA92617418C1}"/>
              </a:ext>
            </a:extLst>
          </p:cNvPr>
          <p:cNvSpPr txBox="1"/>
          <p:nvPr/>
        </p:nvSpPr>
        <p:spPr>
          <a:xfrm>
            <a:off x="927100" y="1261847"/>
            <a:ext cx="9448800" cy="318998"/>
          </a:xfrm>
          <a:prstGeom prst="rect">
            <a:avLst/>
          </a:prstGeom>
          <a:solidFill>
            <a:schemeClr val="bg1"/>
          </a:solidFill>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p:txBody>
      </p:sp>
      <p:sp>
        <p:nvSpPr>
          <p:cNvPr id="6" name="ZoneTexte 5">
            <a:extLst>
              <a:ext uri="{FF2B5EF4-FFF2-40B4-BE49-F238E27FC236}">
                <a16:creationId xmlns:a16="http://schemas.microsoft.com/office/drawing/2014/main" id="{1B3150E8-D880-EC50-5D3D-F4E6DDF8849D}"/>
              </a:ext>
            </a:extLst>
          </p:cNvPr>
          <p:cNvSpPr txBox="1"/>
          <p:nvPr/>
        </p:nvSpPr>
        <p:spPr>
          <a:xfrm>
            <a:off x="989118" y="1131650"/>
            <a:ext cx="9386782" cy="4462760"/>
          </a:xfrm>
          <a:prstGeom prst="rect">
            <a:avLst/>
          </a:prstGeom>
          <a:noFill/>
        </p:spPr>
        <p:txBody>
          <a:bodyPr wrap="square">
            <a:spAutoFit/>
          </a:bodyPr>
          <a:lstStyle/>
          <a:p>
            <a:pPr algn="just"/>
            <a:r>
              <a:rPr lang="fr-FR" sz="1600" b="1" dirty="0">
                <a:effectLst/>
                <a:ea typeface="MS Mincho" panose="02020609040205080304" pitchFamily="49" charset="-128"/>
                <a:cs typeface="Times New Roman" panose="02020603050405020304" pitchFamily="18" charset="0"/>
              </a:rPr>
              <a:t>Des règles de calcul au cas par cas ainsi qu’une table de données sont établis et intégrés </a:t>
            </a:r>
            <a:r>
              <a:rPr lang="fr-FR" sz="1600" dirty="0">
                <a:effectLst/>
                <a:ea typeface="MS Mincho" panose="02020609040205080304" pitchFamily="49" charset="-128"/>
                <a:cs typeface="Times New Roman" panose="02020603050405020304" pitchFamily="18" charset="0"/>
              </a:rPr>
              <a:t>au modèle MFA pour les fiches issues des trois configurateurs </a:t>
            </a:r>
            <a:r>
              <a:rPr lang="fr-FR" sz="1600" b="1" dirty="0" err="1">
                <a:effectLst/>
                <a:ea typeface="MS Mincho" panose="02020609040205080304" pitchFamily="49" charset="-128"/>
                <a:cs typeface="Times New Roman" panose="02020603050405020304" pitchFamily="18" charset="0"/>
              </a:rPr>
              <a:t>BETie</a:t>
            </a:r>
            <a:r>
              <a:rPr lang="fr-FR" sz="1600" b="1" dirty="0">
                <a:effectLst/>
                <a:ea typeface="MS Mincho" panose="02020609040205080304" pitchFamily="49" charset="-128"/>
                <a:cs typeface="Times New Roman" panose="02020603050405020304" pitchFamily="18" charset="0"/>
              </a:rPr>
              <a:t>, SAVE, et DE-bois</a:t>
            </a:r>
            <a:r>
              <a:rPr lang="fr-FR" sz="1600" dirty="0">
                <a:effectLst/>
                <a:ea typeface="MS Mincho" panose="02020609040205080304" pitchFamily="49" charset="-128"/>
                <a:cs typeface="Times New Roman" panose="02020603050405020304" pitchFamily="18" charset="0"/>
              </a:rPr>
              <a:t>. </a:t>
            </a:r>
          </a:p>
          <a:p>
            <a:pPr algn="just"/>
            <a:endParaRPr lang="fr-FR" sz="1600" dirty="0">
              <a:ea typeface="MS Mincho" panose="02020609040205080304" pitchFamily="49" charset="-128"/>
              <a:cs typeface="Times New Roman" panose="02020603050405020304" pitchFamily="18" charset="0"/>
            </a:endParaRPr>
          </a:p>
          <a:p>
            <a:pPr algn="just"/>
            <a:r>
              <a:rPr lang="fr-FR" sz="1400" dirty="0">
                <a:ea typeface="MS Mincho" panose="02020609040205080304" pitchFamily="49" charset="-128"/>
                <a:cs typeface="Times New Roman" panose="02020603050405020304" pitchFamily="18" charset="0"/>
              </a:rPr>
              <a:t>Pour mémoire, les </a:t>
            </a:r>
            <a:r>
              <a:rPr lang="fr-FR" sz="1400" dirty="0">
                <a:effectLst/>
                <a:ea typeface="MS Mincho" panose="02020609040205080304" pitchFamily="49" charset="-128"/>
                <a:cs typeface="Times New Roman" panose="02020603050405020304" pitchFamily="18" charset="0"/>
              </a:rPr>
              <a:t>masses d’emballages de produit fini sont négligées faute de plus d’informations disponibles pour pouvoir les évaluer dans les XML. </a:t>
            </a:r>
          </a:p>
          <a:p>
            <a:pPr algn="just"/>
            <a:endParaRPr lang="fr-FR" sz="1600" dirty="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fr-FR" sz="1600" b="1" dirty="0" err="1">
                <a:effectLst/>
                <a:ea typeface="MS Mincho" panose="02020609040205080304" pitchFamily="49" charset="-128"/>
                <a:cs typeface="Times New Roman" panose="02020603050405020304" pitchFamily="18" charset="0"/>
              </a:rPr>
              <a:t>BETie</a:t>
            </a:r>
            <a:r>
              <a:rPr lang="fr-FR" sz="1600" b="1" dirty="0">
                <a:effectLst/>
                <a:ea typeface="MS Mincho" panose="02020609040205080304" pitchFamily="49" charset="-128"/>
                <a:cs typeface="Times New Roman" panose="02020603050405020304" pitchFamily="18" charset="0"/>
              </a:rPr>
              <a:t> :</a:t>
            </a:r>
          </a:p>
          <a:p>
            <a:pPr algn="just"/>
            <a:r>
              <a:rPr lang="fr-FR" sz="1600" b="1" dirty="0">
                <a:effectLst/>
                <a:ea typeface="MS Mincho" panose="02020609040205080304" pitchFamily="49" charset="-128"/>
                <a:cs typeface="Times New Roman" panose="02020603050405020304" pitchFamily="18" charset="0"/>
              </a:rPr>
              <a:t>Masse béton (kg/UF)</a:t>
            </a:r>
            <a:r>
              <a:rPr lang="fr-FR" sz="1600" dirty="0">
                <a:effectLst/>
                <a:ea typeface="MS Mincho" panose="02020609040205080304" pitchFamily="49" charset="-128"/>
                <a:cs typeface="Times New Roman" panose="02020603050405020304" pitchFamily="18" charset="0"/>
              </a:rPr>
              <a:t> = évalués à partir des masses de déchets non dangereux (car fin de vie 100% enfouissement) et envoyés en recyclage </a:t>
            </a:r>
          </a:p>
          <a:p>
            <a:pPr algn="just"/>
            <a:endParaRPr lang="fr-FR" sz="1600" dirty="0"/>
          </a:p>
          <a:p>
            <a:pPr marL="285750" indent="-285750" algn="just">
              <a:buFont typeface="Arial" panose="020B0604020202020204" pitchFamily="34" charset="0"/>
              <a:buChar char="•"/>
            </a:pPr>
            <a:r>
              <a:rPr lang="fr-FR" sz="1600" b="1" dirty="0">
                <a:effectLst/>
                <a:ea typeface="MS Mincho" panose="02020609040205080304" pitchFamily="49" charset="-128"/>
                <a:cs typeface="Times New Roman" panose="02020603050405020304" pitchFamily="18" charset="0"/>
              </a:rPr>
              <a:t>SAVE </a:t>
            </a:r>
            <a:r>
              <a:rPr lang="fr-FR" sz="1600" dirty="0">
                <a:effectLst/>
                <a:ea typeface="MS Mincho" panose="02020609040205080304" pitchFamily="49" charset="-128"/>
                <a:cs typeface="Times New Roman" panose="02020603050405020304" pitchFamily="18" charset="0"/>
              </a:rPr>
              <a:t>(acier) :</a:t>
            </a:r>
          </a:p>
          <a:p>
            <a:pPr algn="just"/>
            <a:r>
              <a:rPr lang="fr-FR" sz="1600" b="1" dirty="0">
                <a:effectLst/>
                <a:ea typeface="MS Mincho" panose="02020609040205080304" pitchFamily="49" charset="-128"/>
                <a:cs typeface="Times New Roman" panose="02020603050405020304" pitchFamily="18" charset="0"/>
              </a:rPr>
              <a:t>Masse (kg/UF) </a:t>
            </a:r>
            <a:r>
              <a:rPr lang="fr-FR" sz="1600" dirty="0">
                <a:effectLst/>
                <a:ea typeface="MS Mincho" panose="02020609040205080304" pitchFamily="49" charset="-128"/>
                <a:cs typeface="Times New Roman" panose="02020603050405020304" pitchFamily="18" charset="0"/>
              </a:rPr>
              <a:t>= Récupérable directement dans les XML</a:t>
            </a:r>
          </a:p>
          <a:p>
            <a:pPr algn="just"/>
            <a:endParaRPr lang="fr-FR" sz="1600" dirty="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fr-FR" sz="1600" b="1" dirty="0">
                <a:effectLst/>
                <a:ea typeface="MS Mincho" panose="02020609040205080304" pitchFamily="49" charset="-128"/>
                <a:cs typeface="Times New Roman" panose="02020603050405020304" pitchFamily="18" charset="0"/>
              </a:rPr>
              <a:t>DE-bois </a:t>
            </a:r>
            <a:r>
              <a:rPr lang="fr-FR" sz="1600" dirty="0">
                <a:effectLst/>
                <a:ea typeface="MS Mincho" panose="02020609040205080304" pitchFamily="49" charset="-128"/>
                <a:cs typeface="Times New Roman" panose="02020603050405020304" pitchFamily="18" charset="0"/>
              </a:rPr>
              <a:t> :</a:t>
            </a:r>
          </a:p>
          <a:p>
            <a:pPr algn="just"/>
            <a:r>
              <a:rPr lang="fr-FR" sz="1600" b="1" dirty="0">
                <a:effectLst/>
                <a:ea typeface="MS Mincho" panose="02020609040205080304" pitchFamily="49" charset="-128"/>
                <a:cs typeface="Times New Roman" panose="02020603050405020304" pitchFamily="18" charset="0"/>
              </a:rPr>
              <a:t>Masse (kg/UF) </a:t>
            </a:r>
            <a:r>
              <a:rPr lang="fr-FR" sz="1600" dirty="0">
                <a:effectLst/>
                <a:ea typeface="MS Mincho" panose="02020609040205080304" pitchFamily="49" charset="-128"/>
                <a:cs typeface="Times New Roman" panose="02020603050405020304" pitchFamily="18" charset="0"/>
              </a:rPr>
              <a:t>= calculé à partir d’une loi établie grâce à une régression linéaire multiple réalisée sur un échantillon de 23 fiches configurées différentes en utilisant les paramètres suivants pour la </a:t>
            </a:r>
            <a:r>
              <a:rPr lang="fr-FR" sz="1600" dirty="0" err="1">
                <a:effectLst/>
                <a:ea typeface="MS Mincho" panose="02020609040205080304" pitchFamily="49" charset="-128"/>
                <a:cs typeface="Times New Roman" panose="02020603050405020304" pitchFamily="18" charset="0"/>
              </a:rPr>
              <a:t>regression</a:t>
            </a:r>
            <a:r>
              <a:rPr lang="fr-FR" sz="1600" dirty="0">
                <a:effectLst/>
                <a:ea typeface="MS Mincho" panose="02020609040205080304" pitchFamily="49" charset="-128"/>
                <a:cs typeface="Times New Roman" panose="02020603050405020304" pitchFamily="18" charset="0"/>
              </a:rPr>
              <a:t> : «</a:t>
            </a:r>
            <a:r>
              <a:rPr lang="fr-FR" sz="1600" dirty="0">
                <a:effectLst/>
                <a:ea typeface="MS Mincho" panose="02020609040205080304" pitchFamily="49" charset="-128"/>
              </a:rPr>
              <a:t> </a:t>
            </a:r>
            <a:r>
              <a:rPr lang="fr-FR" sz="1600" dirty="0">
                <a:effectLst/>
                <a:ea typeface="MS Mincho" panose="02020609040205080304" pitchFamily="49" charset="-128"/>
                <a:cs typeface="Times New Roman" panose="02020603050405020304" pitchFamily="18" charset="0"/>
              </a:rPr>
              <a:t>Mat</a:t>
            </a:r>
            <a:r>
              <a:rPr lang="fr-FR" sz="1600" dirty="0">
                <a:effectLst/>
                <a:ea typeface="MS Mincho" panose="02020609040205080304" pitchFamily="49" charset="-128"/>
                <a:cs typeface="Arial Narrow" panose="020B0606020202030204" pitchFamily="34" charset="0"/>
              </a:rPr>
              <a:t>é</a:t>
            </a:r>
            <a:r>
              <a:rPr lang="fr-FR" sz="1600" dirty="0">
                <a:effectLst/>
                <a:ea typeface="MS Mincho" panose="02020609040205080304" pitchFamily="49" charset="-128"/>
                <a:cs typeface="Times New Roman" panose="02020603050405020304" pitchFamily="18" charset="0"/>
              </a:rPr>
              <a:t>riaux destin</a:t>
            </a:r>
            <a:r>
              <a:rPr lang="fr-FR" sz="1600" dirty="0">
                <a:effectLst/>
                <a:ea typeface="MS Mincho" panose="02020609040205080304" pitchFamily="49" charset="-128"/>
                <a:cs typeface="Arial Narrow" panose="020B0606020202030204" pitchFamily="34" charset="0"/>
              </a:rPr>
              <a:t>é</a:t>
            </a:r>
            <a:r>
              <a:rPr lang="fr-FR" sz="1600" dirty="0">
                <a:effectLst/>
                <a:ea typeface="MS Mincho" panose="02020609040205080304" pitchFamily="49" charset="-128"/>
                <a:cs typeface="Times New Roman" panose="02020603050405020304" pitchFamily="18" charset="0"/>
              </a:rPr>
              <a:t>s au recyclage</a:t>
            </a:r>
            <a:r>
              <a:rPr lang="fr-FR" sz="1600" dirty="0">
                <a:effectLst/>
                <a:ea typeface="MS Mincho" panose="02020609040205080304" pitchFamily="49" charset="-128"/>
              </a:rPr>
              <a:t> </a:t>
            </a:r>
            <a:r>
              <a:rPr lang="fr-FR" sz="1600" dirty="0">
                <a:effectLst/>
                <a:ea typeface="MS Mincho" panose="02020609040205080304" pitchFamily="49" charset="-128"/>
                <a:cs typeface="Arial Narrow" panose="020B0606020202030204" pitchFamily="34" charset="0"/>
              </a:rPr>
              <a:t>»</a:t>
            </a:r>
            <a:r>
              <a:rPr lang="fr-FR" sz="1600" dirty="0">
                <a:effectLst/>
                <a:ea typeface="MS Mincho" panose="02020609040205080304" pitchFamily="49" charset="-128"/>
                <a:cs typeface="Times New Roman" panose="02020603050405020304" pitchFamily="18" charset="0"/>
              </a:rPr>
              <a:t> (C3), «</a:t>
            </a:r>
            <a:r>
              <a:rPr lang="fr-FR" sz="1600" dirty="0">
                <a:effectLst/>
                <a:ea typeface="MS Mincho" panose="02020609040205080304" pitchFamily="49" charset="-128"/>
              </a:rPr>
              <a:t> </a:t>
            </a:r>
            <a:r>
              <a:rPr lang="fr-FR" sz="1600" dirty="0">
                <a:effectLst/>
                <a:ea typeface="MS Mincho" panose="02020609040205080304" pitchFamily="49" charset="-128"/>
                <a:cs typeface="Times New Roman" panose="02020603050405020304" pitchFamily="18" charset="0"/>
              </a:rPr>
              <a:t>D</a:t>
            </a:r>
            <a:r>
              <a:rPr lang="fr-FR" sz="1600" dirty="0">
                <a:effectLst/>
                <a:ea typeface="MS Mincho" panose="02020609040205080304" pitchFamily="49" charset="-128"/>
                <a:cs typeface="Arial Narrow" panose="020B0606020202030204" pitchFamily="34" charset="0"/>
              </a:rPr>
              <a:t>é</a:t>
            </a:r>
            <a:r>
              <a:rPr lang="fr-FR" sz="1600" dirty="0">
                <a:effectLst/>
                <a:ea typeface="MS Mincho" panose="02020609040205080304" pitchFamily="49" charset="-128"/>
                <a:cs typeface="Times New Roman" panose="02020603050405020304" pitchFamily="18" charset="0"/>
              </a:rPr>
              <a:t>chets dangereux </a:t>
            </a:r>
            <a:r>
              <a:rPr lang="fr-FR" sz="1600" dirty="0">
                <a:effectLst/>
                <a:ea typeface="MS Mincho" panose="02020609040205080304" pitchFamily="49" charset="-128"/>
                <a:cs typeface="Arial Narrow" panose="020B0606020202030204" pitchFamily="34" charset="0"/>
              </a:rPr>
              <a:t>é</a:t>
            </a:r>
            <a:r>
              <a:rPr lang="fr-FR" sz="1600" dirty="0">
                <a:effectLst/>
                <a:ea typeface="MS Mincho" panose="02020609040205080304" pitchFamily="49" charset="-128"/>
                <a:cs typeface="Times New Roman" panose="02020603050405020304" pitchFamily="18" charset="0"/>
              </a:rPr>
              <a:t>limin</a:t>
            </a:r>
            <a:r>
              <a:rPr lang="fr-FR" sz="1600" dirty="0">
                <a:effectLst/>
                <a:ea typeface="MS Mincho" panose="02020609040205080304" pitchFamily="49" charset="-128"/>
                <a:cs typeface="Arial Narrow" panose="020B0606020202030204" pitchFamily="34" charset="0"/>
              </a:rPr>
              <a:t>é</a:t>
            </a:r>
            <a:r>
              <a:rPr lang="fr-FR" sz="1600" dirty="0">
                <a:effectLst/>
                <a:ea typeface="MS Mincho" panose="02020609040205080304" pitchFamily="49" charset="-128"/>
                <a:cs typeface="Times New Roman" panose="02020603050405020304" pitchFamily="18" charset="0"/>
              </a:rPr>
              <a:t>s</a:t>
            </a:r>
            <a:r>
              <a:rPr lang="fr-FR" sz="1600" dirty="0">
                <a:effectLst/>
                <a:ea typeface="MS Mincho" panose="02020609040205080304" pitchFamily="49" charset="-128"/>
              </a:rPr>
              <a:t> </a:t>
            </a:r>
            <a:r>
              <a:rPr lang="fr-FR" sz="1600" dirty="0">
                <a:effectLst/>
                <a:ea typeface="MS Mincho" panose="02020609040205080304" pitchFamily="49" charset="-128"/>
                <a:cs typeface="Arial Narrow" panose="020B0606020202030204" pitchFamily="34" charset="0"/>
              </a:rPr>
              <a:t>»</a:t>
            </a:r>
            <a:r>
              <a:rPr lang="fr-FR" sz="1600" dirty="0">
                <a:effectLst/>
                <a:ea typeface="MS Mincho" panose="02020609040205080304" pitchFamily="49" charset="-128"/>
                <a:cs typeface="Times New Roman" panose="02020603050405020304" pitchFamily="18" charset="0"/>
              </a:rPr>
              <a:t> (C4), «</a:t>
            </a:r>
            <a:r>
              <a:rPr lang="fr-FR" sz="1600" dirty="0">
                <a:effectLst/>
                <a:ea typeface="MS Mincho" panose="02020609040205080304" pitchFamily="49" charset="-128"/>
              </a:rPr>
              <a:t> </a:t>
            </a:r>
            <a:r>
              <a:rPr lang="fr-FR" sz="1600" dirty="0">
                <a:effectLst/>
                <a:ea typeface="MS Mincho" panose="02020609040205080304" pitchFamily="49" charset="-128"/>
                <a:cs typeface="Times New Roman" panose="02020603050405020304" pitchFamily="18" charset="0"/>
              </a:rPr>
              <a:t>D</a:t>
            </a:r>
            <a:r>
              <a:rPr lang="fr-FR" sz="1600" dirty="0">
                <a:effectLst/>
                <a:ea typeface="MS Mincho" panose="02020609040205080304" pitchFamily="49" charset="-128"/>
                <a:cs typeface="Arial Narrow" panose="020B0606020202030204" pitchFamily="34" charset="0"/>
              </a:rPr>
              <a:t>é</a:t>
            </a:r>
            <a:r>
              <a:rPr lang="fr-FR" sz="1600" dirty="0">
                <a:effectLst/>
                <a:ea typeface="MS Mincho" panose="02020609040205080304" pitchFamily="49" charset="-128"/>
                <a:cs typeface="Times New Roman" panose="02020603050405020304" pitchFamily="18" charset="0"/>
              </a:rPr>
              <a:t>chets non dangereux </a:t>
            </a:r>
            <a:r>
              <a:rPr lang="fr-FR" sz="1600" dirty="0">
                <a:effectLst/>
                <a:ea typeface="MS Mincho" panose="02020609040205080304" pitchFamily="49" charset="-128"/>
                <a:cs typeface="Arial Narrow" panose="020B0606020202030204" pitchFamily="34" charset="0"/>
              </a:rPr>
              <a:t>é</a:t>
            </a:r>
            <a:r>
              <a:rPr lang="fr-FR" sz="1600" dirty="0">
                <a:effectLst/>
                <a:ea typeface="MS Mincho" panose="02020609040205080304" pitchFamily="49" charset="-128"/>
                <a:cs typeface="Times New Roman" panose="02020603050405020304" pitchFamily="18" charset="0"/>
              </a:rPr>
              <a:t>limin</a:t>
            </a:r>
            <a:r>
              <a:rPr lang="fr-FR" sz="1600" dirty="0">
                <a:effectLst/>
                <a:ea typeface="MS Mincho" panose="02020609040205080304" pitchFamily="49" charset="-128"/>
                <a:cs typeface="Arial Narrow" panose="020B0606020202030204" pitchFamily="34" charset="0"/>
              </a:rPr>
              <a:t>é</a:t>
            </a:r>
            <a:r>
              <a:rPr lang="fr-FR" sz="1600" dirty="0">
                <a:effectLst/>
                <a:ea typeface="MS Mincho" panose="02020609040205080304" pitchFamily="49" charset="-128"/>
                <a:cs typeface="Times New Roman" panose="02020603050405020304" pitchFamily="18" charset="0"/>
              </a:rPr>
              <a:t>s</a:t>
            </a:r>
            <a:r>
              <a:rPr lang="fr-FR" sz="1600" dirty="0">
                <a:effectLst/>
                <a:ea typeface="MS Mincho" panose="02020609040205080304" pitchFamily="49" charset="-128"/>
              </a:rPr>
              <a:t> </a:t>
            </a:r>
            <a:r>
              <a:rPr lang="fr-FR" sz="1600" dirty="0">
                <a:effectLst/>
                <a:ea typeface="MS Mincho" panose="02020609040205080304" pitchFamily="49" charset="-128"/>
                <a:cs typeface="Arial Narrow" panose="020B0606020202030204" pitchFamily="34" charset="0"/>
              </a:rPr>
              <a:t>»</a:t>
            </a:r>
            <a:r>
              <a:rPr lang="fr-FR" sz="1600" dirty="0">
                <a:effectLst/>
                <a:ea typeface="MS Mincho" panose="02020609040205080304" pitchFamily="49" charset="-128"/>
                <a:cs typeface="Times New Roman" panose="02020603050405020304" pitchFamily="18" charset="0"/>
              </a:rPr>
              <a:t> (C4), [«</a:t>
            </a:r>
            <a:r>
              <a:rPr lang="fr-FR" sz="1600" dirty="0">
                <a:effectLst/>
                <a:ea typeface="MS Mincho" panose="02020609040205080304" pitchFamily="49" charset="-128"/>
              </a:rPr>
              <a:t> </a:t>
            </a:r>
            <a:r>
              <a:rPr lang="fr-FR" sz="1600" dirty="0">
                <a:effectLst/>
                <a:ea typeface="MS Mincho" panose="02020609040205080304" pitchFamily="49" charset="-128"/>
                <a:cs typeface="Times New Roman" panose="02020603050405020304" pitchFamily="18" charset="0"/>
              </a:rPr>
              <a:t>R</a:t>
            </a:r>
            <a:r>
              <a:rPr lang="fr-FR" sz="1600" dirty="0">
                <a:effectLst/>
                <a:ea typeface="MS Mincho" panose="02020609040205080304" pitchFamily="49" charset="-128"/>
                <a:cs typeface="Arial Narrow" panose="020B0606020202030204" pitchFamily="34" charset="0"/>
              </a:rPr>
              <a:t>é</a:t>
            </a:r>
            <a:r>
              <a:rPr lang="fr-FR" sz="1600" dirty="0">
                <a:effectLst/>
                <a:ea typeface="MS Mincho" panose="02020609040205080304" pitchFamily="49" charset="-128"/>
                <a:cs typeface="Times New Roman" panose="02020603050405020304" pitchFamily="18" charset="0"/>
              </a:rPr>
              <a:t>chauffement climatique </a:t>
            </a:r>
            <a:r>
              <a:rPr lang="fr-FR" sz="1600" dirty="0">
                <a:effectLst/>
                <a:ea typeface="MS Mincho" panose="02020609040205080304" pitchFamily="49" charset="-128"/>
                <a:cs typeface="Arial Narrow" panose="020B0606020202030204" pitchFamily="34" charset="0"/>
              </a:rPr>
              <a:t>»</a:t>
            </a:r>
            <a:r>
              <a:rPr lang="fr-FR" sz="1600" dirty="0">
                <a:effectLst/>
                <a:ea typeface="MS Mincho" panose="02020609040205080304" pitchFamily="49" charset="-128"/>
                <a:cs typeface="Times New Roman" panose="02020603050405020304" pitchFamily="18" charset="0"/>
              </a:rPr>
              <a:t> (A4)] / « Distance A4 »].</a:t>
            </a:r>
            <a:endParaRPr lang="fr-FR" sz="1600" dirty="0"/>
          </a:p>
        </p:txBody>
      </p:sp>
    </p:spTree>
    <p:extLst>
      <p:ext uri="{BB962C8B-B14F-4D97-AF65-F5344CB8AC3E}">
        <p14:creationId xmlns:p14="http://schemas.microsoft.com/office/powerpoint/2010/main" val="418208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231900" y="227296"/>
            <a:ext cx="8672950" cy="904354"/>
          </a:xfrm>
        </p:spPr>
        <p:txBody>
          <a:bodyPr>
            <a:noAutofit/>
          </a:bodyPr>
          <a:lstStyle/>
          <a:p>
            <a:r>
              <a:rPr lang="fr-FR" sz="2400"/>
              <a:t>Présentation de la méthode – Cas des lots forfaitaires</a:t>
            </a:r>
            <a:br>
              <a:rPr lang="fr-FR" sz="2400"/>
            </a:br>
            <a:br>
              <a:rPr lang="fr-FR" sz="2400"/>
            </a:br>
            <a:endParaRPr lang="fr-FR" sz="2400"/>
          </a:p>
        </p:txBody>
      </p:sp>
      <p:sp>
        <p:nvSpPr>
          <p:cNvPr id="8" name="ZoneTexte 7">
            <a:extLst>
              <a:ext uri="{FF2B5EF4-FFF2-40B4-BE49-F238E27FC236}">
                <a16:creationId xmlns:a16="http://schemas.microsoft.com/office/drawing/2014/main" id="{E323A20E-2F4A-B6C3-34CB-DA92617418C1}"/>
              </a:ext>
            </a:extLst>
          </p:cNvPr>
          <p:cNvSpPr txBox="1"/>
          <p:nvPr/>
        </p:nvSpPr>
        <p:spPr>
          <a:xfrm>
            <a:off x="927100" y="1261847"/>
            <a:ext cx="9448800" cy="318998"/>
          </a:xfrm>
          <a:prstGeom prst="rect">
            <a:avLst/>
          </a:prstGeom>
          <a:solidFill>
            <a:schemeClr val="bg1"/>
          </a:solidFill>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p:txBody>
      </p:sp>
      <p:sp>
        <p:nvSpPr>
          <p:cNvPr id="4" name="ZoneTexte 3">
            <a:extLst>
              <a:ext uri="{FF2B5EF4-FFF2-40B4-BE49-F238E27FC236}">
                <a16:creationId xmlns:a16="http://schemas.microsoft.com/office/drawing/2014/main" id="{F5E71826-7400-9E59-2E2A-1D5033682470}"/>
              </a:ext>
            </a:extLst>
          </p:cNvPr>
          <p:cNvSpPr txBox="1"/>
          <p:nvPr/>
        </p:nvSpPr>
        <p:spPr>
          <a:xfrm>
            <a:off x="996375" y="1258711"/>
            <a:ext cx="9144000" cy="5355312"/>
          </a:xfrm>
          <a:prstGeom prst="rect">
            <a:avLst/>
          </a:prstGeom>
          <a:noFill/>
        </p:spPr>
        <p:txBody>
          <a:bodyPr wrap="square" lIns="91440" tIns="45720" rIns="91440" bIns="45720" anchor="t">
            <a:spAutoFit/>
          </a:bodyPr>
          <a:lstStyle/>
          <a:p>
            <a:pPr algn="just" defTabSz="457200">
              <a:defRPr/>
            </a:pPr>
            <a:endParaRPr lang="fr-FR" dirty="0"/>
          </a:p>
          <a:p>
            <a:pPr marL="285750" indent="-285750" algn="just" defTabSz="457200">
              <a:buFont typeface="Arial"/>
              <a:buChar char="•"/>
              <a:defRPr/>
            </a:pPr>
            <a:r>
              <a:rPr lang="fr-FR" dirty="0"/>
              <a:t>Les résultats des lots forfaitaires ne sont pas exploitables pour le MFA. Cependant, afin d’encourager un plus grand nombre de projets à entrer dans la démarche du MFA, la méthode acceptera les RSEE modélisés avec des lots forfaitaires. </a:t>
            </a:r>
          </a:p>
          <a:p>
            <a:pPr marL="285750" indent="-285750" algn="just" defTabSz="457200">
              <a:buFont typeface="Arial"/>
              <a:buChar char="•"/>
              <a:defRPr/>
            </a:pPr>
            <a:endParaRPr lang="fr-FR" dirty="0"/>
          </a:p>
          <a:p>
            <a:pPr marL="285750" indent="-285750" algn="just" defTabSz="457200">
              <a:buFont typeface="Arial"/>
              <a:buChar char="•"/>
              <a:defRPr/>
            </a:pPr>
            <a:r>
              <a:rPr lang="fr-FR" dirty="0"/>
              <a:t>Dans ce cas, la méthode donne la possibilité au porteur de projet de compléter volontairement sa modélisation dans l’outil MFA. Le porteur de projet pourra directement dans l’outil après chargement de son RSEE renseigner les lots techniques. Cette modélisation dite « allégée » est réalisée directement dans l’outil après chargement du RSEE pour ne pas entraîner de modification directement sur ce fichier réglementaire. </a:t>
            </a:r>
          </a:p>
          <a:p>
            <a:pPr algn="just" defTabSz="457200">
              <a:defRPr/>
            </a:pPr>
            <a:r>
              <a:rPr lang="fr-FR" dirty="0"/>
              <a:t> </a:t>
            </a:r>
          </a:p>
          <a:p>
            <a:pPr marL="285750" indent="-285750" algn="just" defTabSz="457200">
              <a:buFont typeface="Arial"/>
              <a:buChar char="•"/>
              <a:defRPr/>
            </a:pPr>
            <a:endParaRPr lang="fr-FR" dirty="0"/>
          </a:p>
          <a:p>
            <a:pPr marL="285750" indent="-285750" algn="just" defTabSz="457200">
              <a:buFont typeface="Arial"/>
              <a:buChar char="•"/>
              <a:defRPr/>
            </a:pPr>
            <a:r>
              <a:rPr lang="fr-FR" dirty="0"/>
              <a:t>Le lancement des calculs est possible même si aucune fiche n’est renseignée pour ces lots techniques. </a:t>
            </a:r>
            <a:r>
              <a:rPr lang="fr-FR"/>
              <a:t>Ils ne </a:t>
            </a:r>
            <a:r>
              <a:rPr lang="fr-FR" dirty="0"/>
              <a:t>sont alors pas pris en compte dans les résultats. Il est cependant fortement recommandé d’avoir ces lots modélisés de façon détaillée pour réaliser une étude MFA plus robuste. </a:t>
            </a:r>
          </a:p>
          <a:p>
            <a:pPr algn="just" defTabSz="457200">
              <a:defRPr/>
            </a:pPr>
            <a:endParaRPr lang="fr-FR" dirty="0">
              <a:cs typeface="Arial" panose="020B0604020202020204"/>
            </a:endParaRPr>
          </a:p>
          <a:p>
            <a:pPr algn="just" defTabSz="457200">
              <a:defRPr/>
            </a:pPr>
            <a:endParaRPr lang="fr-FR" dirty="0">
              <a:cs typeface="Arial" panose="020B0604020202020204"/>
            </a:endParaRPr>
          </a:p>
        </p:txBody>
      </p:sp>
    </p:spTree>
    <p:extLst>
      <p:ext uri="{BB962C8B-B14F-4D97-AF65-F5344CB8AC3E}">
        <p14:creationId xmlns:p14="http://schemas.microsoft.com/office/powerpoint/2010/main" val="96865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a:extLst>
              <a:ext uri="{FF2B5EF4-FFF2-40B4-BE49-F238E27FC236}">
                <a16:creationId xmlns:a16="http://schemas.microsoft.com/office/drawing/2014/main" id="{4EE4956B-8CCC-CEB9-E723-01A1A2B919BF}"/>
              </a:ext>
            </a:extLst>
          </p:cNvPr>
          <p:cNvSpPr txBox="1">
            <a:spLocks/>
          </p:cNvSpPr>
          <p:nvPr/>
        </p:nvSpPr>
        <p:spPr>
          <a:xfrm>
            <a:off x="1272117" y="276225"/>
            <a:ext cx="8672950" cy="550587"/>
          </a:xfrm>
          <a:prstGeom prst="rect">
            <a:avLst/>
          </a:prstGeom>
          <a:solidFill>
            <a:schemeClr val="bg1">
              <a:lumMod val="95000"/>
            </a:schemeClr>
          </a:solidFill>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fr-FR" sz="3200" b="1" dirty="0">
                <a:effectLst/>
                <a:latin typeface="Calibri" panose="020F0502020204030204" pitchFamily="34" charset="0"/>
                <a:ea typeface="Calibri" panose="020F0502020204030204" pitchFamily="34" charset="0"/>
              </a:rPr>
              <a:t>Présentation de l’outil EC2, le périmètre, les limites …</a:t>
            </a:r>
            <a:endParaRPr lang="fr-FR" dirty="0"/>
          </a:p>
        </p:txBody>
      </p:sp>
      <p:sp>
        <p:nvSpPr>
          <p:cNvPr id="4" name="ZoneTexte 3">
            <a:extLst>
              <a:ext uri="{FF2B5EF4-FFF2-40B4-BE49-F238E27FC236}">
                <a16:creationId xmlns:a16="http://schemas.microsoft.com/office/drawing/2014/main" id="{F6BD486D-E0D9-0F62-4C2F-4DEE9B52DBDB}"/>
              </a:ext>
            </a:extLst>
          </p:cNvPr>
          <p:cNvSpPr txBox="1"/>
          <p:nvPr/>
        </p:nvSpPr>
        <p:spPr>
          <a:xfrm>
            <a:off x="1308100" y="1847910"/>
            <a:ext cx="8610600" cy="665695"/>
          </a:xfrm>
          <a:prstGeom prst="rect">
            <a:avLst/>
          </a:prstGeom>
          <a:noFill/>
        </p:spPr>
        <p:txBody>
          <a:bodyPr wrap="square" rtlCol="0">
            <a:spAutoFit/>
          </a:bodyPr>
          <a:lstStyle/>
          <a:p>
            <a:pPr lvl="1" algn="ctr">
              <a:lnSpc>
                <a:spcPct val="107000"/>
              </a:lnSpc>
            </a:pPr>
            <a:r>
              <a:rPr lang="fr-FR">
                <a:latin typeface="Calibri" panose="020F0502020204030204" pitchFamily="34" charset="0"/>
                <a:ea typeface="Calibri" panose="020F0502020204030204" pitchFamily="34" charset="0"/>
                <a:cs typeface="Times New Roman" panose="02020603050405020304" pitchFamily="18" charset="0"/>
              </a:rPr>
              <a:t>Elodie MACE, CSTB, </a:t>
            </a:r>
            <a:r>
              <a:rPr lang="fr-FR" sz="1800">
                <a:effectLst/>
                <a:latin typeface="Calibri" panose="020F0502020204030204" pitchFamily="34" charset="0"/>
                <a:ea typeface="Calibri" panose="020F0502020204030204" pitchFamily="34" charset="0"/>
              </a:rPr>
              <a:t>Chef de Projet Économie Circulaire</a:t>
            </a:r>
            <a:endParaRPr lang="fr-FR">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3" name="Image 2">
            <a:extLst>
              <a:ext uri="{FF2B5EF4-FFF2-40B4-BE49-F238E27FC236}">
                <a16:creationId xmlns:a16="http://schemas.microsoft.com/office/drawing/2014/main" id="{6A35A48A-C2E1-A02A-1B28-F42495B8DA7A}"/>
              </a:ext>
            </a:extLst>
          </p:cNvPr>
          <p:cNvPicPr>
            <a:picLocks noChangeAspect="1"/>
          </p:cNvPicPr>
          <p:nvPr/>
        </p:nvPicPr>
        <p:blipFill rotWithShape="1">
          <a:blip r:embed="rId2"/>
          <a:srcRect t="29522" r="72879" b="24971"/>
          <a:stretch/>
        </p:blipFill>
        <p:spPr bwMode="auto">
          <a:xfrm>
            <a:off x="4584405" y="2513605"/>
            <a:ext cx="1600495" cy="1288961"/>
          </a:xfrm>
          <a:prstGeom prst="rect">
            <a:avLst/>
          </a:prstGeom>
          <a:noFill/>
          <a:ln w="9525">
            <a:noFill/>
            <a:miter lim="800000"/>
            <a:headEnd/>
            <a:tailEnd/>
          </a:ln>
        </p:spPr>
      </p:pic>
      <p:pic>
        <p:nvPicPr>
          <p:cNvPr id="5" name="Picture 2">
            <a:extLst>
              <a:ext uri="{FF2B5EF4-FFF2-40B4-BE49-F238E27FC236}">
                <a16:creationId xmlns:a16="http://schemas.microsoft.com/office/drawing/2014/main" id="{CEB00AD7-AE0C-E444-C86D-42FA91FFF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642" y="6710145"/>
            <a:ext cx="1720500" cy="84626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95E4828B-FED5-9D9C-D9B7-84B10496EFE8}"/>
              </a:ext>
            </a:extLst>
          </p:cNvPr>
          <p:cNvPicPr>
            <a:picLocks noChangeAspect="1"/>
          </p:cNvPicPr>
          <p:nvPr/>
        </p:nvPicPr>
        <p:blipFill rotWithShape="1">
          <a:blip r:embed="rId2"/>
          <a:srcRect t="29522" r="73402" b="24971"/>
          <a:stretch/>
        </p:blipFill>
        <p:spPr bwMode="auto">
          <a:xfrm>
            <a:off x="2146300" y="6710145"/>
            <a:ext cx="1038371" cy="852705"/>
          </a:xfrm>
          <a:prstGeom prst="rect">
            <a:avLst/>
          </a:prstGeom>
          <a:noFill/>
          <a:ln w="9525">
            <a:noFill/>
            <a:miter lim="800000"/>
            <a:headEnd/>
            <a:tailEnd/>
          </a:ln>
        </p:spPr>
      </p:pic>
      <p:pic>
        <p:nvPicPr>
          <p:cNvPr id="7" name="Picture 2" descr="EVEA recrute un(e) consultant(e) sénior évaluation environnementale et  éco-conception - Pôle Eco conception">
            <a:extLst>
              <a:ext uri="{FF2B5EF4-FFF2-40B4-BE49-F238E27FC236}">
                <a16:creationId xmlns:a16="http://schemas.microsoft.com/office/drawing/2014/main" id="{9946F880-B07B-D141-E355-69FC7926D2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2700" y="6710145"/>
            <a:ext cx="955089" cy="70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180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BBFEC7-89A9-306A-005E-B449FC024454}"/>
              </a:ext>
            </a:extLst>
          </p:cNvPr>
          <p:cNvSpPr>
            <a:spLocks noGrp="1"/>
          </p:cNvSpPr>
          <p:nvPr>
            <p:ph type="ctrTitle"/>
          </p:nvPr>
        </p:nvSpPr>
        <p:spPr/>
        <p:txBody>
          <a:bodyPr>
            <a:normAutofit fontScale="90000"/>
          </a:bodyPr>
          <a:lstStyle/>
          <a:p>
            <a:r>
              <a:rPr lang="fr-FR" sz="2800" b="1" dirty="0">
                <a:effectLst/>
                <a:latin typeface="Calibri" panose="020F0502020204030204" pitchFamily="34" charset="0"/>
                <a:ea typeface="Calibri" panose="020F0502020204030204" pitchFamily="34" charset="0"/>
              </a:rPr>
              <a:t>Présentation de l’outil EC2, le périmètre, les limites …</a:t>
            </a:r>
            <a:br>
              <a:rPr lang="fr-FR" dirty="0"/>
            </a:br>
            <a:endParaRPr lang="fr-FR" dirty="0"/>
          </a:p>
        </p:txBody>
      </p:sp>
      <p:sp>
        <p:nvSpPr>
          <p:cNvPr id="4" name="Sous-titre 3">
            <a:extLst>
              <a:ext uri="{FF2B5EF4-FFF2-40B4-BE49-F238E27FC236}">
                <a16:creationId xmlns:a16="http://schemas.microsoft.com/office/drawing/2014/main" id="{863363FF-0A79-2FF7-189C-EBE985042CFC}"/>
              </a:ext>
            </a:extLst>
          </p:cNvPr>
          <p:cNvSpPr>
            <a:spLocks noGrp="1"/>
          </p:cNvSpPr>
          <p:nvPr>
            <p:ph type="subTitle" idx="1"/>
          </p:nvPr>
        </p:nvSpPr>
        <p:spPr/>
        <p:txBody>
          <a:bodyPr>
            <a:normAutofit lnSpcReduction="10000"/>
          </a:bodyPr>
          <a:lstStyle/>
          <a:p>
            <a:r>
              <a:rPr lang="fr-FR" dirty="0"/>
              <a:t>Le périmètre</a:t>
            </a:r>
          </a:p>
        </p:txBody>
      </p:sp>
      <p:sp>
        <p:nvSpPr>
          <p:cNvPr id="5" name="ZoneTexte 4">
            <a:extLst>
              <a:ext uri="{FF2B5EF4-FFF2-40B4-BE49-F238E27FC236}">
                <a16:creationId xmlns:a16="http://schemas.microsoft.com/office/drawing/2014/main" id="{D7CD69B8-0B86-0F98-6637-D476FF42D341}"/>
              </a:ext>
            </a:extLst>
          </p:cNvPr>
          <p:cNvSpPr txBox="1"/>
          <p:nvPr/>
        </p:nvSpPr>
        <p:spPr>
          <a:xfrm>
            <a:off x="1308100" y="1847910"/>
            <a:ext cx="8610600" cy="3139321"/>
          </a:xfrm>
          <a:prstGeom prst="rect">
            <a:avLst/>
          </a:prstGeom>
          <a:noFill/>
        </p:spPr>
        <p:txBody>
          <a:bodyPr wrap="square" rtlCol="0">
            <a:spAutoFit/>
          </a:bodyPr>
          <a:lstStyle/>
          <a:p>
            <a:pPr algn="just" defTabSz="457200">
              <a:defRPr/>
            </a:pPr>
            <a:r>
              <a:rPr lang="fr-FR" b="1" dirty="0">
                <a:solidFill>
                  <a:srgbClr val="E15F49"/>
                </a:solidFill>
                <a:cs typeface="Arial"/>
              </a:rPr>
              <a:t>Construction neuve</a:t>
            </a:r>
          </a:p>
          <a:p>
            <a:pPr marL="285750" indent="-285750" algn="just" defTabSz="457200">
              <a:buFont typeface="Wingdings" panose="05000000000000000000" pitchFamily="2" charset="2"/>
              <a:buChar char="Ø"/>
              <a:defRPr/>
            </a:pPr>
            <a:r>
              <a:rPr lang="fr-FR" dirty="0">
                <a:cs typeface="Arial"/>
              </a:rPr>
              <a:t>RSEE RE2020 disponible (.zip ou .xml)</a:t>
            </a:r>
          </a:p>
          <a:p>
            <a:pPr marL="285750" indent="-285750" algn="just" defTabSz="457200">
              <a:buFont typeface="Wingdings" panose="05000000000000000000" pitchFamily="2" charset="2"/>
              <a:buChar char="Ø"/>
              <a:defRPr/>
            </a:pPr>
            <a:endParaRPr lang="fr-FR" dirty="0">
              <a:cs typeface="Arial"/>
            </a:endParaRPr>
          </a:p>
          <a:p>
            <a:pPr algn="just" defTabSz="457200">
              <a:defRPr/>
            </a:pPr>
            <a:r>
              <a:rPr lang="fr-FR" b="1" dirty="0">
                <a:solidFill>
                  <a:srgbClr val="E15F49"/>
                </a:solidFill>
                <a:cs typeface="Arial"/>
              </a:rPr>
              <a:t>Lien direct avec la base INIES</a:t>
            </a:r>
          </a:p>
          <a:p>
            <a:pPr marL="285750" indent="-285750" algn="just" defTabSz="457200">
              <a:buFont typeface="Wingdings" panose="05000000000000000000" pitchFamily="2" charset="2"/>
              <a:buChar char="Ø"/>
              <a:defRPr/>
            </a:pPr>
            <a:r>
              <a:rPr lang="fr-FR" dirty="0">
                <a:cs typeface="Arial"/>
              </a:rPr>
              <a:t>Les indicateurs utilisés dans les calculs proviennent directement des fiches associées au RSEE et sont mis </a:t>
            </a:r>
            <a:r>
              <a:rPr lang="fr-FR">
                <a:cs typeface="Arial"/>
              </a:rPr>
              <a:t>à jour en temps réel</a:t>
            </a:r>
            <a:endParaRPr lang="fr-FR" dirty="0">
              <a:cs typeface="Arial"/>
            </a:endParaRPr>
          </a:p>
          <a:p>
            <a:pPr marL="285750" indent="-285750" algn="just" defTabSz="457200">
              <a:buFont typeface="Wingdings" panose="05000000000000000000" pitchFamily="2" charset="2"/>
              <a:buChar char="Ø"/>
              <a:defRPr/>
            </a:pPr>
            <a:endParaRPr lang="fr-FR" dirty="0">
              <a:cs typeface="Arial"/>
            </a:endParaRPr>
          </a:p>
          <a:p>
            <a:pPr algn="just" defTabSz="457200">
              <a:defRPr/>
            </a:pPr>
            <a:r>
              <a:rPr lang="fr-FR" b="1" dirty="0">
                <a:solidFill>
                  <a:srgbClr val="E15F49"/>
                </a:solidFill>
                <a:cs typeface="Arial"/>
              </a:rPr>
              <a:t>Calcul à l’échelle Bâtiment</a:t>
            </a:r>
          </a:p>
          <a:p>
            <a:pPr marL="285750" indent="-285750" algn="just" defTabSz="457200">
              <a:buFont typeface="Wingdings" panose="05000000000000000000" pitchFamily="2" charset="2"/>
              <a:buChar char="Ø"/>
              <a:defRPr/>
            </a:pPr>
            <a:r>
              <a:rPr lang="fr-FR" dirty="0">
                <a:cs typeface="Arial"/>
              </a:rPr>
              <a:t>En cas d’un RSEE multiple, l’outil propose la sélection du bâtiment à étudier</a:t>
            </a:r>
          </a:p>
          <a:p>
            <a:pPr marL="285750" indent="-285750" algn="just" defTabSz="457200">
              <a:buFont typeface="Wingdings" panose="05000000000000000000" pitchFamily="2" charset="2"/>
              <a:buChar char="Ø"/>
              <a:defRPr/>
            </a:pPr>
            <a:endParaRPr lang="fr-FR" dirty="0">
              <a:cs typeface="Arial"/>
            </a:endParaRPr>
          </a:p>
          <a:p>
            <a:endParaRPr lang="fr-FR" dirty="0"/>
          </a:p>
        </p:txBody>
      </p:sp>
    </p:spTree>
    <p:extLst>
      <p:ext uri="{BB962C8B-B14F-4D97-AF65-F5344CB8AC3E}">
        <p14:creationId xmlns:p14="http://schemas.microsoft.com/office/powerpoint/2010/main" val="38996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BBFEC7-89A9-306A-005E-B449FC024454}"/>
              </a:ext>
            </a:extLst>
          </p:cNvPr>
          <p:cNvSpPr>
            <a:spLocks noGrp="1"/>
          </p:cNvSpPr>
          <p:nvPr>
            <p:ph type="ctrTitle"/>
          </p:nvPr>
        </p:nvSpPr>
        <p:spPr/>
        <p:txBody>
          <a:bodyPr>
            <a:normAutofit fontScale="90000"/>
          </a:bodyPr>
          <a:lstStyle/>
          <a:p>
            <a:r>
              <a:rPr lang="fr-FR" sz="2800" b="1" dirty="0">
                <a:effectLst/>
                <a:latin typeface="Calibri" panose="020F0502020204030204" pitchFamily="34" charset="0"/>
                <a:ea typeface="Calibri" panose="020F0502020204030204" pitchFamily="34" charset="0"/>
              </a:rPr>
              <a:t>Présentation de l’outil EC2, le périmètre, les limites …</a:t>
            </a:r>
            <a:br>
              <a:rPr lang="fr-FR" dirty="0"/>
            </a:br>
            <a:endParaRPr lang="fr-FR" dirty="0"/>
          </a:p>
        </p:txBody>
      </p:sp>
      <p:sp>
        <p:nvSpPr>
          <p:cNvPr id="4" name="Sous-titre 3">
            <a:extLst>
              <a:ext uri="{FF2B5EF4-FFF2-40B4-BE49-F238E27FC236}">
                <a16:creationId xmlns:a16="http://schemas.microsoft.com/office/drawing/2014/main" id="{863363FF-0A79-2FF7-189C-EBE985042CFC}"/>
              </a:ext>
            </a:extLst>
          </p:cNvPr>
          <p:cNvSpPr>
            <a:spLocks noGrp="1"/>
          </p:cNvSpPr>
          <p:nvPr>
            <p:ph type="subTitle" idx="1"/>
          </p:nvPr>
        </p:nvSpPr>
        <p:spPr/>
        <p:txBody>
          <a:bodyPr>
            <a:normAutofit lnSpcReduction="10000"/>
          </a:bodyPr>
          <a:lstStyle/>
          <a:p>
            <a:r>
              <a:rPr lang="fr-FR" dirty="0"/>
              <a:t>Les fonctionnalités</a:t>
            </a:r>
          </a:p>
        </p:txBody>
      </p:sp>
      <p:sp>
        <p:nvSpPr>
          <p:cNvPr id="5" name="ZoneTexte 4">
            <a:extLst>
              <a:ext uri="{FF2B5EF4-FFF2-40B4-BE49-F238E27FC236}">
                <a16:creationId xmlns:a16="http://schemas.microsoft.com/office/drawing/2014/main" id="{D7CD69B8-0B86-0F98-6637-D476FF42D341}"/>
              </a:ext>
            </a:extLst>
          </p:cNvPr>
          <p:cNvSpPr txBox="1"/>
          <p:nvPr/>
        </p:nvSpPr>
        <p:spPr>
          <a:xfrm>
            <a:off x="1308100" y="1847910"/>
            <a:ext cx="8610600" cy="4247317"/>
          </a:xfrm>
          <a:prstGeom prst="rect">
            <a:avLst/>
          </a:prstGeom>
          <a:noFill/>
        </p:spPr>
        <p:txBody>
          <a:bodyPr wrap="square" rtlCol="0">
            <a:spAutoFit/>
          </a:bodyPr>
          <a:lstStyle/>
          <a:p>
            <a:pPr algn="just" defTabSz="457200">
              <a:defRPr/>
            </a:pPr>
            <a:r>
              <a:rPr lang="fr-FR" b="1" dirty="0">
                <a:solidFill>
                  <a:srgbClr val="E15F49"/>
                </a:solidFill>
                <a:cs typeface="Arial"/>
              </a:rPr>
              <a:t>Création de compte et stockage de projets</a:t>
            </a:r>
          </a:p>
          <a:p>
            <a:pPr algn="just" defTabSz="457200">
              <a:defRPr/>
            </a:pPr>
            <a:endParaRPr lang="fr-FR" b="1" dirty="0">
              <a:solidFill>
                <a:srgbClr val="E15F49"/>
              </a:solidFill>
              <a:cs typeface="Arial"/>
            </a:endParaRPr>
          </a:p>
          <a:p>
            <a:pPr algn="just" defTabSz="457200">
              <a:defRPr/>
            </a:pPr>
            <a:r>
              <a:rPr lang="fr-FR" b="1" dirty="0">
                <a:solidFill>
                  <a:srgbClr val="E15F49"/>
                </a:solidFill>
                <a:cs typeface="Arial"/>
              </a:rPr>
              <a:t>Création d'un projet</a:t>
            </a:r>
          </a:p>
          <a:p>
            <a:pPr algn="just" defTabSz="457200">
              <a:defRPr/>
            </a:pPr>
            <a:r>
              <a:rPr lang="fr-FR" dirty="0">
                <a:cs typeface="Arial"/>
              </a:rPr>
              <a:t>&gt; à partir d'un RSEE RE2020 (.zip ou .xml)</a:t>
            </a:r>
          </a:p>
          <a:p>
            <a:pPr algn="just" defTabSz="457200">
              <a:defRPr/>
            </a:pPr>
            <a:endParaRPr lang="fr-FR" dirty="0">
              <a:solidFill>
                <a:srgbClr val="000000"/>
              </a:solidFill>
              <a:cs typeface="Arial" panose="020B0604020202020204"/>
            </a:endParaRPr>
          </a:p>
          <a:p>
            <a:pPr algn="just" defTabSz="457200">
              <a:defRPr/>
            </a:pPr>
            <a:r>
              <a:rPr lang="en-US" b="1" dirty="0">
                <a:solidFill>
                  <a:srgbClr val="E15F49"/>
                </a:solidFill>
                <a:cs typeface="Arial" panose="020B0604020202020204"/>
              </a:rPr>
              <a:t>Edition du </a:t>
            </a:r>
            <a:r>
              <a:rPr lang="en-US" b="1" dirty="0" err="1">
                <a:solidFill>
                  <a:srgbClr val="E15F49"/>
                </a:solidFill>
                <a:cs typeface="Arial" panose="020B0604020202020204"/>
              </a:rPr>
              <a:t>projet</a:t>
            </a:r>
            <a:r>
              <a:rPr lang="en-US" b="1" dirty="0">
                <a:solidFill>
                  <a:srgbClr val="E15F49"/>
                </a:solidFill>
                <a:cs typeface="Arial" panose="020B0604020202020204"/>
              </a:rPr>
              <a:t> :</a:t>
            </a:r>
          </a:p>
          <a:p>
            <a:pPr algn="just" defTabSz="457200">
              <a:defRPr/>
            </a:pPr>
            <a:r>
              <a:rPr lang="en-US" dirty="0">
                <a:cs typeface="Arial" panose="020B0604020202020204"/>
              </a:rPr>
              <a:t>&gt; </a:t>
            </a:r>
            <a:r>
              <a:rPr lang="fr-FR" dirty="0">
                <a:cs typeface="Arial" panose="020B0604020202020204"/>
              </a:rPr>
              <a:t>Mise à jour de DEP obsolètes le cas échéant</a:t>
            </a:r>
          </a:p>
          <a:p>
            <a:pPr algn="just" defTabSz="457200">
              <a:defRPr/>
            </a:pPr>
            <a:r>
              <a:rPr lang="fr-FR" dirty="0">
                <a:cs typeface="Arial" panose="020B0604020202020204"/>
              </a:rPr>
              <a:t>&gt; Précisions sur les fiches configurées utilisées pour le RSEE</a:t>
            </a:r>
          </a:p>
          <a:p>
            <a:pPr algn="just" defTabSz="457200">
              <a:defRPr/>
            </a:pPr>
            <a:r>
              <a:rPr lang="fr-FR" dirty="0">
                <a:cs typeface="Arial" panose="020B0604020202020204"/>
              </a:rPr>
              <a:t>&gt; Précisions sur les éléments issus du réemploi</a:t>
            </a:r>
          </a:p>
          <a:p>
            <a:pPr algn="just" defTabSz="457200">
              <a:defRPr/>
            </a:pPr>
            <a:r>
              <a:rPr lang="fr-FR" dirty="0">
                <a:cs typeface="Arial" panose="020B0604020202020204"/>
              </a:rPr>
              <a:t>&gt; Détails sur les lots forfaitaires</a:t>
            </a:r>
          </a:p>
          <a:p>
            <a:pPr algn="just" defTabSz="457200">
              <a:defRPr/>
            </a:pPr>
            <a:endParaRPr lang="fr-FR" dirty="0">
              <a:solidFill>
                <a:srgbClr val="000000"/>
              </a:solidFill>
              <a:cs typeface="Arial" panose="020B0604020202020204"/>
            </a:endParaRPr>
          </a:p>
          <a:p>
            <a:pPr algn="just" defTabSz="457200">
              <a:defRPr/>
            </a:pPr>
            <a:r>
              <a:rPr lang="fr-FR" b="1" dirty="0">
                <a:solidFill>
                  <a:srgbClr val="E15F49"/>
                </a:solidFill>
                <a:cs typeface="Arial" panose="020B0604020202020204"/>
              </a:rPr>
              <a:t>Visualisation des résultats :</a:t>
            </a:r>
          </a:p>
          <a:p>
            <a:pPr algn="just" defTabSz="457200">
              <a:defRPr/>
            </a:pPr>
            <a:r>
              <a:rPr lang="fr-FR" dirty="0">
                <a:solidFill>
                  <a:srgbClr val="000000"/>
                </a:solidFill>
                <a:cs typeface="Arial" panose="020B0604020202020204"/>
              </a:rPr>
              <a:t>Tableau des indicateurs détaillés par lot</a:t>
            </a:r>
          </a:p>
          <a:p>
            <a:pPr algn="just" defTabSz="457200">
              <a:defRPr/>
            </a:pPr>
            <a:r>
              <a:rPr lang="fr-FR" dirty="0">
                <a:solidFill>
                  <a:srgbClr val="000000"/>
                </a:solidFill>
                <a:cs typeface="Arial" panose="020B0604020202020204"/>
              </a:rPr>
              <a:t>Visualisation en diagramme de flux (</a:t>
            </a:r>
            <a:r>
              <a:rPr lang="fr-FR" dirty="0" err="1">
                <a:solidFill>
                  <a:srgbClr val="000000"/>
                </a:solidFill>
                <a:cs typeface="Arial" panose="020B0604020202020204"/>
              </a:rPr>
              <a:t>Sankey</a:t>
            </a:r>
            <a:r>
              <a:rPr lang="fr-FR" dirty="0">
                <a:solidFill>
                  <a:srgbClr val="000000"/>
                </a:solidFill>
                <a:cs typeface="Arial" panose="020B0604020202020204"/>
              </a:rPr>
              <a:t>)</a:t>
            </a:r>
          </a:p>
          <a:p>
            <a:endParaRPr lang="fr-FR" dirty="0"/>
          </a:p>
        </p:txBody>
      </p:sp>
    </p:spTree>
    <p:extLst>
      <p:ext uri="{BB962C8B-B14F-4D97-AF65-F5344CB8AC3E}">
        <p14:creationId xmlns:p14="http://schemas.microsoft.com/office/powerpoint/2010/main" val="223277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BBFEC7-89A9-306A-005E-B449FC024454}"/>
              </a:ext>
            </a:extLst>
          </p:cNvPr>
          <p:cNvSpPr>
            <a:spLocks noGrp="1"/>
          </p:cNvSpPr>
          <p:nvPr>
            <p:ph type="ctrTitle"/>
          </p:nvPr>
        </p:nvSpPr>
        <p:spPr/>
        <p:txBody>
          <a:bodyPr>
            <a:normAutofit fontScale="90000"/>
          </a:bodyPr>
          <a:lstStyle/>
          <a:p>
            <a:r>
              <a:rPr lang="fr-FR" sz="2800" b="1" dirty="0">
                <a:effectLst/>
                <a:latin typeface="Calibri" panose="020F0502020204030204" pitchFamily="34" charset="0"/>
                <a:ea typeface="Calibri" panose="020F0502020204030204" pitchFamily="34" charset="0"/>
              </a:rPr>
              <a:t>Présentation de l’outil EC2, le périmètre, les limites …</a:t>
            </a:r>
            <a:br>
              <a:rPr lang="fr-FR" dirty="0"/>
            </a:br>
            <a:endParaRPr lang="fr-FR" dirty="0"/>
          </a:p>
        </p:txBody>
      </p:sp>
      <p:sp>
        <p:nvSpPr>
          <p:cNvPr id="4" name="Sous-titre 3">
            <a:extLst>
              <a:ext uri="{FF2B5EF4-FFF2-40B4-BE49-F238E27FC236}">
                <a16:creationId xmlns:a16="http://schemas.microsoft.com/office/drawing/2014/main" id="{863363FF-0A79-2FF7-189C-EBE985042CFC}"/>
              </a:ext>
            </a:extLst>
          </p:cNvPr>
          <p:cNvSpPr>
            <a:spLocks noGrp="1"/>
          </p:cNvSpPr>
          <p:nvPr>
            <p:ph type="subTitle" idx="1"/>
          </p:nvPr>
        </p:nvSpPr>
        <p:spPr/>
        <p:txBody>
          <a:bodyPr>
            <a:normAutofit lnSpcReduction="10000"/>
          </a:bodyPr>
          <a:lstStyle/>
          <a:p>
            <a:r>
              <a:rPr lang="fr-FR" dirty="0"/>
              <a:t>Page de création et stockage des projets</a:t>
            </a:r>
          </a:p>
        </p:txBody>
      </p:sp>
      <p:pic>
        <p:nvPicPr>
          <p:cNvPr id="8" name="Image 7">
            <a:extLst>
              <a:ext uri="{FF2B5EF4-FFF2-40B4-BE49-F238E27FC236}">
                <a16:creationId xmlns:a16="http://schemas.microsoft.com/office/drawing/2014/main" id="{F8FEAAFB-B1BA-E396-0A20-05A4C9FB2191}"/>
              </a:ext>
            </a:extLst>
          </p:cNvPr>
          <p:cNvPicPr>
            <a:picLocks noChangeAspect="1"/>
          </p:cNvPicPr>
          <p:nvPr/>
        </p:nvPicPr>
        <p:blipFill>
          <a:blip r:embed="rId2"/>
          <a:stretch>
            <a:fillRect/>
          </a:stretch>
        </p:blipFill>
        <p:spPr>
          <a:xfrm>
            <a:off x="1320440" y="2387696"/>
            <a:ext cx="9062989" cy="2787457"/>
          </a:xfrm>
          <a:prstGeom prst="rect">
            <a:avLst/>
          </a:prstGeom>
        </p:spPr>
      </p:pic>
    </p:spTree>
    <p:extLst>
      <p:ext uri="{BB962C8B-B14F-4D97-AF65-F5344CB8AC3E}">
        <p14:creationId xmlns:p14="http://schemas.microsoft.com/office/powerpoint/2010/main" val="18778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7">
            <a:extLst>
              <a:ext uri="{FF2B5EF4-FFF2-40B4-BE49-F238E27FC236}">
                <a16:creationId xmlns:a16="http://schemas.microsoft.com/office/drawing/2014/main" id="{2AB3FD12-CF17-2C35-18AC-B9AFFA91FFDF}"/>
              </a:ext>
            </a:extLst>
          </p:cNvPr>
          <p:cNvSpPr>
            <a:spLocks noGrp="1"/>
          </p:cNvSpPr>
          <p:nvPr>
            <p:ph type="ctrTitle"/>
          </p:nvPr>
        </p:nvSpPr>
        <p:spPr>
          <a:xfrm>
            <a:off x="1231900" y="293049"/>
            <a:ext cx="8672950" cy="769142"/>
          </a:xfrm>
        </p:spPr>
        <p:txBody>
          <a:bodyPr>
            <a:normAutofit/>
          </a:bodyPr>
          <a:lstStyle/>
          <a:p>
            <a:r>
              <a:rPr lang="fr-FR" sz="2400" dirty="0"/>
              <a:t>Présentation de l’outil EC2 d’évaluation de la circularité des bâtiments </a:t>
            </a:r>
            <a:endParaRPr lang="fr-FR" sz="2000" dirty="0"/>
          </a:p>
        </p:txBody>
      </p:sp>
      <p:sp>
        <p:nvSpPr>
          <p:cNvPr id="6" name="Sous-titre 8">
            <a:extLst>
              <a:ext uri="{FF2B5EF4-FFF2-40B4-BE49-F238E27FC236}">
                <a16:creationId xmlns:a16="http://schemas.microsoft.com/office/drawing/2014/main" id="{70654EE0-EDDA-BADF-8A5D-988775A254F8}"/>
              </a:ext>
            </a:extLst>
          </p:cNvPr>
          <p:cNvSpPr>
            <a:spLocks noGrp="1"/>
          </p:cNvSpPr>
          <p:nvPr>
            <p:ph type="subTitle" idx="1"/>
          </p:nvPr>
        </p:nvSpPr>
        <p:spPr>
          <a:xfrm>
            <a:off x="1308100" y="1419225"/>
            <a:ext cx="8672949" cy="386844"/>
          </a:xfrm>
        </p:spPr>
        <p:txBody>
          <a:bodyPr>
            <a:normAutofit lnSpcReduction="10000"/>
          </a:bodyPr>
          <a:lstStyle/>
          <a:p>
            <a:r>
              <a:rPr lang="fr-FR" dirty="0">
                <a:solidFill>
                  <a:srgbClr val="E7581C"/>
                </a:solidFill>
              </a:rPr>
              <a:t>Programme</a:t>
            </a:r>
          </a:p>
        </p:txBody>
      </p:sp>
      <p:sp>
        <p:nvSpPr>
          <p:cNvPr id="7" name="ZoneTexte 6">
            <a:extLst>
              <a:ext uri="{FF2B5EF4-FFF2-40B4-BE49-F238E27FC236}">
                <a16:creationId xmlns:a16="http://schemas.microsoft.com/office/drawing/2014/main" id="{6270BDA0-DB82-7266-2535-E7FD8D62B39F}"/>
              </a:ext>
            </a:extLst>
          </p:cNvPr>
          <p:cNvSpPr txBox="1"/>
          <p:nvPr/>
        </p:nvSpPr>
        <p:spPr>
          <a:xfrm>
            <a:off x="1308100" y="2105025"/>
            <a:ext cx="8610600" cy="4811510"/>
          </a:xfrm>
          <a:prstGeom prst="rect">
            <a:avLst/>
          </a:prstGeom>
          <a:noFill/>
        </p:spPr>
        <p:txBody>
          <a:bodyPr wrap="square" rtlCol="0">
            <a:spAutoFit/>
          </a:bodyPr>
          <a:lstStyle/>
          <a:p>
            <a:pPr marL="342900" lvl="0" indent="-342900">
              <a:lnSpc>
                <a:spcPct val="107000"/>
              </a:lnSpc>
              <a:buFont typeface="Calibri" panose="020F0502020204030204" pitchFamily="34" charset="0"/>
              <a:buChar char="-"/>
            </a:pPr>
            <a:r>
              <a:rPr lang="fr-FR" b="1" dirty="0">
                <a:effectLst/>
                <a:latin typeface="Arial Narrow" panose="020B0606020202030204" pitchFamily="34" charset="0"/>
                <a:ea typeface="Calibri" panose="020F0502020204030204" pitchFamily="34" charset="0"/>
                <a:cs typeface="Times New Roman" panose="02020603050405020304" pitchFamily="18" charset="0"/>
              </a:rPr>
              <a:t>Introduction</a:t>
            </a:r>
            <a:r>
              <a:rPr lang="fr-FR" dirty="0">
                <a:effectLst/>
                <a:latin typeface="Arial Narrow" panose="020B0606020202030204" pitchFamily="34" charset="0"/>
                <a:ea typeface="Calibri" panose="020F0502020204030204" pitchFamily="34" charset="0"/>
                <a:cs typeface="Times New Roman" panose="02020603050405020304" pitchFamily="18" charset="0"/>
              </a:rPr>
              <a:t> </a:t>
            </a:r>
          </a:p>
          <a:p>
            <a:pPr marL="742950" lvl="1" indent="-285750">
              <a:lnSpc>
                <a:spcPct val="107000"/>
              </a:lnSpc>
              <a:buFont typeface="Courier New" panose="02070309020205020404" pitchFamily="49" charset="0"/>
              <a:buChar char="o"/>
            </a:pPr>
            <a:r>
              <a:rPr lang="fr-FR" dirty="0">
                <a:effectLst/>
                <a:latin typeface="Arial Narrow" panose="020B0606020202030204" pitchFamily="34" charset="0"/>
                <a:ea typeface="Calibri" panose="020F0502020204030204" pitchFamily="34" charset="0"/>
                <a:cs typeface="Times New Roman" panose="02020603050405020304" pitchFamily="18" charset="0"/>
              </a:rPr>
              <a:t>Estelle REVEILLARD, Alliance HQE, Directrice </a:t>
            </a:r>
          </a:p>
          <a:p>
            <a:pPr lvl="1">
              <a:lnSpc>
                <a:spcPct val="107000"/>
              </a:lnSpc>
            </a:pPr>
            <a:endParaRPr lang="fr-FR" b="1"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b="1" dirty="0">
                <a:effectLst/>
                <a:latin typeface="Arial Narrow" panose="020B0606020202030204" pitchFamily="34" charset="0"/>
                <a:ea typeface="Calibri" panose="020F0502020204030204" pitchFamily="34" charset="0"/>
                <a:cs typeface="Times New Roman" panose="02020603050405020304" pitchFamily="18" charset="0"/>
              </a:rPr>
              <a:t>Les travaux sur l’économie circulaire de l’Alliance HQE depuis 2017</a:t>
            </a:r>
            <a:endParaRPr lang="fr-FR" dirty="0">
              <a:effectLst/>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r-FR" dirty="0">
                <a:effectLst/>
                <a:latin typeface="Arial Narrow" panose="020B0606020202030204" pitchFamily="34" charset="0"/>
                <a:ea typeface="Calibri" panose="020F0502020204030204" pitchFamily="34" charset="0"/>
                <a:cs typeface="Times New Roman" panose="02020603050405020304" pitchFamily="18" charset="0"/>
              </a:rPr>
              <a:t>Gwenn LE SEAC’H, Alliance HQE, Chargée de projet bâtiment</a:t>
            </a:r>
          </a:p>
          <a:p>
            <a:pPr marL="742950" lvl="1" indent="-285750">
              <a:lnSpc>
                <a:spcPct val="107000"/>
              </a:lnSpc>
              <a:buFont typeface="Courier New" panose="02070309020205020404" pitchFamily="49" charset="0"/>
              <a:buChar char="o"/>
            </a:pPr>
            <a:endParaRPr lang="fr-FR"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b="1" dirty="0">
                <a:effectLst/>
                <a:latin typeface="Arial Narrow" panose="020B0606020202030204" pitchFamily="34" charset="0"/>
                <a:ea typeface="Calibri" panose="020F0502020204030204" pitchFamily="34" charset="0"/>
                <a:cs typeface="Times New Roman" panose="02020603050405020304" pitchFamily="18" charset="0"/>
              </a:rPr>
              <a:t>La méthode d’Analyse des flux de matière – présentation et explication des indicateurs</a:t>
            </a:r>
            <a:endParaRPr lang="fr-FR" dirty="0">
              <a:effectLst/>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r-FR" dirty="0">
                <a:effectLst/>
                <a:latin typeface="Arial Narrow" panose="020B0606020202030204" pitchFamily="34" charset="0"/>
                <a:ea typeface="Calibri" panose="020F0502020204030204" pitchFamily="34" charset="0"/>
                <a:cs typeface="Times New Roman" panose="02020603050405020304" pitchFamily="18" charset="0"/>
              </a:rPr>
              <a:t>Tim OSMOND, EVEA Conseil, </a:t>
            </a:r>
            <a:r>
              <a:rPr lang="fr-FR" dirty="0">
                <a:latin typeface="Arial Narrow" panose="020B0606020202030204" pitchFamily="34" charset="0"/>
              </a:rPr>
              <a:t>Ingénieur ACV et éco-conception</a:t>
            </a:r>
            <a:endParaRPr lang="fr-FR"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b="1" dirty="0">
                <a:latin typeface="Arial Narrow" panose="020B0606020202030204" pitchFamily="34" charset="0"/>
                <a:cs typeface="Times New Roman" panose="02020603050405020304" pitchFamily="18" charset="0"/>
              </a:rPr>
              <a:t>Questions / Réponses</a:t>
            </a:r>
          </a:p>
          <a:p>
            <a:pPr marL="457200">
              <a:lnSpc>
                <a:spcPct val="107000"/>
              </a:lnSpc>
            </a:pPr>
            <a:r>
              <a:rPr lang="fr-FR" dirty="0">
                <a:effectLst/>
                <a:latin typeface="Arial Narrow" panose="020B0606020202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Calibri" panose="020F0502020204030204" pitchFamily="34" charset="0"/>
              <a:buChar char="-"/>
            </a:pPr>
            <a:r>
              <a:rPr lang="fr-FR" sz="1800" b="1" dirty="0">
                <a:effectLst/>
                <a:latin typeface="Arial Narrow" panose="020B0606020202030204" pitchFamily="34" charset="0"/>
                <a:ea typeface="Calibri" panose="020F0502020204030204" pitchFamily="34" charset="0"/>
              </a:rPr>
              <a:t>Présentation de l’outil EC2, le périmètre, les limites … </a:t>
            </a:r>
            <a:r>
              <a:rPr lang="fr-FR" dirty="0">
                <a:effectLst/>
                <a:latin typeface="Arial Narrow" panose="020B0606020202030204" pitchFamily="34" charset="0"/>
                <a:ea typeface="Calibri" panose="020F0502020204030204" pitchFamily="34" charset="0"/>
                <a:cs typeface="Times New Roman" panose="02020603050405020304" pitchFamily="18" charset="0"/>
              </a:rPr>
              <a:t>: </a:t>
            </a:r>
          </a:p>
          <a:p>
            <a:pPr marL="742950" lvl="1" indent="-285750">
              <a:lnSpc>
                <a:spcPct val="107000"/>
              </a:lnSpc>
              <a:buFont typeface="Courier New" panose="02070309020205020404" pitchFamily="49" charset="0"/>
              <a:buChar char="o"/>
            </a:pPr>
            <a:r>
              <a:rPr lang="fr-FR" dirty="0">
                <a:latin typeface="Arial Narrow" panose="020B0606020202030204" pitchFamily="34" charset="0"/>
                <a:ea typeface="Calibri" panose="020F0502020204030204" pitchFamily="34" charset="0"/>
                <a:cs typeface="Times New Roman" panose="02020603050405020304" pitchFamily="18" charset="0"/>
              </a:rPr>
              <a:t>Elodie MACE, CSTB, </a:t>
            </a:r>
            <a:r>
              <a:rPr lang="fr-FR" sz="1800" dirty="0">
                <a:effectLst/>
                <a:latin typeface="Arial Narrow" panose="020B0606020202030204" pitchFamily="34" charset="0"/>
                <a:ea typeface="Calibri" panose="020F0502020204030204" pitchFamily="34" charset="0"/>
              </a:rPr>
              <a:t>Chef de Projet Économie Circulaire</a:t>
            </a:r>
          </a:p>
          <a:p>
            <a:pPr marL="342900" lvl="0" indent="-342900">
              <a:lnSpc>
                <a:spcPct val="107000"/>
              </a:lnSpc>
              <a:buFont typeface="Calibri" panose="020F0502020204030204" pitchFamily="34" charset="0"/>
              <a:buChar char="-"/>
            </a:pPr>
            <a:r>
              <a:rPr lang="fr-FR" b="1" dirty="0">
                <a:latin typeface="Arial Narrow" panose="020B0606020202030204" pitchFamily="34" charset="0"/>
                <a:cs typeface="Times New Roman" panose="02020603050405020304" pitchFamily="18" charset="0"/>
              </a:rPr>
              <a:t>Questions / Réponses</a:t>
            </a:r>
          </a:p>
          <a:p>
            <a:pPr marL="457200">
              <a:lnSpc>
                <a:spcPct val="107000"/>
              </a:lnSpc>
            </a:pPr>
            <a:r>
              <a:rPr lang="fr-FR" dirty="0">
                <a:effectLst/>
                <a:latin typeface="Arial Narrow" panose="020B0606020202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Calibri" panose="020F0502020204030204" pitchFamily="34" charset="0"/>
              <a:buChar char="-"/>
            </a:pPr>
            <a:r>
              <a:rPr lang="fr-FR" b="1" dirty="0">
                <a:effectLst/>
                <a:latin typeface="Arial Narrow" panose="020B0606020202030204" pitchFamily="34" charset="0"/>
                <a:ea typeface="Calibri" panose="020F0502020204030204" pitchFamily="34" charset="0"/>
                <a:cs typeface="Times New Roman" panose="02020603050405020304" pitchFamily="18" charset="0"/>
              </a:rPr>
              <a:t>Conclusion </a:t>
            </a:r>
          </a:p>
          <a:p>
            <a:pPr marL="742950" lvl="1" indent="-285750">
              <a:lnSpc>
                <a:spcPct val="107000"/>
              </a:lnSpc>
              <a:buFont typeface="Courier New" panose="02070309020205020404" pitchFamily="49" charset="0"/>
              <a:buChar char="o"/>
            </a:pPr>
            <a:r>
              <a:rPr lang="fr-FR" dirty="0">
                <a:latin typeface="Arial Narrow" panose="020B0606020202030204" pitchFamily="34" charset="0"/>
                <a:cs typeface="Times New Roman" panose="02020603050405020304" pitchFamily="18" charset="0"/>
              </a:rPr>
              <a:t>Philippe </a:t>
            </a:r>
            <a:r>
              <a:rPr lang="fr-FR" dirty="0" err="1">
                <a:latin typeface="Arial Narrow" panose="020B0606020202030204" pitchFamily="34" charset="0"/>
                <a:cs typeface="Times New Roman" panose="02020603050405020304" pitchFamily="18" charset="0"/>
              </a:rPr>
              <a:t>Léonardon</a:t>
            </a:r>
            <a:r>
              <a:rPr lang="fr-FR" dirty="0">
                <a:latin typeface="Arial Narrow" panose="020B0606020202030204" pitchFamily="34" charset="0"/>
                <a:cs typeface="Times New Roman" panose="02020603050405020304" pitchFamily="18" charset="0"/>
              </a:rPr>
              <a:t>, Ingénieur - Direction Ville et Territoire Durable, </a:t>
            </a:r>
            <a:r>
              <a:rPr lang="fr-FR" dirty="0" err="1">
                <a:latin typeface="Arial Narrow" panose="020B0606020202030204" pitchFamily="34" charset="0"/>
                <a:cs typeface="Times New Roman" panose="02020603050405020304" pitchFamily="18" charset="0"/>
              </a:rPr>
              <a:t>Ademe</a:t>
            </a:r>
            <a:endParaRPr lang="fr-FR" sz="11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0590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BBFEC7-89A9-306A-005E-B449FC024454}"/>
              </a:ext>
            </a:extLst>
          </p:cNvPr>
          <p:cNvSpPr>
            <a:spLocks noGrp="1"/>
          </p:cNvSpPr>
          <p:nvPr>
            <p:ph type="ctrTitle"/>
          </p:nvPr>
        </p:nvSpPr>
        <p:spPr/>
        <p:txBody>
          <a:bodyPr>
            <a:normAutofit fontScale="90000"/>
          </a:bodyPr>
          <a:lstStyle/>
          <a:p>
            <a:r>
              <a:rPr lang="fr-FR" sz="2800" b="1" dirty="0">
                <a:effectLst/>
                <a:latin typeface="Calibri" panose="020F0502020204030204" pitchFamily="34" charset="0"/>
                <a:ea typeface="Calibri" panose="020F0502020204030204" pitchFamily="34" charset="0"/>
              </a:rPr>
              <a:t>Présentation de l’outil EC2, le périmètre, les limites …</a:t>
            </a:r>
            <a:br>
              <a:rPr lang="fr-FR" dirty="0"/>
            </a:br>
            <a:endParaRPr lang="fr-FR" dirty="0"/>
          </a:p>
        </p:txBody>
      </p:sp>
      <p:sp>
        <p:nvSpPr>
          <p:cNvPr id="4" name="Sous-titre 3">
            <a:extLst>
              <a:ext uri="{FF2B5EF4-FFF2-40B4-BE49-F238E27FC236}">
                <a16:creationId xmlns:a16="http://schemas.microsoft.com/office/drawing/2014/main" id="{863363FF-0A79-2FF7-189C-EBE985042CFC}"/>
              </a:ext>
            </a:extLst>
          </p:cNvPr>
          <p:cNvSpPr>
            <a:spLocks noGrp="1"/>
          </p:cNvSpPr>
          <p:nvPr>
            <p:ph type="subTitle" idx="1"/>
          </p:nvPr>
        </p:nvSpPr>
        <p:spPr/>
        <p:txBody>
          <a:bodyPr>
            <a:normAutofit lnSpcReduction="10000"/>
          </a:bodyPr>
          <a:lstStyle/>
          <a:p>
            <a:r>
              <a:rPr lang="fr-FR" dirty="0"/>
              <a:t>Page d’import d’un RSEE</a:t>
            </a:r>
          </a:p>
        </p:txBody>
      </p:sp>
      <p:sp>
        <p:nvSpPr>
          <p:cNvPr id="2" name="ZoneTexte 1">
            <a:extLst>
              <a:ext uri="{FF2B5EF4-FFF2-40B4-BE49-F238E27FC236}">
                <a16:creationId xmlns:a16="http://schemas.microsoft.com/office/drawing/2014/main" id="{484AC44E-EBCA-EE35-207D-F08457020200}"/>
              </a:ext>
            </a:extLst>
          </p:cNvPr>
          <p:cNvSpPr txBox="1"/>
          <p:nvPr/>
        </p:nvSpPr>
        <p:spPr>
          <a:xfrm>
            <a:off x="1393902" y="1861875"/>
            <a:ext cx="9210289" cy="923330"/>
          </a:xfrm>
          <a:prstGeom prst="rect">
            <a:avLst/>
          </a:prstGeom>
          <a:noFill/>
        </p:spPr>
        <p:txBody>
          <a:bodyPr wrap="square" rtlCol="0">
            <a:spAutoFit/>
          </a:bodyPr>
          <a:lstStyle/>
          <a:p>
            <a:r>
              <a:rPr lang="fr-FR" dirty="0"/>
              <a:t>Première étape pour la création d’un projet : importer de préférence le RSEE zip, mais le xml fonctionne également</a:t>
            </a:r>
          </a:p>
          <a:p>
            <a:r>
              <a:rPr lang="fr-FR" b="1" dirty="0"/>
              <a:t>Attention</a:t>
            </a:r>
            <a:r>
              <a:rPr lang="fr-FR" dirty="0"/>
              <a:t> : </a:t>
            </a:r>
            <a:r>
              <a:rPr lang="fr-FR" b="1" dirty="0"/>
              <a:t>RSEE au format RE2020 uniquement</a:t>
            </a:r>
          </a:p>
        </p:txBody>
      </p:sp>
      <p:pic>
        <p:nvPicPr>
          <p:cNvPr id="5" name="Image 4">
            <a:extLst>
              <a:ext uri="{FF2B5EF4-FFF2-40B4-BE49-F238E27FC236}">
                <a16:creationId xmlns:a16="http://schemas.microsoft.com/office/drawing/2014/main" id="{D077C98A-1523-1D13-97B8-CE77F962B83E}"/>
              </a:ext>
            </a:extLst>
          </p:cNvPr>
          <p:cNvPicPr>
            <a:picLocks noChangeAspect="1"/>
          </p:cNvPicPr>
          <p:nvPr/>
        </p:nvPicPr>
        <p:blipFill rotWithShape="1">
          <a:blip r:embed="rId2"/>
          <a:srcRect r="17107"/>
          <a:stretch/>
        </p:blipFill>
        <p:spPr>
          <a:xfrm>
            <a:off x="1811912" y="3129240"/>
            <a:ext cx="7620000" cy="3359187"/>
          </a:xfrm>
          <a:prstGeom prst="rect">
            <a:avLst/>
          </a:prstGeom>
        </p:spPr>
      </p:pic>
    </p:spTree>
    <p:extLst>
      <p:ext uri="{BB962C8B-B14F-4D97-AF65-F5344CB8AC3E}">
        <p14:creationId xmlns:p14="http://schemas.microsoft.com/office/powerpoint/2010/main" val="1623507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BBFEC7-89A9-306A-005E-B449FC024454}"/>
              </a:ext>
            </a:extLst>
          </p:cNvPr>
          <p:cNvSpPr>
            <a:spLocks noGrp="1"/>
          </p:cNvSpPr>
          <p:nvPr>
            <p:ph type="ctrTitle"/>
          </p:nvPr>
        </p:nvSpPr>
        <p:spPr/>
        <p:txBody>
          <a:bodyPr>
            <a:normAutofit fontScale="90000"/>
          </a:bodyPr>
          <a:lstStyle/>
          <a:p>
            <a:r>
              <a:rPr lang="fr-FR" sz="2800" b="1" dirty="0">
                <a:effectLst/>
                <a:latin typeface="Calibri" panose="020F0502020204030204" pitchFamily="34" charset="0"/>
                <a:ea typeface="Calibri" panose="020F0502020204030204" pitchFamily="34" charset="0"/>
              </a:rPr>
              <a:t>Présentation de l’outil EC2, le périmètre, les limites …</a:t>
            </a:r>
            <a:br>
              <a:rPr lang="fr-FR" dirty="0"/>
            </a:br>
            <a:endParaRPr lang="fr-FR" dirty="0"/>
          </a:p>
        </p:txBody>
      </p:sp>
      <p:sp>
        <p:nvSpPr>
          <p:cNvPr id="4" name="Sous-titre 3">
            <a:extLst>
              <a:ext uri="{FF2B5EF4-FFF2-40B4-BE49-F238E27FC236}">
                <a16:creationId xmlns:a16="http://schemas.microsoft.com/office/drawing/2014/main" id="{863363FF-0A79-2FF7-189C-EBE985042CFC}"/>
              </a:ext>
            </a:extLst>
          </p:cNvPr>
          <p:cNvSpPr>
            <a:spLocks noGrp="1"/>
          </p:cNvSpPr>
          <p:nvPr>
            <p:ph type="subTitle" idx="1"/>
          </p:nvPr>
        </p:nvSpPr>
        <p:spPr/>
        <p:txBody>
          <a:bodyPr>
            <a:normAutofit lnSpcReduction="10000"/>
          </a:bodyPr>
          <a:lstStyle/>
          <a:p>
            <a:r>
              <a:rPr lang="fr-FR" dirty="0"/>
              <a:t>Onglet gestion des fiches configurées</a:t>
            </a:r>
          </a:p>
        </p:txBody>
      </p:sp>
      <p:sp>
        <p:nvSpPr>
          <p:cNvPr id="2" name="ZoneTexte 1">
            <a:extLst>
              <a:ext uri="{FF2B5EF4-FFF2-40B4-BE49-F238E27FC236}">
                <a16:creationId xmlns:a16="http://schemas.microsoft.com/office/drawing/2014/main" id="{484AC44E-EBCA-EE35-207D-F08457020200}"/>
              </a:ext>
            </a:extLst>
          </p:cNvPr>
          <p:cNvSpPr txBox="1"/>
          <p:nvPr/>
        </p:nvSpPr>
        <p:spPr>
          <a:xfrm>
            <a:off x="1393902" y="1861875"/>
            <a:ext cx="9210289" cy="646331"/>
          </a:xfrm>
          <a:prstGeom prst="rect">
            <a:avLst/>
          </a:prstGeom>
          <a:noFill/>
        </p:spPr>
        <p:txBody>
          <a:bodyPr wrap="square" rtlCol="0">
            <a:spAutoFit/>
          </a:bodyPr>
          <a:lstStyle/>
          <a:p>
            <a:r>
              <a:rPr lang="fr-FR" dirty="0"/>
              <a:t>Si les fiches configurées sont bien jointes au zip, pas de manipulation nécessaire – en cas de fiche manquante, charger la fiche correspondante si disponible</a:t>
            </a:r>
          </a:p>
        </p:txBody>
      </p:sp>
      <p:pic>
        <p:nvPicPr>
          <p:cNvPr id="7" name="Image 6">
            <a:extLst>
              <a:ext uri="{FF2B5EF4-FFF2-40B4-BE49-F238E27FC236}">
                <a16:creationId xmlns:a16="http://schemas.microsoft.com/office/drawing/2014/main" id="{BDE3D4A7-1569-7840-9A53-A18793613D2F}"/>
              </a:ext>
            </a:extLst>
          </p:cNvPr>
          <p:cNvPicPr>
            <a:picLocks noChangeAspect="1"/>
          </p:cNvPicPr>
          <p:nvPr/>
        </p:nvPicPr>
        <p:blipFill>
          <a:blip r:embed="rId2"/>
          <a:stretch>
            <a:fillRect/>
          </a:stretch>
        </p:blipFill>
        <p:spPr>
          <a:xfrm>
            <a:off x="1393592" y="2557522"/>
            <a:ext cx="9057367" cy="3905927"/>
          </a:xfrm>
          <a:prstGeom prst="rect">
            <a:avLst/>
          </a:prstGeom>
        </p:spPr>
      </p:pic>
      <p:sp>
        <p:nvSpPr>
          <p:cNvPr id="8" name="ZoneTexte 7">
            <a:extLst>
              <a:ext uri="{FF2B5EF4-FFF2-40B4-BE49-F238E27FC236}">
                <a16:creationId xmlns:a16="http://schemas.microsoft.com/office/drawing/2014/main" id="{A0DAEFDB-7387-771A-A9B3-16E13741DF0D}"/>
              </a:ext>
            </a:extLst>
          </p:cNvPr>
          <p:cNvSpPr txBox="1"/>
          <p:nvPr/>
        </p:nvSpPr>
        <p:spPr>
          <a:xfrm>
            <a:off x="1546302" y="6487894"/>
            <a:ext cx="9210289" cy="369332"/>
          </a:xfrm>
          <a:prstGeom prst="rect">
            <a:avLst/>
          </a:prstGeom>
          <a:noFill/>
        </p:spPr>
        <p:txBody>
          <a:bodyPr wrap="square" rtlCol="0">
            <a:spAutoFit/>
          </a:bodyPr>
          <a:lstStyle/>
          <a:p>
            <a:r>
              <a:rPr lang="fr-FR" dirty="0"/>
              <a:t>Si une fiche n’est pas identifiée, le lancement du calcul reste possible</a:t>
            </a:r>
          </a:p>
        </p:txBody>
      </p:sp>
    </p:spTree>
    <p:extLst>
      <p:ext uri="{BB962C8B-B14F-4D97-AF65-F5344CB8AC3E}">
        <p14:creationId xmlns:p14="http://schemas.microsoft.com/office/powerpoint/2010/main" val="402766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BBFEC7-89A9-306A-005E-B449FC024454}"/>
              </a:ext>
            </a:extLst>
          </p:cNvPr>
          <p:cNvSpPr>
            <a:spLocks noGrp="1"/>
          </p:cNvSpPr>
          <p:nvPr>
            <p:ph type="ctrTitle"/>
          </p:nvPr>
        </p:nvSpPr>
        <p:spPr/>
        <p:txBody>
          <a:bodyPr>
            <a:normAutofit fontScale="90000"/>
          </a:bodyPr>
          <a:lstStyle/>
          <a:p>
            <a:r>
              <a:rPr lang="fr-FR" sz="2800" b="1" dirty="0">
                <a:effectLst/>
                <a:latin typeface="Calibri" panose="020F0502020204030204" pitchFamily="34" charset="0"/>
                <a:ea typeface="Calibri" panose="020F0502020204030204" pitchFamily="34" charset="0"/>
              </a:rPr>
              <a:t>Présentation de l’outil EC2, le périmètre, les limites …</a:t>
            </a:r>
            <a:br>
              <a:rPr lang="fr-FR" dirty="0"/>
            </a:br>
            <a:endParaRPr lang="fr-FR" dirty="0"/>
          </a:p>
        </p:txBody>
      </p:sp>
      <p:sp>
        <p:nvSpPr>
          <p:cNvPr id="4" name="Sous-titre 3">
            <a:extLst>
              <a:ext uri="{FF2B5EF4-FFF2-40B4-BE49-F238E27FC236}">
                <a16:creationId xmlns:a16="http://schemas.microsoft.com/office/drawing/2014/main" id="{863363FF-0A79-2FF7-189C-EBE985042CFC}"/>
              </a:ext>
            </a:extLst>
          </p:cNvPr>
          <p:cNvSpPr>
            <a:spLocks noGrp="1"/>
          </p:cNvSpPr>
          <p:nvPr>
            <p:ph type="subTitle" idx="1"/>
          </p:nvPr>
        </p:nvSpPr>
        <p:spPr/>
        <p:txBody>
          <a:bodyPr>
            <a:normAutofit lnSpcReduction="10000"/>
          </a:bodyPr>
          <a:lstStyle/>
          <a:p>
            <a:r>
              <a:rPr lang="fr-FR" dirty="0"/>
              <a:t>Onglet Eléments issus du réemploi</a:t>
            </a:r>
          </a:p>
          <a:p>
            <a:endParaRPr lang="fr-FR" dirty="0"/>
          </a:p>
        </p:txBody>
      </p:sp>
      <p:sp>
        <p:nvSpPr>
          <p:cNvPr id="2" name="ZoneTexte 1">
            <a:extLst>
              <a:ext uri="{FF2B5EF4-FFF2-40B4-BE49-F238E27FC236}">
                <a16:creationId xmlns:a16="http://schemas.microsoft.com/office/drawing/2014/main" id="{484AC44E-EBCA-EE35-207D-F08457020200}"/>
              </a:ext>
            </a:extLst>
          </p:cNvPr>
          <p:cNvSpPr txBox="1"/>
          <p:nvPr/>
        </p:nvSpPr>
        <p:spPr>
          <a:xfrm>
            <a:off x="1393902" y="1861875"/>
            <a:ext cx="9210289" cy="923330"/>
          </a:xfrm>
          <a:prstGeom prst="rect">
            <a:avLst/>
          </a:prstGeom>
          <a:noFill/>
        </p:spPr>
        <p:txBody>
          <a:bodyPr wrap="square" rtlCol="0">
            <a:spAutoFit/>
          </a:bodyPr>
          <a:lstStyle/>
          <a:p>
            <a:r>
              <a:rPr lang="fr-FR" dirty="0"/>
              <a:t>Si aucune FDES n’a été associée à un composant de réemploi, l’outil demande de renseigner une fiche approchante et ajuster la quantité le cas échéant (</a:t>
            </a:r>
            <a:r>
              <a:rPr lang="fr-FR" b="1" dirty="0"/>
              <a:t>obligatoire pour lancer les calculs</a:t>
            </a:r>
            <a:r>
              <a:rPr lang="fr-FR" dirty="0"/>
              <a:t>)</a:t>
            </a:r>
          </a:p>
        </p:txBody>
      </p:sp>
      <p:pic>
        <p:nvPicPr>
          <p:cNvPr id="6" name="Image 5">
            <a:extLst>
              <a:ext uri="{FF2B5EF4-FFF2-40B4-BE49-F238E27FC236}">
                <a16:creationId xmlns:a16="http://schemas.microsoft.com/office/drawing/2014/main" id="{0E1BE803-2A2C-751F-C4ED-A2DD341CB75A}"/>
              </a:ext>
            </a:extLst>
          </p:cNvPr>
          <p:cNvPicPr>
            <a:picLocks noChangeAspect="1"/>
          </p:cNvPicPr>
          <p:nvPr/>
        </p:nvPicPr>
        <p:blipFill>
          <a:blip r:embed="rId2"/>
          <a:stretch>
            <a:fillRect/>
          </a:stretch>
        </p:blipFill>
        <p:spPr>
          <a:xfrm>
            <a:off x="1155700" y="2952964"/>
            <a:ext cx="9369454" cy="2530623"/>
          </a:xfrm>
          <a:prstGeom prst="rect">
            <a:avLst/>
          </a:prstGeom>
        </p:spPr>
      </p:pic>
      <p:sp>
        <p:nvSpPr>
          <p:cNvPr id="9" name="ZoneTexte 8">
            <a:extLst>
              <a:ext uri="{FF2B5EF4-FFF2-40B4-BE49-F238E27FC236}">
                <a16:creationId xmlns:a16="http://schemas.microsoft.com/office/drawing/2014/main" id="{5CE6A491-B075-E7F3-8B40-A0DC8E667042}"/>
              </a:ext>
            </a:extLst>
          </p:cNvPr>
          <p:cNvSpPr txBox="1"/>
          <p:nvPr/>
        </p:nvSpPr>
        <p:spPr>
          <a:xfrm>
            <a:off x="1285438" y="5654515"/>
            <a:ext cx="9210289" cy="646331"/>
          </a:xfrm>
          <a:prstGeom prst="rect">
            <a:avLst/>
          </a:prstGeom>
          <a:noFill/>
        </p:spPr>
        <p:txBody>
          <a:bodyPr wrap="square" rtlCol="0">
            <a:spAutoFit/>
          </a:bodyPr>
          <a:lstStyle/>
          <a:p>
            <a:r>
              <a:rPr lang="fr-FR" dirty="0"/>
              <a:t>Possibilité également d’ajouter un composant de réemploi non identifié dans le RSEE si besoin.</a:t>
            </a:r>
          </a:p>
        </p:txBody>
      </p:sp>
    </p:spTree>
    <p:extLst>
      <p:ext uri="{BB962C8B-B14F-4D97-AF65-F5344CB8AC3E}">
        <p14:creationId xmlns:p14="http://schemas.microsoft.com/office/powerpoint/2010/main" val="2013503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BBFEC7-89A9-306A-005E-B449FC024454}"/>
              </a:ext>
            </a:extLst>
          </p:cNvPr>
          <p:cNvSpPr>
            <a:spLocks noGrp="1"/>
          </p:cNvSpPr>
          <p:nvPr>
            <p:ph type="ctrTitle"/>
          </p:nvPr>
        </p:nvSpPr>
        <p:spPr/>
        <p:txBody>
          <a:bodyPr>
            <a:normAutofit fontScale="90000"/>
          </a:bodyPr>
          <a:lstStyle/>
          <a:p>
            <a:r>
              <a:rPr lang="fr-FR" sz="2800" b="1" dirty="0">
                <a:effectLst/>
                <a:latin typeface="Calibri" panose="020F0502020204030204" pitchFamily="34" charset="0"/>
                <a:ea typeface="Calibri" panose="020F0502020204030204" pitchFamily="34" charset="0"/>
              </a:rPr>
              <a:t>Présentation de l’outil EC2, le périmètre, les limites …</a:t>
            </a:r>
            <a:br>
              <a:rPr lang="fr-FR" dirty="0"/>
            </a:br>
            <a:endParaRPr lang="fr-FR" dirty="0"/>
          </a:p>
        </p:txBody>
      </p:sp>
      <p:sp>
        <p:nvSpPr>
          <p:cNvPr id="4" name="Sous-titre 3">
            <a:extLst>
              <a:ext uri="{FF2B5EF4-FFF2-40B4-BE49-F238E27FC236}">
                <a16:creationId xmlns:a16="http://schemas.microsoft.com/office/drawing/2014/main" id="{863363FF-0A79-2FF7-189C-EBE985042CFC}"/>
              </a:ext>
            </a:extLst>
          </p:cNvPr>
          <p:cNvSpPr>
            <a:spLocks noGrp="1"/>
          </p:cNvSpPr>
          <p:nvPr>
            <p:ph type="subTitle" idx="1"/>
          </p:nvPr>
        </p:nvSpPr>
        <p:spPr/>
        <p:txBody>
          <a:bodyPr>
            <a:normAutofit lnSpcReduction="10000"/>
          </a:bodyPr>
          <a:lstStyle/>
          <a:p>
            <a:r>
              <a:rPr lang="fr-FR" dirty="0"/>
              <a:t>Onglet Equipements techniques</a:t>
            </a:r>
          </a:p>
          <a:p>
            <a:endParaRPr lang="fr-FR" dirty="0"/>
          </a:p>
        </p:txBody>
      </p:sp>
      <p:sp>
        <p:nvSpPr>
          <p:cNvPr id="2" name="ZoneTexte 1">
            <a:extLst>
              <a:ext uri="{FF2B5EF4-FFF2-40B4-BE49-F238E27FC236}">
                <a16:creationId xmlns:a16="http://schemas.microsoft.com/office/drawing/2014/main" id="{484AC44E-EBCA-EE35-207D-F08457020200}"/>
              </a:ext>
            </a:extLst>
          </p:cNvPr>
          <p:cNvSpPr txBox="1"/>
          <p:nvPr/>
        </p:nvSpPr>
        <p:spPr>
          <a:xfrm>
            <a:off x="1393902" y="1861875"/>
            <a:ext cx="9210289" cy="646331"/>
          </a:xfrm>
          <a:prstGeom prst="rect">
            <a:avLst/>
          </a:prstGeom>
          <a:noFill/>
        </p:spPr>
        <p:txBody>
          <a:bodyPr wrap="square" rtlCol="0">
            <a:spAutoFit/>
          </a:bodyPr>
          <a:lstStyle/>
          <a:p>
            <a:r>
              <a:rPr lang="fr-FR" dirty="0"/>
              <a:t>L’outil incite à détailler au maximum les lots techniques lorsque ceux-ci sont modélisés via des lots forfaitaires</a:t>
            </a:r>
          </a:p>
        </p:txBody>
      </p:sp>
      <p:sp>
        <p:nvSpPr>
          <p:cNvPr id="9" name="ZoneTexte 8">
            <a:extLst>
              <a:ext uri="{FF2B5EF4-FFF2-40B4-BE49-F238E27FC236}">
                <a16:creationId xmlns:a16="http://schemas.microsoft.com/office/drawing/2014/main" id="{5CE6A491-B075-E7F3-8B40-A0DC8E667042}"/>
              </a:ext>
            </a:extLst>
          </p:cNvPr>
          <p:cNvSpPr txBox="1"/>
          <p:nvPr/>
        </p:nvSpPr>
        <p:spPr>
          <a:xfrm>
            <a:off x="1917700" y="6134695"/>
            <a:ext cx="8578027" cy="1200329"/>
          </a:xfrm>
          <a:prstGeom prst="rect">
            <a:avLst/>
          </a:prstGeom>
          <a:noFill/>
        </p:spPr>
        <p:txBody>
          <a:bodyPr wrap="square" rtlCol="0">
            <a:spAutoFit/>
          </a:bodyPr>
          <a:lstStyle/>
          <a:p>
            <a:r>
              <a:rPr lang="fr-FR" dirty="0"/>
              <a:t>La masse n’est pas modélisée dans les lots forfaitaire. Aussi chaque composant détaillé dans l’outil ajoute une information sur les flux de matière sans entrer en conflit avec la modélisation initiale. Ainsi, même incomplet, le détail permettra de fiabiliser l’analyse des flux.</a:t>
            </a:r>
          </a:p>
        </p:txBody>
      </p:sp>
      <p:pic>
        <p:nvPicPr>
          <p:cNvPr id="7" name="Image 6">
            <a:extLst>
              <a:ext uri="{FF2B5EF4-FFF2-40B4-BE49-F238E27FC236}">
                <a16:creationId xmlns:a16="http://schemas.microsoft.com/office/drawing/2014/main" id="{31E526E2-3358-A02C-37CE-22B05428F872}"/>
              </a:ext>
            </a:extLst>
          </p:cNvPr>
          <p:cNvPicPr>
            <a:picLocks noChangeAspect="1"/>
          </p:cNvPicPr>
          <p:nvPr/>
        </p:nvPicPr>
        <p:blipFill>
          <a:blip r:embed="rId2"/>
          <a:stretch>
            <a:fillRect/>
          </a:stretch>
        </p:blipFill>
        <p:spPr>
          <a:xfrm>
            <a:off x="1792287" y="2619952"/>
            <a:ext cx="8166100" cy="3342128"/>
          </a:xfrm>
          <a:prstGeom prst="rect">
            <a:avLst/>
          </a:prstGeom>
        </p:spPr>
      </p:pic>
    </p:spTree>
    <p:extLst>
      <p:ext uri="{BB962C8B-B14F-4D97-AF65-F5344CB8AC3E}">
        <p14:creationId xmlns:p14="http://schemas.microsoft.com/office/powerpoint/2010/main" val="2455605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BBFEC7-89A9-306A-005E-B449FC024454}"/>
              </a:ext>
            </a:extLst>
          </p:cNvPr>
          <p:cNvSpPr>
            <a:spLocks noGrp="1"/>
          </p:cNvSpPr>
          <p:nvPr>
            <p:ph type="ctrTitle"/>
          </p:nvPr>
        </p:nvSpPr>
        <p:spPr/>
        <p:txBody>
          <a:bodyPr>
            <a:normAutofit fontScale="90000"/>
          </a:bodyPr>
          <a:lstStyle/>
          <a:p>
            <a:r>
              <a:rPr lang="fr-FR" sz="2800" b="1" dirty="0">
                <a:effectLst/>
                <a:latin typeface="Calibri" panose="020F0502020204030204" pitchFamily="34" charset="0"/>
                <a:ea typeface="Calibri" panose="020F0502020204030204" pitchFamily="34" charset="0"/>
              </a:rPr>
              <a:t>Présentation de l’outil EC2, le périmètre, les limites …</a:t>
            </a:r>
            <a:br>
              <a:rPr lang="fr-FR" dirty="0"/>
            </a:br>
            <a:endParaRPr lang="fr-FR" dirty="0"/>
          </a:p>
        </p:txBody>
      </p:sp>
      <p:sp>
        <p:nvSpPr>
          <p:cNvPr id="4" name="Sous-titre 3">
            <a:extLst>
              <a:ext uri="{FF2B5EF4-FFF2-40B4-BE49-F238E27FC236}">
                <a16:creationId xmlns:a16="http://schemas.microsoft.com/office/drawing/2014/main" id="{863363FF-0A79-2FF7-189C-EBE985042CFC}"/>
              </a:ext>
            </a:extLst>
          </p:cNvPr>
          <p:cNvSpPr>
            <a:spLocks noGrp="1"/>
          </p:cNvSpPr>
          <p:nvPr>
            <p:ph type="subTitle" idx="1"/>
          </p:nvPr>
        </p:nvSpPr>
        <p:spPr/>
        <p:txBody>
          <a:bodyPr>
            <a:normAutofit lnSpcReduction="10000"/>
          </a:bodyPr>
          <a:lstStyle/>
          <a:p>
            <a:r>
              <a:rPr lang="fr-FR" dirty="0"/>
              <a:t>Visualisation des résultats</a:t>
            </a:r>
          </a:p>
          <a:p>
            <a:endParaRPr lang="fr-FR" dirty="0"/>
          </a:p>
        </p:txBody>
      </p:sp>
      <p:sp>
        <p:nvSpPr>
          <p:cNvPr id="2" name="ZoneTexte 1">
            <a:extLst>
              <a:ext uri="{FF2B5EF4-FFF2-40B4-BE49-F238E27FC236}">
                <a16:creationId xmlns:a16="http://schemas.microsoft.com/office/drawing/2014/main" id="{484AC44E-EBCA-EE35-207D-F08457020200}"/>
              </a:ext>
            </a:extLst>
          </p:cNvPr>
          <p:cNvSpPr txBox="1"/>
          <p:nvPr/>
        </p:nvSpPr>
        <p:spPr>
          <a:xfrm>
            <a:off x="1393902" y="1861875"/>
            <a:ext cx="9210289" cy="646331"/>
          </a:xfrm>
          <a:prstGeom prst="rect">
            <a:avLst/>
          </a:prstGeom>
          <a:noFill/>
        </p:spPr>
        <p:txBody>
          <a:bodyPr wrap="square" rtlCol="0">
            <a:spAutoFit/>
          </a:bodyPr>
          <a:lstStyle/>
          <a:p>
            <a:r>
              <a:rPr lang="fr-FR" dirty="0"/>
              <a:t>L’outil permet ensuite de naviguer entre le rappel des hypothèses, des tableaux d’indicateurs de résultat et des diagrammes de </a:t>
            </a:r>
            <a:r>
              <a:rPr lang="fr-FR" dirty="0" err="1"/>
              <a:t>Sankey</a:t>
            </a:r>
            <a:r>
              <a:rPr lang="fr-FR" dirty="0"/>
              <a:t>.</a:t>
            </a:r>
          </a:p>
        </p:txBody>
      </p:sp>
      <p:sp>
        <p:nvSpPr>
          <p:cNvPr id="9" name="ZoneTexte 8">
            <a:extLst>
              <a:ext uri="{FF2B5EF4-FFF2-40B4-BE49-F238E27FC236}">
                <a16:creationId xmlns:a16="http://schemas.microsoft.com/office/drawing/2014/main" id="{5CE6A491-B075-E7F3-8B40-A0DC8E667042}"/>
              </a:ext>
            </a:extLst>
          </p:cNvPr>
          <p:cNvSpPr txBox="1"/>
          <p:nvPr/>
        </p:nvSpPr>
        <p:spPr>
          <a:xfrm>
            <a:off x="1393902" y="6134695"/>
            <a:ext cx="9101825" cy="369332"/>
          </a:xfrm>
          <a:prstGeom prst="rect">
            <a:avLst/>
          </a:prstGeom>
          <a:noFill/>
        </p:spPr>
        <p:txBody>
          <a:bodyPr wrap="square" rtlCol="0">
            <a:spAutoFit/>
          </a:bodyPr>
          <a:lstStyle/>
          <a:p>
            <a:r>
              <a:rPr lang="fr-FR" dirty="0"/>
              <a:t>Les icônes en haut à droite de l’écran permettent une extraction csv ou </a:t>
            </a:r>
            <a:r>
              <a:rPr lang="fr-FR" dirty="0" err="1"/>
              <a:t>pdf</a:t>
            </a:r>
            <a:r>
              <a:rPr lang="fr-FR" dirty="0"/>
              <a:t> des résultats</a:t>
            </a:r>
          </a:p>
        </p:txBody>
      </p:sp>
      <p:pic>
        <p:nvPicPr>
          <p:cNvPr id="6" name="Image 5">
            <a:extLst>
              <a:ext uri="{FF2B5EF4-FFF2-40B4-BE49-F238E27FC236}">
                <a16:creationId xmlns:a16="http://schemas.microsoft.com/office/drawing/2014/main" id="{78C4AD67-E034-59A8-A050-90D178D07707}"/>
              </a:ext>
            </a:extLst>
          </p:cNvPr>
          <p:cNvPicPr>
            <a:picLocks noChangeAspect="1"/>
          </p:cNvPicPr>
          <p:nvPr/>
        </p:nvPicPr>
        <p:blipFill>
          <a:blip r:embed="rId2"/>
          <a:stretch>
            <a:fillRect/>
          </a:stretch>
        </p:blipFill>
        <p:spPr>
          <a:xfrm>
            <a:off x="1716087" y="2564870"/>
            <a:ext cx="8242300" cy="3569825"/>
          </a:xfrm>
          <a:prstGeom prst="rect">
            <a:avLst/>
          </a:prstGeom>
        </p:spPr>
      </p:pic>
      <p:sp>
        <p:nvSpPr>
          <p:cNvPr id="8" name="Ellipse 7">
            <a:extLst>
              <a:ext uri="{FF2B5EF4-FFF2-40B4-BE49-F238E27FC236}">
                <a16:creationId xmlns:a16="http://schemas.microsoft.com/office/drawing/2014/main" id="{CA287D72-3E3A-0F6D-DCE3-344CE04D629B}"/>
              </a:ext>
            </a:extLst>
          </p:cNvPr>
          <p:cNvSpPr/>
          <p:nvPr/>
        </p:nvSpPr>
        <p:spPr>
          <a:xfrm>
            <a:off x="9156700" y="2497874"/>
            <a:ext cx="802888" cy="8028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6525F97A-5843-A522-26E2-638B3CF86168}"/>
              </a:ext>
            </a:extLst>
          </p:cNvPr>
          <p:cNvSpPr/>
          <p:nvPr/>
        </p:nvSpPr>
        <p:spPr>
          <a:xfrm>
            <a:off x="3898900" y="2562225"/>
            <a:ext cx="1219200"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Tree>
    <p:extLst>
      <p:ext uri="{BB962C8B-B14F-4D97-AF65-F5344CB8AC3E}">
        <p14:creationId xmlns:p14="http://schemas.microsoft.com/office/powerpoint/2010/main" val="46050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BBFEC7-89A9-306A-005E-B449FC024454}"/>
              </a:ext>
            </a:extLst>
          </p:cNvPr>
          <p:cNvSpPr>
            <a:spLocks noGrp="1"/>
          </p:cNvSpPr>
          <p:nvPr>
            <p:ph type="ctrTitle"/>
          </p:nvPr>
        </p:nvSpPr>
        <p:spPr/>
        <p:txBody>
          <a:bodyPr>
            <a:normAutofit fontScale="90000"/>
          </a:bodyPr>
          <a:lstStyle/>
          <a:p>
            <a:r>
              <a:rPr lang="fr-FR" sz="2800" b="1" dirty="0">
                <a:effectLst/>
                <a:latin typeface="Calibri" panose="020F0502020204030204" pitchFamily="34" charset="0"/>
                <a:ea typeface="Calibri" panose="020F0502020204030204" pitchFamily="34" charset="0"/>
              </a:rPr>
              <a:t>Présentation de l’outil EC2, le périmètre, les limites …</a:t>
            </a:r>
            <a:br>
              <a:rPr lang="fr-FR" dirty="0"/>
            </a:br>
            <a:endParaRPr lang="fr-FR" dirty="0"/>
          </a:p>
        </p:txBody>
      </p:sp>
      <p:sp>
        <p:nvSpPr>
          <p:cNvPr id="4" name="Sous-titre 3">
            <a:extLst>
              <a:ext uri="{FF2B5EF4-FFF2-40B4-BE49-F238E27FC236}">
                <a16:creationId xmlns:a16="http://schemas.microsoft.com/office/drawing/2014/main" id="{863363FF-0A79-2FF7-189C-EBE985042CFC}"/>
              </a:ext>
            </a:extLst>
          </p:cNvPr>
          <p:cNvSpPr>
            <a:spLocks noGrp="1"/>
          </p:cNvSpPr>
          <p:nvPr>
            <p:ph type="subTitle" idx="1"/>
          </p:nvPr>
        </p:nvSpPr>
        <p:spPr/>
        <p:txBody>
          <a:bodyPr>
            <a:normAutofit lnSpcReduction="10000"/>
          </a:bodyPr>
          <a:lstStyle/>
          <a:p>
            <a:r>
              <a:rPr lang="fr-FR" dirty="0"/>
              <a:t>Visualisation des résultats</a:t>
            </a:r>
          </a:p>
          <a:p>
            <a:endParaRPr lang="fr-FR" dirty="0"/>
          </a:p>
        </p:txBody>
      </p:sp>
      <p:sp>
        <p:nvSpPr>
          <p:cNvPr id="2" name="ZoneTexte 1">
            <a:extLst>
              <a:ext uri="{FF2B5EF4-FFF2-40B4-BE49-F238E27FC236}">
                <a16:creationId xmlns:a16="http://schemas.microsoft.com/office/drawing/2014/main" id="{484AC44E-EBCA-EE35-207D-F08457020200}"/>
              </a:ext>
            </a:extLst>
          </p:cNvPr>
          <p:cNvSpPr txBox="1"/>
          <p:nvPr/>
        </p:nvSpPr>
        <p:spPr>
          <a:xfrm>
            <a:off x="1393902" y="1861875"/>
            <a:ext cx="9210289" cy="646331"/>
          </a:xfrm>
          <a:prstGeom prst="rect">
            <a:avLst/>
          </a:prstGeom>
          <a:noFill/>
        </p:spPr>
        <p:txBody>
          <a:bodyPr wrap="square" rtlCol="0">
            <a:spAutoFit/>
          </a:bodyPr>
          <a:lstStyle/>
          <a:p>
            <a:r>
              <a:rPr lang="fr-FR" dirty="0"/>
              <a:t>L’outil permet ensuite de naviguer entre le rappel des hypothèses, des tableaux d’indicateurs de résultat et des diagrammes de </a:t>
            </a:r>
            <a:r>
              <a:rPr lang="fr-FR" dirty="0" err="1"/>
              <a:t>Sankey</a:t>
            </a:r>
            <a:r>
              <a:rPr lang="fr-FR" dirty="0"/>
              <a:t>.</a:t>
            </a:r>
          </a:p>
        </p:txBody>
      </p:sp>
      <p:pic>
        <p:nvPicPr>
          <p:cNvPr id="7" name="Image 6">
            <a:extLst>
              <a:ext uri="{FF2B5EF4-FFF2-40B4-BE49-F238E27FC236}">
                <a16:creationId xmlns:a16="http://schemas.microsoft.com/office/drawing/2014/main" id="{1E397BFD-FFE5-DB02-39D1-323A665D14C1}"/>
              </a:ext>
            </a:extLst>
          </p:cNvPr>
          <p:cNvPicPr>
            <a:picLocks noChangeAspect="1"/>
          </p:cNvPicPr>
          <p:nvPr/>
        </p:nvPicPr>
        <p:blipFill>
          <a:blip r:embed="rId2"/>
          <a:stretch>
            <a:fillRect/>
          </a:stretch>
        </p:blipFill>
        <p:spPr>
          <a:xfrm>
            <a:off x="1612900" y="2693509"/>
            <a:ext cx="8564485" cy="3657700"/>
          </a:xfrm>
          <a:prstGeom prst="rect">
            <a:avLst/>
          </a:prstGeom>
        </p:spPr>
      </p:pic>
      <p:sp>
        <p:nvSpPr>
          <p:cNvPr id="10" name="Ellipse 9">
            <a:extLst>
              <a:ext uri="{FF2B5EF4-FFF2-40B4-BE49-F238E27FC236}">
                <a16:creationId xmlns:a16="http://schemas.microsoft.com/office/drawing/2014/main" id="{90794857-63DB-D735-4BC6-6E62A47C1436}"/>
              </a:ext>
            </a:extLst>
          </p:cNvPr>
          <p:cNvSpPr/>
          <p:nvPr/>
        </p:nvSpPr>
        <p:spPr>
          <a:xfrm>
            <a:off x="5118100" y="2693509"/>
            <a:ext cx="2057400" cy="4021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Tree>
    <p:extLst>
      <p:ext uri="{BB962C8B-B14F-4D97-AF65-F5344CB8AC3E}">
        <p14:creationId xmlns:p14="http://schemas.microsoft.com/office/powerpoint/2010/main" val="2895746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BBFEC7-89A9-306A-005E-B449FC024454}"/>
              </a:ext>
            </a:extLst>
          </p:cNvPr>
          <p:cNvSpPr>
            <a:spLocks noGrp="1"/>
          </p:cNvSpPr>
          <p:nvPr>
            <p:ph type="ctrTitle"/>
          </p:nvPr>
        </p:nvSpPr>
        <p:spPr/>
        <p:txBody>
          <a:bodyPr>
            <a:normAutofit fontScale="90000"/>
          </a:bodyPr>
          <a:lstStyle/>
          <a:p>
            <a:r>
              <a:rPr lang="fr-FR" sz="2800" b="1" dirty="0">
                <a:effectLst/>
                <a:latin typeface="Calibri" panose="020F0502020204030204" pitchFamily="34" charset="0"/>
                <a:ea typeface="Calibri" panose="020F0502020204030204" pitchFamily="34" charset="0"/>
              </a:rPr>
              <a:t>Présentation de l’outil EC2, le périmètre, les limites …</a:t>
            </a:r>
            <a:br>
              <a:rPr lang="fr-FR" dirty="0"/>
            </a:br>
            <a:endParaRPr lang="fr-FR" dirty="0"/>
          </a:p>
        </p:txBody>
      </p:sp>
      <p:sp>
        <p:nvSpPr>
          <p:cNvPr id="4" name="Sous-titre 3">
            <a:extLst>
              <a:ext uri="{FF2B5EF4-FFF2-40B4-BE49-F238E27FC236}">
                <a16:creationId xmlns:a16="http://schemas.microsoft.com/office/drawing/2014/main" id="{863363FF-0A79-2FF7-189C-EBE985042CFC}"/>
              </a:ext>
            </a:extLst>
          </p:cNvPr>
          <p:cNvSpPr>
            <a:spLocks noGrp="1"/>
          </p:cNvSpPr>
          <p:nvPr>
            <p:ph type="subTitle" idx="1"/>
          </p:nvPr>
        </p:nvSpPr>
        <p:spPr/>
        <p:txBody>
          <a:bodyPr>
            <a:normAutofit lnSpcReduction="10000"/>
          </a:bodyPr>
          <a:lstStyle/>
          <a:p>
            <a:r>
              <a:rPr lang="fr-FR" dirty="0"/>
              <a:t>Visualisation des résultats</a:t>
            </a:r>
          </a:p>
          <a:p>
            <a:endParaRPr lang="fr-FR" dirty="0"/>
          </a:p>
        </p:txBody>
      </p:sp>
      <p:sp>
        <p:nvSpPr>
          <p:cNvPr id="2" name="ZoneTexte 1">
            <a:extLst>
              <a:ext uri="{FF2B5EF4-FFF2-40B4-BE49-F238E27FC236}">
                <a16:creationId xmlns:a16="http://schemas.microsoft.com/office/drawing/2014/main" id="{484AC44E-EBCA-EE35-207D-F08457020200}"/>
              </a:ext>
            </a:extLst>
          </p:cNvPr>
          <p:cNvSpPr txBox="1"/>
          <p:nvPr/>
        </p:nvSpPr>
        <p:spPr>
          <a:xfrm>
            <a:off x="1393902" y="1861875"/>
            <a:ext cx="9210289" cy="646331"/>
          </a:xfrm>
          <a:prstGeom prst="rect">
            <a:avLst/>
          </a:prstGeom>
          <a:noFill/>
        </p:spPr>
        <p:txBody>
          <a:bodyPr wrap="square" rtlCol="0">
            <a:spAutoFit/>
          </a:bodyPr>
          <a:lstStyle/>
          <a:p>
            <a:r>
              <a:rPr lang="fr-FR" dirty="0"/>
              <a:t>L’outil permet ensuite de naviguer entre le rappel des hypothèses, des tableaux d’indicateurs de résultat et des diagrammes de </a:t>
            </a:r>
            <a:r>
              <a:rPr lang="fr-FR" dirty="0" err="1"/>
              <a:t>Sankey</a:t>
            </a:r>
            <a:r>
              <a:rPr lang="fr-FR" dirty="0"/>
              <a:t>.</a:t>
            </a:r>
          </a:p>
        </p:txBody>
      </p:sp>
      <p:pic>
        <p:nvPicPr>
          <p:cNvPr id="6" name="Image 5">
            <a:extLst>
              <a:ext uri="{FF2B5EF4-FFF2-40B4-BE49-F238E27FC236}">
                <a16:creationId xmlns:a16="http://schemas.microsoft.com/office/drawing/2014/main" id="{16575F34-762A-1B17-C962-6A53995DF8C3}"/>
              </a:ext>
            </a:extLst>
          </p:cNvPr>
          <p:cNvPicPr>
            <a:picLocks noChangeAspect="1"/>
          </p:cNvPicPr>
          <p:nvPr/>
        </p:nvPicPr>
        <p:blipFill>
          <a:blip r:embed="rId2"/>
          <a:stretch>
            <a:fillRect/>
          </a:stretch>
        </p:blipFill>
        <p:spPr>
          <a:xfrm>
            <a:off x="1003300" y="2524236"/>
            <a:ext cx="9690100" cy="4129853"/>
          </a:xfrm>
          <a:prstGeom prst="rect">
            <a:avLst/>
          </a:prstGeom>
        </p:spPr>
      </p:pic>
      <p:sp>
        <p:nvSpPr>
          <p:cNvPr id="10" name="Ellipse 9">
            <a:extLst>
              <a:ext uri="{FF2B5EF4-FFF2-40B4-BE49-F238E27FC236}">
                <a16:creationId xmlns:a16="http://schemas.microsoft.com/office/drawing/2014/main" id="{90794857-63DB-D735-4BC6-6E62A47C1436}"/>
              </a:ext>
            </a:extLst>
          </p:cNvPr>
          <p:cNvSpPr/>
          <p:nvPr/>
        </p:nvSpPr>
        <p:spPr>
          <a:xfrm>
            <a:off x="1689100" y="2850700"/>
            <a:ext cx="1219200" cy="3973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Tree>
    <p:extLst>
      <p:ext uri="{BB962C8B-B14F-4D97-AF65-F5344CB8AC3E}">
        <p14:creationId xmlns:p14="http://schemas.microsoft.com/office/powerpoint/2010/main" val="2910163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BBFEC7-89A9-306A-005E-B449FC024454}"/>
              </a:ext>
            </a:extLst>
          </p:cNvPr>
          <p:cNvSpPr>
            <a:spLocks noGrp="1"/>
          </p:cNvSpPr>
          <p:nvPr>
            <p:ph type="ctrTitle"/>
          </p:nvPr>
        </p:nvSpPr>
        <p:spPr/>
        <p:txBody>
          <a:bodyPr>
            <a:normAutofit fontScale="90000"/>
          </a:bodyPr>
          <a:lstStyle/>
          <a:p>
            <a:r>
              <a:rPr lang="fr-FR" sz="2800" b="1" dirty="0">
                <a:effectLst/>
                <a:latin typeface="Calibri" panose="020F0502020204030204" pitchFamily="34" charset="0"/>
                <a:ea typeface="Calibri" panose="020F0502020204030204" pitchFamily="34" charset="0"/>
              </a:rPr>
              <a:t>Présentation de l’outil EC2, le périmètre, les limites …</a:t>
            </a:r>
            <a:br>
              <a:rPr lang="fr-FR" dirty="0"/>
            </a:br>
            <a:endParaRPr lang="fr-FR" dirty="0"/>
          </a:p>
        </p:txBody>
      </p:sp>
      <p:sp>
        <p:nvSpPr>
          <p:cNvPr id="4" name="Sous-titre 3">
            <a:extLst>
              <a:ext uri="{FF2B5EF4-FFF2-40B4-BE49-F238E27FC236}">
                <a16:creationId xmlns:a16="http://schemas.microsoft.com/office/drawing/2014/main" id="{863363FF-0A79-2FF7-189C-EBE985042CFC}"/>
              </a:ext>
            </a:extLst>
          </p:cNvPr>
          <p:cNvSpPr>
            <a:spLocks noGrp="1"/>
          </p:cNvSpPr>
          <p:nvPr>
            <p:ph type="subTitle" idx="1"/>
          </p:nvPr>
        </p:nvSpPr>
        <p:spPr/>
        <p:txBody>
          <a:bodyPr>
            <a:normAutofit lnSpcReduction="10000"/>
          </a:bodyPr>
          <a:lstStyle/>
          <a:p>
            <a:r>
              <a:rPr lang="fr-FR" dirty="0"/>
              <a:t>Démo</a:t>
            </a:r>
          </a:p>
        </p:txBody>
      </p:sp>
      <p:sp>
        <p:nvSpPr>
          <p:cNvPr id="5" name="ZoneTexte 4">
            <a:extLst>
              <a:ext uri="{FF2B5EF4-FFF2-40B4-BE49-F238E27FC236}">
                <a16:creationId xmlns:a16="http://schemas.microsoft.com/office/drawing/2014/main" id="{D7CD69B8-0B86-0F98-6637-D476FF42D341}"/>
              </a:ext>
            </a:extLst>
          </p:cNvPr>
          <p:cNvSpPr txBox="1"/>
          <p:nvPr/>
        </p:nvSpPr>
        <p:spPr>
          <a:xfrm>
            <a:off x="1343760" y="2562225"/>
            <a:ext cx="8610600" cy="1477328"/>
          </a:xfrm>
          <a:prstGeom prst="rect">
            <a:avLst/>
          </a:prstGeom>
          <a:noFill/>
        </p:spPr>
        <p:txBody>
          <a:bodyPr wrap="square" rtlCol="0">
            <a:spAutoFit/>
          </a:bodyPr>
          <a:lstStyle/>
          <a:p>
            <a:pPr algn="just" defTabSz="457200">
              <a:defRPr/>
            </a:pPr>
            <a:r>
              <a:rPr lang="fr-FR" b="1" dirty="0">
                <a:solidFill>
                  <a:srgbClr val="E15F49"/>
                </a:solidFill>
                <a:cs typeface="Arial"/>
              </a:rPr>
              <a:t>L’outil en ligne :</a:t>
            </a:r>
          </a:p>
          <a:p>
            <a:pPr algn="just" defTabSz="457200">
              <a:defRPr/>
            </a:pPr>
            <a:endParaRPr lang="fr-FR" b="1" dirty="0">
              <a:solidFill>
                <a:srgbClr val="E15F49"/>
              </a:solidFill>
              <a:cs typeface="Arial"/>
            </a:endParaRPr>
          </a:p>
          <a:p>
            <a:pPr algn="just" defTabSz="457200">
              <a:defRPr/>
            </a:pPr>
            <a:endParaRPr lang="fr-FR" b="1" dirty="0">
              <a:solidFill>
                <a:srgbClr val="E15F49"/>
              </a:solidFill>
              <a:cs typeface="Arial"/>
            </a:endParaRPr>
          </a:p>
          <a:p>
            <a:pPr algn="ctr" defTabSz="457200">
              <a:defRPr/>
            </a:pPr>
            <a:r>
              <a:rPr lang="fr-FR" dirty="0">
                <a:hlinkClick r:id="rId2"/>
              </a:rPr>
              <a:t>EC2_git (dimn-cstb.fr)</a:t>
            </a:r>
            <a:endParaRPr lang="fr-FR" dirty="0">
              <a:cs typeface="Arial"/>
            </a:endParaRPr>
          </a:p>
          <a:p>
            <a:endParaRPr lang="fr-FR" dirty="0"/>
          </a:p>
        </p:txBody>
      </p:sp>
    </p:spTree>
    <p:extLst>
      <p:ext uri="{BB962C8B-B14F-4D97-AF65-F5344CB8AC3E}">
        <p14:creationId xmlns:p14="http://schemas.microsoft.com/office/powerpoint/2010/main" val="648038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BBFEC7-89A9-306A-005E-B449FC024454}"/>
              </a:ext>
            </a:extLst>
          </p:cNvPr>
          <p:cNvSpPr>
            <a:spLocks noGrp="1"/>
          </p:cNvSpPr>
          <p:nvPr>
            <p:ph type="ctrTitle"/>
          </p:nvPr>
        </p:nvSpPr>
        <p:spPr/>
        <p:txBody>
          <a:bodyPr>
            <a:normAutofit fontScale="90000"/>
          </a:bodyPr>
          <a:lstStyle/>
          <a:p>
            <a:r>
              <a:rPr lang="fr-FR" sz="2800" b="1" dirty="0">
                <a:effectLst/>
                <a:latin typeface="Calibri" panose="020F0502020204030204" pitchFamily="34" charset="0"/>
                <a:ea typeface="Calibri" panose="020F0502020204030204" pitchFamily="34" charset="0"/>
              </a:rPr>
              <a:t>Présentation de l’outil EC2, le périmètre, les limites …</a:t>
            </a:r>
            <a:br>
              <a:rPr lang="fr-FR" dirty="0"/>
            </a:br>
            <a:endParaRPr lang="fr-FR" dirty="0"/>
          </a:p>
        </p:txBody>
      </p:sp>
      <p:sp>
        <p:nvSpPr>
          <p:cNvPr id="4" name="Sous-titre 3">
            <a:extLst>
              <a:ext uri="{FF2B5EF4-FFF2-40B4-BE49-F238E27FC236}">
                <a16:creationId xmlns:a16="http://schemas.microsoft.com/office/drawing/2014/main" id="{863363FF-0A79-2FF7-189C-EBE985042CFC}"/>
              </a:ext>
            </a:extLst>
          </p:cNvPr>
          <p:cNvSpPr>
            <a:spLocks noGrp="1"/>
          </p:cNvSpPr>
          <p:nvPr>
            <p:ph type="subTitle" idx="1"/>
          </p:nvPr>
        </p:nvSpPr>
        <p:spPr/>
        <p:txBody>
          <a:bodyPr>
            <a:normAutofit lnSpcReduction="10000"/>
          </a:bodyPr>
          <a:lstStyle/>
          <a:p>
            <a:r>
              <a:rPr lang="fr-FR" dirty="0"/>
              <a:t>Les limites</a:t>
            </a:r>
          </a:p>
        </p:txBody>
      </p:sp>
      <p:sp>
        <p:nvSpPr>
          <p:cNvPr id="5" name="ZoneTexte 4">
            <a:extLst>
              <a:ext uri="{FF2B5EF4-FFF2-40B4-BE49-F238E27FC236}">
                <a16:creationId xmlns:a16="http://schemas.microsoft.com/office/drawing/2014/main" id="{D7CD69B8-0B86-0F98-6637-D476FF42D341}"/>
              </a:ext>
            </a:extLst>
          </p:cNvPr>
          <p:cNvSpPr txBox="1"/>
          <p:nvPr/>
        </p:nvSpPr>
        <p:spPr>
          <a:xfrm>
            <a:off x="1308100" y="1847910"/>
            <a:ext cx="8610600" cy="3693319"/>
          </a:xfrm>
          <a:prstGeom prst="rect">
            <a:avLst/>
          </a:prstGeom>
          <a:noFill/>
        </p:spPr>
        <p:txBody>
          <a:bodyPr wrap="square" rtlCol="0">
            <a:spAutoFit/>
          </a:bodyPr>
          <a:lstStyle/>
          <a:p>
            <a:pPr algn="just" defTabSz="457200">
              <a:defRPr/>
            </a:pPr>
            <a:r>
              <a:rPr lang="fr-FR" b="1" dirty="0">
                <a:solidFill>
                  <a:srgbClr val="E15F49"/>
                </a:solidFill>
                <a:cs typeface="Arial"/>
              </a:rPr>
              <a:t>Manque de recul sur les indicateurs</a:t>
            </a:r>
          </a:p>
          <a:p>
            <a:pPr marL="285750" indent="-285750" algn="just" defTabSz="457200">
              <a:buFont typeface="Wingdings" panose="05000000000000000000" pitchFamily="2" charset="2"/>
              <a:buChar char="Ø"/>
              <a:defRPr/>
            </a:pPr>
            <a:r>
              <a:rPr lang="fr-FR" dirty="0">
                <a:cs typeface="Arial"/>
              </a:rPr>
              <a:t>Besoin de tester à grande échelle pour une meilleure appréhension de ceux-ci</a:t>
            </a:r>
          </a:p>
          <a:p>
            <a:pPr marL="285750" indent="-285750" algn="just" defTabSz="457200">
              <a:buFont typeface="Wingdings" panose="05000000000000000000" pitchFamily="2" charset="2"/>
              <a:buChar char="Ø"/>
              <a:defRPr/>
            </a:pPr>
            <a:endParaRPr lang="fr-FR" dirty="0">
              <a:cs typeface="Arial"/>
            </a:endParaRPr>
          </a:p>
          <a:p>
            <a:pPr marL="285750" indent="-285750" algn="just" defTabSz="457200">
              <a:buFont typeface="Wingdings" panose="05000000000000000000" pitchFamily="2" charset="2"/>
              <a:buChar char="Ø"/>
              <a:defRPr/>
            </a:pPr>
            <a:endParaRPr lang="fr-FR" dirty="0">
              <a:cs typeface="Arial"/>
            </a:endParaRPr>
          </a:p>
          <a:p>
            <a:pPr algn="just" defTabSz="457200">
              <a:defRPr/>
            </a:pPr>
            <a:r>
              <a:rPr lang="fr-FR" b="1" dirty="0">
                <a:solidFill>
                  <a:srgbClr val="E15F49"/>
                </a:solidFill>
                <a:cs typeface="Arial"/>
              </a:rPr>
              <a:t>Des données à compléter sur les produits et équipements</a:t>
            </a:r>
          </a:p>
          <a:p>
            <a:pPr marL="285750" indent="-285750" algn="just" defTabSz="457200">
              <a:buFont typeface="Wingdings" panose="05000000000000000000" pitchFamily="2" charset="2"/>
              <a:buChar char="Ø"/>
              <a:defRPr/>
            </a:pPr>
            <a:r>
              <a:rPr lang="fr-FR" dirty="0">
                <a:cs typeface="Arial"/>
              </a:rPr>
              <a:t>Indicateurs de flux incomplets dans les données par défaut ou les PEP (absence d’indicateurs ou absence de numérisation dans la base INIES)</a:t>
            </a:r>
          </a:p>
          <a:p>
            <a:pPr marL="285750" indent="-285750" algn="just" defTabSz="457200">
              <a:buFont typeface="Wingdings" panose="05000000000000000000" pitchFamily="2" charset="2"/>
              <a:buChar char="Ø"/>
              <a:defRPr/>
            </a:pPr>
            <a:r>
              <a:rPr lang="fr-FR" dirty="0">
                <a:cs typeface="Arial"/>
              </a:rPr>
              <a:t>Contenu en matière biosourcée non déclaré</a:t>
            </a:r>
          </a:p>
          <a:p>
            <a:pPr marL="285750" indent="-285750" algn="just" defTabSz="457200">
              <a:buFont typeface="Wingdings" panose="05000000000000000000" pitchFamily="2" charset="2"/>
              <a:buChar char="Ø"/>
              <a:defRPr/>
            </a:pPr>
            <a:endParaRPr lang="fr-FR" dirty="0">
              <a:cs typeface="Arial"/>
            </a:endParaRPr>
          </a:p>
          <a:p>
            <a:pPr marL="285750" indent="-285750" algn="just" defTabSz="457200">
              <a:buFont typeface="Wingdings" panose="05000000000000000000" pitchFamily="2" charset="2"/>
              <a:buChar char="Ø"/>
              <a:defRPr/>
            </a:pPr>
            <a:endParaRPr lang="fr-FR" dirty="0">
              <a:cs typeface="Arial"/>
            </a:endParaRPr>
          </a:p>
          <a:p>
            <a:pPr algn="just" defTabSz="457200">
              <a:defRPr/>
            </a:pPr>
            <a:r>
              <a:rPr lang="fr-FR" b="1" dirty="0">
                <a:solidFill>
                  <a:srgbClr val="E15F49"/>
                </a:solidFill>
                <a:cs typeface="Arial"/>
              </a:rPr>
              <a:t>Outil conçu aujourd’hui comme un outil d’évaluation</a:t>
            </a:r>
          </a:p>
          <a:p>
            <a:pPr algn="just" defTabSz="457200">
              <a:defRPr/>
            </a:pPr>
            <a:r>
              <a:rPr lang="fr-FR" dirty="0">
                <a:cs typeface="Arial"/>
              </a:rPr>
              <a:t>… pas comme un outil d’aide à la décision</a:t>
            </a:r>
          </a:p>
          <a:p>
            <a:endParaRPr lang="fr-FR" dirty="0"/>
          </a:p>
        </p:txBody>
      </p:sp>
    </p:spTree>
    <p:extLst>
      <p:ext uri="{BB962C8B-B14F-4D97-AF65-F5344CB8AC3E}">
        <p14:creationId xmlns:p14="http://schemas.microsoft.com/office/powerpoint/2010/main" val="3655236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D2CAB96-6AC9-AC12-307E-67DFFD2E098B}"/>
              </a:ext>
            </a:extLst>
          </p:cNvPr>
          <p:cNvSpPr>
            <a:spLocks noGrp="1"/>
          </p:cNvSpPr>
          <p:nvPr>
            <p:ph type="ctrTitle"/>
          </p:nvPr>
        </p:nvSpPr>
        <p:spPr/>
        <p:txBody>
          <a:bodyPr/>
          <a:lstStyle/>
          <a:p>
            <a:r>
              <a:rPr lang="fr-FR" dirty="0"/>
              <a:t>Questions / Réponses</a:t>
            </a:r>
          </a:p>
        </p:txBody>
      </p:sp>
      <p:pic>
        <p:nvPicPr>
          <p:cNvPr id="7" name="Picture 2">
            <a:extLst>
              <a:ext uri="{FF2B5EF4-FFF2-40B4-BE49-F238E27FC236}">
                <a16:creationId xmlns:a16="http://schemas.microsoft.com/office/drawing/2014/main" id="{CB0A900C-4857-FB54-D51D-DEED79693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642" y="6710145"/>
            <a:ext cx="1720500" cy="84626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BCDF8C35-7F15-F132-1C19-79A0A1A44980}"/>
              </a:ext>
            </a:extLst>
          </p:cNvPr>
          <p:cNvPicPr>
            <a:picLocks noChangeAspect="1"/>
          </p:cNvPicPr>
          <p:nvPr/>
        </p:nvPicPr>
        <p:blipFill rotWithShape="1">
          <a:blip r:embed="rId3"/>
          <a:srcRect t="29522" r="73402" b="24971"/>
          <a:stretch/>
        </p:blipFill>
        <p:spPr bwMode="auto">
          <a:xfrm>
            <a:off x="2146300" y="6710145"/>
            <a:ext cx="1038371" cy="852705"/>
          </a:xfrm>
          <a:prstGeom prst="rect">
            <a:avLst/>
          </a:prstGeom>
          <a:noFill/>
          <a:ln w="9525">
            <a:noFill/>
            <a:miter lim="800000"/>
            <a:headEnd/>
            <a:tailEnd/>
          </a:ln>
        </p:spPr>
      </p:pic>
      <p:pic>
        <p:nvPicPr>
          <p:cNvPr id="9" name="Picture 2" descr="EVEA recrute un(e) consultant(e) sénior évaluation environnementale et  éco-conception - Pôle Eco conception">
            <a:extLst>
              <a:ext uri="{FF2B5EF4-FFF2-40B4-BE49-F238E27FC236}">
                <a16:creationId xmlns:a16="http://schemas.microsoft.com/office/drawing/2014/main" id="{EC47A7DA-FF1D-7352-55FA-D878374118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2700" y="6710145"/>
            <a:ext cx="955089" cy="70357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E293DFB9-26BD-30C1-9286-A7885D61E854}"/>
              </a:ext>
            </a:extLst>
          </p:cNvPr>
          <p:cNvSpPr txBox="1"/>
          <p:nvPr/>
        </p:nvSpPr>
        <p:spPr>
          <a:xfrm>
            <a:off x="1308100" y="1847910"/>
            <a:ext cx="8610600" cy="665695"/>
          </a:xfrm>
          <a:prstGeom prst="rect">
            <a:avLst/>
          </a:prstGeom>
          <a:noFill/>
        </p:spPr>
        <p:txBody>
          <a:bodyPr wrap="square" rtlCol="0">
            <a:spAutoFit/>
          </a:bodyPr>
          <a:lstStyle/>
          <a:p>
            <a:pPr lvl="1" algn="ctr">
              <a:lnSpc>
                <a:spcPct val="107000"/>
              </a:lnSpc>
            </a:pPr>
            <a:r>
              <a:rPr lang="fr-FR">
                <a:latin typeface="Calibri" panose="020F0502020204030204" pitchFamily="34" charset="0"/>
                <a:ea typeface="Calibri" panose="020F0502020204030204" pitchFamily="34" charset="0"/>
                <a:cs typeface="Times New Roman" panose="02020603050405020304" pitchFamily="18" charset="0"/>
              </a:rPr>
              <a:t>Elodie MACE, CSTB, </a:t>
            </a:r>
            <a:r>
              <a:rPr lang="fr-FR" sz="1800">
                <a:effectLst/>
                <a:latin typeface="Calibri" panose="020F0502020204030204" pitchFamily="34" charset="0"/>
                <a:ea typeface="Calibri" panose="020F0502020204030204" pitchFamily="34" charset="0"/>
              </a:rPr>
              <a:t>Chef de Projet Économie Circulaire</a:t>
            </a:r>
            <a:endParaRPr lang="fr-FR">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4" name="Image 3">
            <a:extLst>
              <a:ext uri="{FF2B5EF4-FFF2-40B4-BE49-F238E27FC236}">
                <a16:creationId xmlns:a16="http://schemas.microsoft.com/office/drawing/2014/main" id="{16B759E4-AFFE-F5F5-6975-0E558F12A107}"/>
              </a:ext>
            </a:extLst>
          </p:cNvPr>
          <p:cNvPicPr>
            <a:picLocks noChangeAspect="1"/>
          </p:cNvPicPr>
          <p:nvPr/>
        </p:nvPicPr>
        <p:blipFill rotWithShape="1">
          <a:blip r:embed="rId3"/>
          <a:srcRect t="29522" r="72879" b="24971"/>
          <a:stretch/>
        </p:blipFill>
        <p:spPr bwMode="auto">
          <a:xfrm>
            <a:off x="4584405" y="2513605"/>
            <a:ext cx="1600495" cy="1288961"/>
          </a:xfrm>
          <a:prstGeom prst="rect">
            <a:avLst/>
          </a:prstGeom>
          <a:noFill/>
          <a:ln w="9525">
            <a:noFill/>
            <a:miter lim="800000"/>
            <a:headEnd/>
            <a:tailEnd/>
          </a:ln>
        </p:spPr>
      </p:pic>
    </p:spTree>
    <p:extLst>
      <p:ext uri="{BB962C8B-B14F-4D97-AF65-F5344CB8AC3E}">
        <p14:creationId xmlns:p14="http://schemas.microsoft.com/office/powerpoint/2010/main" val="160147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a:extLst>
              <a:ext uri="{FF2B5EF4-FFF2-40B4-BE49-F238E27FC236}">
                <a16:creationId xmlns:a16="http://schemas.microsoft.com/office/drawing/2014/main" id="{4EE4956B-8CCC-CEB9-E723-01A1A2B919BF}"/>
              </a:ext>
            </a:extLst>
          </p:cNvPr>
          <p:cNvSpPr txBox="1">
            <a:spLocks/>
          </p:cNvSpPr>
          <p:nvPr/>
        </p:nvSpPr>
        <p:spPr>
          <a:xfrm>
            <a:off x="1272117" y="276225"/>
            <a:ext cx="8672950" cy="550587"/>
          </a:xfrm>
          <a:prstGeom prst="rect">
            <a:avLst/>
          </a:prstGeom>
          <a:solidFill>
            <a:schemeClr val="bg1">
              <a:lumMod val="9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fr-FR"/>
              <a:t>L’Alliance HQE-GBC</a:t>
            </a:r>
            <a:endParaRPr lang="fr-FR" dirty="0"/>
          </a:p>
        </p:txBody>
      </p:sp>
      <p:sp>
        <p:nvSpPr>
          <p:cNvPr id="3" name="Sous-titre 8">
            <a:extLst>
              <a:ext uri="{FF2B5EF4-FFF2-40B4-BE49-F238E27FC236}">
                <a16:creationId xmlns:a16="http://schemas.microsoft.com/office/drawing/2014/main" id="{F12554BD-ECB0-784C-D49D-5B92658C52E8}"/>
              </a:ext>
            </a:extLst>
          </p:cNvPr>
          <p:cNvSpPr txBox="1">
            <a:spLocks/>
          </p:cNvSpPr>
          <p:nvPr/>
        </p:nvSpPr>
        <p:spPr>
          <a:xfrm>
            <a:off x="1272118" y="1296612"/>
            <a:ext cx="8672949" cy="386844"/>
          </a:xfrm>
          <a:prstGeom prst="rect">
            <a:avLst/>
          </a:prstGeom>
          <a:solidFill>
            <a:schemeClr val="bg1">
              <a:lumMod val="95000"/>
            </a:schemeClr>
          </a:solidFill>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a:buNone/>
              <a:defRPr sz="23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b="1" dirty="0">
                <a:solidFill>
                  <a:srgbClr val="E7581C"/>
                </a:solidFill>
              </a:rPr>
              <a:t>L’Alliance des professionnels pour le bâtiment et l’aménagement durable</a:t>
            </a:r>
          </a:p>
          <a:p>
            <a:endParaRPr lang="fr-FR" dirty="0"/>
          </a:p>
        </p:txBody>
      </p:sp>
      <p:sp>
        <p:nvSpPr>
          <p:cNvPr id="4" name="ZoneTexte 3">
            <a:extLst>
              <a:ext uri="{FF2B5EF4-FFF2-40B4-BE49-F238E27FC236}">
                <a16:creationId xmlns:a16="http://schemas.microsoft.com/office/drawing/2014/main" id="{F6BD486D-E0D9-0F62-4C2F-4DEE9B52DBDB}"/>
              </a:ext>
            </a:extLst>
          </p:cNvPr>
          <p:cNvSpPr txBox="1"/>
          <p:nvPr/>
        </p:nvSpPr>
        <p:spPr>
          <a:xfrm>
            <a:off x="1308100" y="1847910"/>
            <a:ext cx="8610600" cy="4524315"/>
          </a:xfrm>
          <a:prstGeom prst="rect">
            <a:avLst/>
          </a:prstGeom>
          <a:noFill/>
        </p:spPr>
        <p:txBody>
          <a:bodyPr wrap="square" rtlCol="0">
            <a:spAutoFit/>
          </a:bodyPr>
          <a:lstStyle/>
          <a:p>
            <a:pPr algn="just">
              <a:buClr>
                <a:srgbClr val="85BA5E"/>
              </a:buClr>
              <a:defRPr/>
            </a:pPr>
            <a:r>
              <a:rPr lang="fr-FR" dirty="0">
                <a:latin typeface="Calibri" panose="020F0502020204030204" pitchFamily="34" charset="0"/>
                <a:cs typeface="Calibri" panose="020F0502020204030204" pitchFamily="34" charset="0"/>
              </a:rPr>
              <a:t>Association créée en 1996 avec le soutien des pouvoirs publics, reconnue d’utilité publique en 2004</a:t>
            </a:r>
          </a:p>
          <a:p>
            <a:pPr algn="just">
              <a:buClr>
                <a:srgbClr val="85BA5E"/>
              </a:buClr>
              <a:defRPr/>
            </a:pPr>
            <a:endParaRPr lang="fr-FR" dirty="0">
              <a:latin typeface="Calibri" panose="020F0502020204030204" pitchFamily="34" charset="0"/>
              <a:cs typeface="Calibri" panose="020F0502020204030204" pitchFamily="34" charset="0"/>
            </a:endParaRPr>
          </a:p>
          <a:p>
            <a:pPr marL="285750" indent="-285750" algn="l">
              <a:buClr>
                <a:srgbClr val="85BA5E"/>
              </a:buClr>
              <a:buFont typeface="Arial" panose="020B0604020202020204" pitchFamily="34" charset="0"/>
              <a:buChar char="•"/>
              <a:defRPr/>
            </a:pPr>
            <a:r>
              <a:rPr lang="fr-FR" dirty="0">
                <a:latin typeface="Calibri" panose="020F0502020204030204" pitchFamily="34" charset="0"/>
                <a:cs typeface="Calibri" panose="020F0502020204030204" pitchFamily="34" charset="0"/>
              </a:rPr>
              <a:t>100aine d’adhérents membres actifs et plus de 700 référents HQE</a:t>
            </a:r>
          </a:p>
          <a:p>
            <a:pPr marL="285750" indent="-285750" algn="l">
              <a:buClr>
                <a:srgbClr val="85BA5E"/>
              </a:buClr>
              <a:buFont typeface="Arial" panose="020B0604020202020204" pitchFamily="34" charset="0"/>
              <a:buChar char="•"/>
              <a:defRPr/>
            </a:pPr>
            <a:r>
              <a:rPr lang="fr-FR" dirty="0">
                <a:latin typeface="Calibri" panose="020F0502020204030204" pitchFamily="34" charset="0"/>
                <a:cs typeface="Calibri" panose="020F0502020204030204" pitchFamily="34" charset="0"/>
              </a:rPr>
              <a:t>Membre français du World GBC</a:t>
            </a:r>
          </a:p>
          <a:p>
            <a:pPr algn="l">
              <a:buClr>
                <a:srgbClr val="85BA5E"/>
              </a:buClr>
              <a:defRPr/>
            </a:pPr>
            <a:endParaRPr lang="fr-FR" dirty="0">
              <a:latin typeface="Calibri" panose="020F0502020204030204" pitchFamily="34" charset="0"/>
              <a:cs typeface="Calibri" panose="020F0502020204030204" pitchFamily="34" charset="0"/>
            </a:endParaRPr>
          </a:p>
          <a:p>
            <a:pPr algn="l">
              <a:buClr>
                <a:srgbClr val="85BA5E"/>
              </a:buClr>
              <a:defRPr/>
            </a:pPr>
            <a:r>
              <a:rPr lang="fr-FR" dirty="0">
                <a:latin typeface="Calibri" panose="020F0502020204030204" pitchFamily="34" charset="0"/>
                <a:cs typeface="Calibri" panose="020F0502020204030204" pitchFamily="34" charset="0"/>
              </a:rPr>
              <a:t>Elle inscrit sa démarche de progrès dans des cadres de référence porteurs </a:t>
            </a:r>
            <a:r>
              <a:rPr lang="fr-FR" b="1" dirty="0">
                <a:solidFill>
                  <a:srgbClr val="E7581C"/>
                </a:solidFill>
                <a:latin typeface="Calibri" panose="020F0502020204030204" pitchFamily="34" charset="0"/>
                <a:cs typeface="Calibri" panose="020F0502020204030204" pitchFamily="34" charset="0"/>
              </a:rPr>
              <a:t>d’une vision globale multicritère :</a:t>
            </a:r>
            <a:r>
              <a:rPr lang="fr-FR" dirty="0">
                <a:solidFill>
                  <a:srgbClr val="E7581C"/>
                </a:solidFill>
                <a:latin typeface="Calibri" panose="020F0502020204030204" pitchFamily="34" charset="0"/>
                <a:cs typeface="Calibri" panose="020F0502020204030204" pitchFamily="34" charset="0"/>
              </a:rPr>
              <a:t> </a:t>
            </a:r>
            <a:r>
              <a:rPr lang="fr-FR" b="1" dirty="0">
                <a:solidFill>
                  <a:srgbClr val="E7581C"/>
                </a:solidFill>
                <a:latin typeface="Calibri" panose="020F0502020204030204" pitchFamily="34" charset="0"/>
                <a:cs typeface="Calibri" panose="020F0502020204030204" pitchFamily="34" charset="0"/>
              </a:rPr>
              <a:t>HQE Bâtiment durable et HQE Aménagement</a:t>
            </a:r>
          </a:p>
          <a:p>
            <a:pPr marL="1219124" indent="-1219124" algn="l">
              <a:buClr>
                <a:srgbClr val="85BA5E"/>
              </a:buClr>
              <a:buFont typeface="Arial" panose="020B0604020202020204" pitchFamily="34" charset="0"/>
              <a:buChar char="•"/>
              <a:defRPr/>
            </a:pPr>
            <a:endParaRPr lang="fr-FR" dirty="0">
              <a:latin typeface="Calibri" panose="020F0502020204030204" pitchFamily="34" charset="0"/>
              <a:cs typeface="Calibri" panose="020F0502020204030204" pitchFamily="34" charset="0"/>
            </a:endParaRPr>
          </a:p>
          <a:p>
            <a:pPr algn="l">
              <a:buClr>
                <a:srgbClr val="85BA5E"/>
              </a:buClr>
              <a:defRPr/>
            </a:pPr>
            <a:r>
              <a:rPr lang="fr-FR" dirty="0">
                <a:latin typeface="Calibri" panose="020F0502020204030204" pitchFamily="34" charset="0"/>
                <a:cs typeface="Calibri" panose="020F0502020204030204" pitchFamily="34" charset="0"/>
              </a:rPr>
              <a:t>Pour chaque projet et à toutes les étapes de son cycle, son approche transversale prend en compte l’équilibre entre 4 engagements : </a:t>
            </a:r>
          </a:p>
          <a:p>
            <a:pPr marL="742950" lvl="1" indent="-285750">
              <a:buClr>
                <a:srgbClr val="85BA5E"/>
              </a:buClr>
              <a:buFont typeface="Courier New" panose="02070309020205020404" pitchFamily="49" charset="0"/>
              <a:buChar char="o"/>
              <a:defRPr/>
            </a:pPr>
            <a:r>
              <a:rPr lang="fr-FR" b="1" dirty="0">
                <a:solidFill>
                  <a:srgbClr val="E7581C"/>
                </a:solidFill>
                <a:latin typeface="Calibri" panose="020F0502020204030204" pitchFamily="34" charset="0"/>
                <a:cs typeface="Calibri" panose="020F0502020204030204" pitchFamily="34" charset="0"/>
              </a:rPr>
              <a:t>La qualité de vie </a:t>
            </a:r>
          </a:p>
          <a:p>
            <a:pPr marL="742950" lvl="1" indent="-285750" algn="just">
              <a:buClr>
                <a:srgbClr val="78AF2B"/>
              </a:buClr>
              <a:buFont typeface="Courier New" panose="02070309020205020404" pitchFamily="49" charset="0"/>
              <a:buChar char="o"/>
              <a:defRPr/>
            </a:pPr>
            <a:r>
              <a:rPr lang="fr-FR" b="1" dirty="0">
                <a:solidFill>
                  <a:srgbClr val="E7581C"/>
                </a:solidFill>
                <a:latin typeface="Calibri" panose="020F0502020204030204" pitchFamily="34" charset="0"/>
                <a:cs typeface="Calibri" panose="020F0502020204030204" pitchFamily="34" charset="0"/>
              </a:rPr>
              <a:t>Le respect de l’environnement </a:t>
            </a:r>
          </a:p>
          <a:p>
            <a:pPr marL="742950" lvl="1" indent="-285750" algn="just">
              <a:buClr>
                <a:srgbClr val="78AF2B"/>
              </a:buClr>
              <a:buFont typeface="Courier New" panose="02070309020205020404" pitchFamily="49" charset="0"/>
              <a:buChar char="o"/>
              <a:defRPr/>
            </a:pPr>
            <a:r>
              <a:rPr lang="fr-FR" b="1" dirty="0">
                <a:solidFill>
                  <a:srgbClr val="E7581C"/>
                </a:solidFill>
                <a:latin typeface="Calibri" panose="020F0502020204030204" pitchFamily="34" charset="0"/>
                <a:cs typeface="Calibri" panose="020F0502020204030204" pitchFamily="34" charset="0"/>
              </a:rPr>
              <a:t>La performance économique </a:t>
            </a:r>
          </a:p>
          <a:p>
            <a:pPr marL="742950" lvl="1" indent="-285750" algn="just">
              <a:buClr>
                <a:srgbClr val="78AF2B"/>
              </a:buClr>
              <a:buFont typeface="Courier New" panose="02070309020205020404" pitchFamily="49" charset="0"/>
              <a:buChar char="o"/>
              <a:defRPr/>
            </a:pPr>
            <a:r>
              <a:rPr lang="fr-FR" b="1" dirty="0">
                <a:solidFill>
                  <a:srgbClr val="E7581C"/>
                </a:solidFill>
                <a:latin typeface="Calibri" panose="020F0502020204030204" pitchFamily="34" charset="0"/>
                <a:cs typeface="Calibri" panose="020F0502020204030204" pitchFamily="34" charset="0"/>
              </a:rPr>
              <a:t>Le management responsable</a:t>
            </a:r>
          </a:p>
          <a:p>
            <a:endParaRPr lang="fr-FR" dirty="0"/>
          </a:p>
        </p:txBody>
      </p:sp>
    </p:spTree>
    <p:extLst>
      <p:ext uri="{BB962C8B-B14F-4D97-AF65-F5344CB8AC3E}">
        <p14:creationId xmlns:p14="http://schemas.microsoft.com/office/powerpoint/2010/main" val="779738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a:extLst>
              <a:ext uri="{FF2B5EF4-FFF2-40B4-BE49-F238E27FC236}">
                <a16:creationId xmlns:a16="http://schemas.microsoft.com/office/drawing/2014/main" id="{4EE4956B-8CCC-CEB9-E723-01A1A2B919BF}"/>
              </a:ext>
            </a:extLst>
          </p:cNvPr>
          <p:cNvSpPr txBox="1">
            <a:spLocks/>
          </p:cNvSpPr>
          <p:nvPr/>
        </p:nvSpPr>
        <p:spPr>
          <a:xfrm>
            <a:off x="1272117" y="276225"/>
            <a:ext cx="8672950" cy="550587"/>
          </a:xfrm>
          <a:prstGeom prst="rect">
            <a:avLst/>
          </a:prstGeom>
          <a:solidFill>
            <a:schemeClr val="bg1">
              <a:lumMod val="9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fr-FR" sz="3200" b="1" dirty="0">
                <a:effectLst/>
                <a:latin typeface="Calibri" panose="020F0502020204030204" pitchFamily="34" charset="0"/>
                <a:ea typeface="Calibri" panose="020F0502020204030204" pitchFamily="34" charset="0"/>
              </a:rPr>
              <a:t>Conclusion </a:t>
            </a:r>
            <a:endParaRPr lang="fr-FR" dirty="0"/>
          </a:p>
        </p:txBody>
      </p:sp>
      <p:sp>
        <p:nvSpPr>
          <p:cNvPr id="4" name="ZoneTexte 3">
            <a:extLst>
              <a:ext uri="{FF2B5EF4-FFF2-40B4-BE49-F238E27FC236}">
                <a16:creationId xmlns:a16="http://schemas.microsoft.com/office/drawing/2014/main" id="{F6BD486D-E0D9-0F62-4C2F-4DEE9B52DBDB}"/>
              </a:ext>
            </a:extLst>
          </p:cNvPr>
          <p:cNvSpPr txBox="1"/>
          <p:nvPr/>
        </p:nvSpPr>
        <p:spPr>
          <a:xfrm>
            <a:off x="1308100" y="1847910"/>
            <a:ext cx="8610600" cy="665695"/>
          </a:xfrm>
          <a:prstGeom prst="rect">
            <a:avLst/>
          </a:prstGeom>
          <a:noFill/>
        </p:spPr>
        <p:txBody>
          <a:bodyPr wrap="square" rtlCol="0">
            <a:spAutoFit/>
          </a:bodyPr>
          <a:lstStyle/>
          <a:p>
            <a:pPr lvl="1" algn="ctr">
              <a:lnSpc>
                <a:spcPct val="107000"/>
              </a:lnSpc>
            </a:pPr>
            <a:r>
              <a:rPr lang="fr-FR" dirty="0">
                <a:latin typeface="Calibri" panose="020F0502020204030204" pitchFamily="34" charset="0"/>
                <a:ea typeface="Calibri" panose="020F0502020204030204" pitchFamily="34" charset="0"/>
                <a:cs typeface="Times New Roman" panose="02020603050405020304" pitchFamily="18" charset="0"/>
              </a:rPr>
              <a:t>Philippe LEONARDON, Ingénieur, Direction Ville et Territoire Durable, </a:t>
            </a:r>
            <a:r>
              <a:rPr lang="fr-FR" dirty="0" err="1">
                <a:latin typeface="Calibri" panose="020F0502020204030204" pitchFamily="34" charset="0"/>
                <a:ea typeface="Calibri" panose="020F0502020204030204" pitchFamily="34" charset="0"/>
                <a:cs typeface="Times New Roman" panose="02020603050405020304" pitchFamily="18" charset="0"/>
              </a:rPr>
              <a:t>Ademe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3" name="Picture 2">
            <a:extLst>
              <a:ext uri="{FF2B5EF4-FFF2-40B4-BE49-F238E27FC236}">
                <a16:creationId xmlns:a16="http://schemas.microsoft.com/office/drawing/2014/main" id="{CED2E2A7-07DD-6034-13C5-F66D84F62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642" y="6710145"/>
            <a:ext cx="1720500" cy="84626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DFB1F093-F12B-0145-0D05-D595EC46579A}"/>
              </a:ext>
            </a:extLst>
          </p:cNvPr>
          <p:cNvPicPr>
            <a:picLocks noChangeAspect="1"/>
          </p:cNvPicPr>
          <p:nvPr/>
        </p:nvPicPr>
        <p:blipFill rotWithShape="1">
          <a:blip r:embed="rId3"/>
          <a:srcRect t="29522" r="73402" b="24971"/>
          <a:stretch/>
        </p:blipFill>
        <p:spPr bwMode="auto">
          <a:xfrm>
            <a:off x="2146300" y="6710145"/>
            <a:ext cx="1038371" cy="852705"/>
          </a:xfrm>
          <a:prstGeom prst="rect">
            <a:avLst/>
          </a:prstGeom>
          <a:noFill/>
          <a:ln w="9525">
            <a:noFill/>
            <a:miter lim="800000"/>
            <a:headEnd/>
            <a:tailEnd/>
          </a:ln>
        </p:spPr>
      </p:pic>
      <p:pic>
        <p:nvPicPr>
          <p:cNvPr id="6" name="Picture 2" descr="EVEA recrute un(e) consultant(e) sénior évaluation environnementale et  éco-conception - Pôle Eco conception">
            <a:extLst>
              <a:ext uri="{FF2B5EF4-FFF2-40B4-BE49-F238E27FC236}">
                <a16:creationId xmlns:a16="http://schemas.microsoft.com/office/drawing/2014/main" id="{DC2CF948-177E-F43C-4A14-7885015E6D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2700" y="6710145"/>
            <a:ext cx="955089" cy="7035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5C773D3C-E051-8F0A-87E7-403F659CB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269" y="2714625"/>
            <a:ext cx="2686857" cy="132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696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D2CAB96-6AC9-AC12-307E-67DFFD2E098B}"/>
              </a:ext>
            </a:extLst>
          </p:cNvPr>
          <p:cNvSpPr>
            <a:spLocks noGrp="1"/>
          </p:cNvSpPr>
          <p:nvPr>
            <p:ph type="ctrTitle"/>
          </p:nvPr>
        </p:nvSpPr>
        <p:spPr/>
        <p:txBody>
          <a:bodyPr/>
          <a:lstStyle/>
          <a:p>
            <a:r>
              <a:rPr lang="fr-FR" dirty="0"/>
              <a:t>Merci de votre attention</a:t>
            </a:r>
          </a:p>
        </p:txBody>
      </p:sp>
      <p:sp>
        <p:nvSpPr>
          <p:cNvPr id="5" name="Espace réservé du texte 2">
            <a:extLst>
              <a:ext uri="{FF2B5EF4-FFF2-40B4-BE49-F238E27FC236}">
                <a16:creationId xmlns:a16="http://schemas.microsoft.com/office/drawing/2014/main" id="{C60ADE3B-0105-8D88-A5DC-5C7C0E755C2A}"/>
              </a:ext>
            </a:extLst>
          </p:cNvPr>
          <p:cNvSpPr txBox="1">
            <a:spLocks/>
          </p:cNvSpPr>
          <p:nvPr/>
        </p:nvSpPr>
        <p:spPr>
          <a:xfrm>
            <a:off x="5346700" y="2587625"/>
            <a:ext cx="3276600" cy="134620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fr-FR" sz="2400" dirty="0">
              <a:hlinkClick r:id="rId2"/>
            </a:endParaRPr>
          </a:p>
          <a:p>
            <a:pPr marL="0" indent="0" algn="ctr">
              <a:buNone/>
            </a:pPr>
            <a:r>
              <a:rPr lang="fr-FR" sz="2400" dirty="0">
                <a:hlinkClick r:id="rId2"/>
              </a:rPr>
              <a:t>www.hqegbc.org</a:t>
            </a:r>
            <a:r>
              <a:rPr lang="fr-FR" sz="2400" dirty="0"/>
              <a:t> </a:t>
            </a:r>
          </a:p>
        </p:txBody>
      </p:sp>
      <p:pic>
        <p:nvPicPr>
          <p:cNvPr id="6" name="Image 5">
            <a:extLst>
              <a:ext uri="{FF2B5EF4-FFF2-40B4-BE49-F238E27FC236}">
                <a16:creationId xmlns:a16="http://schemas.microsoft.com/office/drawing/2014/main" id="{87DD1683-F377-9D0E-B9C3-52C8A39EBE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0300" y="2587223"/>
            <a:ext cx="1600200" cy="1194202"/>
          </a:xfrm>
          <a:prstGeom prst="rect">
            <a:avLst/>
          </a:prstGeom>
        </p:spPr>
      </p:pic>
      <p:pic>
        <p:nvPicPr>
          <p:cNvPr id="7" name="Picture 2">
            <a:extLst>
              <a:ext uri="{FF2B5EF4-FFF2-40B4-BE49-F238E27FC236}">
                <a16:creationId xmlns:a16="http://schemas.microsoft.com/office/drawing/2014/main" id="{CB0A900C-4857-FB54-D51D-DEED79693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3642" y="6710145"/>
            <a:ext cx="1720500" cy="84626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BCDF8C35-7F15-F132-1C19-79A0A1A44980}"/>
              </a:ext>
            </a:extLst>
          </p:cNvPr>
          <p:cNvPicPr>
            <a:picLocks noChangeAspect="1"/>
          </p:cNvPicPr>
          <p:nvPr/>
        </p:nvPicPr>
        <p:blipFill rotWithShape="1">
          <a:blip r:embed="rId5"/>
          <a:srcRect t="29522" r="73402" b="24971"/>
          <a:stretch/>
        </p:blipFill>
        <p:spPr bwMode="auto">
          <a:xfrm>
            <a:off x="2146300" y="6710145"/>
            <a:ext cx="1038371" cy="852705"/>
          </a:xfrm>
          <a:prstGeom prst="rect">
            <a:avLst/>
          </a:prstGeom>
          <a:noFill/>
          <a:ln w="9525">
            <a:noFill/>
            <a:miter lim="800000"/>
            <a:headEnd/>
            <a:tailEnd/>
          </a:ln>
        </p:spPr>
      </p:pic>
      <p:pic>
        <p:nvPicPr>
          <p:cNvPr id="9" name="Picture 2" descr="EVEA recrute un(e) consultant(e) sénior évaluation environnementale et  éco-conception - Pôle Eco conception">
            <a:extLst>
              <a:ext uri="{FF2B5EF4-FFF2-40B4-BE49-F238E27FC236}">
                <a16:creationId xmlns:a16="http://schemas.microsoft.com/office/drawing/2014/main" id="{EC47A7DA-FF1D-7352-55FA-D878374118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2700" y="6710145"/>
            <a:ext cx="955089" cy="70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03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a:extLst>
              <a:ext uri="{FF2B5EF4-FFF2-40B4-BE49-F238E27FC236}">
                <a16:creationId xmlns:a16="http://schemas.microsoft.com/office/drawing/2014/main" id="{4EE4956B-8CCC-CEB9-E723-01A1A2B919BF}"/>
              </a:ext>
            </a:extLst>
          </p:cNvPr>
          <p:cNvSpPr txBox="1">
            <a:spLocks/>
          </p:cNvSpPr>
          <p:nvPr/>
        </p:nvSpPr>
        <p:spPr>
          <a:xfrm>
            <a:off x="1272117" y="276225"/>
            <a:ext cx="8672950" cy="550587"/>
          </a:xfrm>
          <a:prstGeom prst="rect">
            <a:avLst/>
          </a:prstGeom>
          <a:solidFill>
            <a:schemeClr val="bg1">
              <a:lumMod val="9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fr-FR" b="1" dirty="0">
                <a:effectLst/>
                <a:latin typeface="Calibri" panose="020F0502020204030204" pitchFamily="34" charset="0"/>
                <a:ea typeface="Calibri" panose="020F0502020204030204" pitchFamily="34" charset="0"/>
                <a:cs typeface="Times New Roman" panose="02020603050405020304" pitchFamily="18" charset="0"/>
              </a:rPr>
              <a:t>Les travaux sur l’économie circulaire de l’Alliance HQE</a:t>
            </a:r>
            <a:endParaRPr lang="fr-FR" dirty="0"/>
          </a:p>
        </p:txBody>
      </p:sp>
      <p:sp>
        <p:nvSpPr>
          <p:cNvPr id="4" name="ZoneTexte 3">
            <a:extLst>
              <a:ext uri="{FF2B5EF4-FFF2-40B4-BE49-F238E27FC236}">
                <a16:creationId xmlns:a16="http://schemas.microsoft.com/office/drawing/2014/main" id="{F6BD486D-E0D9-0F62-4C2F-4DEE9B52DBDB}"/>
              </a:ext>
            </a:extLst>
          </p:cNvPr>
          <p:cNvSpPr txBox="1"/>
          <p:nvPr/>
        </p:nvSpPr>
        <p:spPr>
          <a:xfrm>
            <a:off x="1308100" y="1847910"/>
            <a:ext cx="8610600" cy="646331"/>
          </a:xfrm>
          <a:prstGeom prst="rect">
            <a:avLst/>
          </a:prstGeom>
          <a:noFill/>
        </p:spPr>
        <p:txBody>
          <a:bodyPr wrap="square" rtlCol="0">
            <a:spAutoFit/>
          </a:bodyPr>
          <a:lstStyle/>
          <a:p>
            <a:pPr algn="ctr">
              <a:buClr>
                <a:srgbClr val="85BA5E"/>
              </a:buClr>
              <a:defRPr/>
            </a:pPr>
            <a:r>
              <a:rPr lang="fr-FR" dirty="0">
                <a:latin typeface="Calibri" panose="020F0502020204030204" pitchFamily="34" charset="0"/>
                <a:cs typeface="Calibri" panose="020F0502020204030204" pitchFamily="34" charset="0"/>
              </a:rPr>
              <a:t>Gwenn LE SEAC’H, chargée de mission, Alliance HQE</a:t>
            </a:r>
            <a:endParaRPr lang="fr-FR" b="1" dirty="0">
              <a:solidFill>
                <a:srgbClr val="E7581C"/>
              </a:solidFill>
              <a:latin typeface="Calibri" panose="020F0502020204030204" pitchFamily="34" charset="0"/>
              <a:cs typeface="Calibri" panose="020F0502020204030204" pitchFamily="34" charset="0"/>
            </a:endParaRPr>
          </a:p>
          <a:p>
            <a:endParaRPr lang="fr-FR" dirty="0"/>
          </a:p>
        </p:txBody>
      </p:sp>
      <p:sp>
        <p:nvSpPr>
          <p:cNvPr id="3" name="ZoneTexte 2">
            <a:extLst>
              <a:ext uri="{FF2B5EF4-FFF2-40B4-BE49-F238E27FC236}">
                <a16:creationId xmlns:a16="http://schemas.microsoft.com/office/drawing/2014/main" id="{6546EDA2-6F31-7C51-6C17-60069B9524F6}"/>
              </a:ext>
            </a:extLst>
          </p:cNvPr>
          <p:cNvSpPr txBox="1"/>
          <p:nvPr/>
        </p:nvSpPr>
        <p:spPr>
          <a:xfrm>
            <a:off x="2832100" y="6067425"/>
            <a:ext cx="6781800" cy="646331"/>
          </a:xfrm>
          <a:prstGeom prst="rect">
            <a:avLst/>
          </a:prstGeom>
          <a:noFill/>
        </p:spPr>
        <p:txBody>
          <a:bodyPr wrap="square" rtlCol="0">
            <a:spAutoFit/>
          </a:bodyPr>
          <a:lstStyle/>
          <a:p>
            <a:endParaRPr lang="fr-FR" dirty="0"/>
          </a:p>
          <a:p>
            <a:r>
              <a:rPr lang="fr-FR" dirty="0"/>
              <a:t>Et à l’Alliance HQE  : prise en compte du sujet depuis 2017…</a:t>
            </a:r>
          </a:p>
        </p:txBody>
      </p:sp>
      <p:sp>
        <p:nvSpPr>
          <p:cNvPr id="5" name="Rectangle : coins arrondis 4">
            <a:extLst>
              <a:ext uri="{FF2B5EF4-FFF2-40B4-BE49-F238E27FC236}">
                <a16:creationId xmlns:a16="http://schemas.microsoft.com/office/drawing/2014/main" id="{83EBB05E-592C-BD53-6E4F-1C46B4605574}"/>
              </a:ext>
            </a:extLst>
          </p:cNvPr>
          <p:cNvSpPr/>
          <p:nvPr/>
        </p:nvSpPr>
        <p:spPr>
          <a:xfrm>
            <a:off x="1845704" y="2807767"/>
            <a:ext cx="8109857" cy="1415143"/>
          </a:xfrm>
          <a:prstGeom prst="roundRect">
            <a:avLst/>
          </a:prstGeom>
          <a:noFill/>
          <a:ln w="19050">
            <a:solidFill>
              <a:srgbClr val="E75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200" b="1" dirty="0">
                <a:solidFill>
                  <a:srgbClr val="EA5A3D"/>
                </a:solidFill>
              </a:rPr>
              <a:t>Loi ELAN (2018)</a:t>
            </a:r>
          </a:p>
          <a:p>
            <a:pPr algn="ctr"/>
            <a:r>
              <a:rPr lang="fr-FR" i="1" dirty="0">
                <a:solidFill>
                  <a:sysClr val="windowText" lastClr="000000"/>
                </a:solidFill>
              </a:rPr>
              <a:t>Article 181 : « Un décret en Conseil d'Etat détermine : […] les exigences en matière de recours à des </a:t>
            </a:r>
            <a:r>
              <a:rPr lang="fr-FR" b="1" i="1" dirty="0">
                <a:solidFill>
                  <a:sysClr val="windowText" lastClr="000000"/>
                </a:solidFill>
              </a:rPr>
              <a:t>matériaux issus des ressources renouvelables ou d'incorporation de matériaux issus du recyclage </a:t>
            </a:r>
            <a:r>
              <a:rPr lang="fr-FR" i="1" dirty="0">
                <a:solidFill>
                  <a:sysClr val="windowText" lastClr="000000"/>
                </a:solidFill>
              </a:rPr>
              <a:t>»</a:t>
            </a:r>
          </a:p>
        </p:txBody>
      </p:sp>
      <p:sp>
        <p:nvSpPr>
          <p:cNvPr id="6" name="Rectangle : coins arrondis 5">
            <a:extLst>
              <a:ext uri="{FF2B5EF4-FFF2-40B4-BE49-F238E27FC236}">
                <a16:creationId xmlns:a16="http://schemas.microsoft.com/office/drawing/2014/main" id="{31179E86-A8E4-346A-6608-70D923A80DB7}"/>
              </a:ext>
            </a:extLst>
          </p:cNvPr>
          <p:cNvSpPr/>
          <p:nvPr/>
        </p:nvSpPr>
        <p:spPr>
          <a:xfrm>
            <a:off x="1845704" y="4305854"/>
            <a:ext cx="8109857" cy="1415143"/>
          </a:xfrm>
          <a:prstGeom prst="roundRect">
            <a:avLst/>
          </a:prstGeom>
          <a:noFill/>
          <a:ln w="19050">
            <a:solidFill>
              <a:srgbClr val="E75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200" b="1" dirty="0">
                <a:solidFill>
                  <a:srgbClr val="EA5A3D"/>
                </a:solidFill>
              </a:rPr>
              <a:t>Loi AGEC (2020)</a:t>
            </a:r>
          </a:p>
          <a:p>
            <a:pPr algn="ctr"/>
            <a:r>
              <a:rPr lang="fr-FR" i="1" dirty="0">
                <a:solidFill>
                  <a:sysClr val="windowText" lastClr="000000"/>
                </a:solidFill>
              </a:rPr>
              <a:t>Comprend plusieurs mesures spécifiques aux déchets du bâtiments </a:t>
            </a:r>
          </a:p>
        </p:txBody>
      </p:sp>
    </p:spTree>
    <p:extLst>
      <p:ext uri="{BB962C8B-B14F-4D97-AF65-F5344CB8AC3E}">
        <p14:creationId xmlns:p14="http://schemas.microsoft.com/office/powerpoint/2010/main" val="82693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Autofit/>
          </a:bodyPr>
          <a:lstStyle/>
          <a:p>
            <a:r>
              <a:rPr lang="fr-FR" sz="2000" dirty="0"/>
              <a:t>Le cadre de définition de l’économie circulaire dans le bâtiment</a:t>
            </a:r>
          </a:p>
        </p:txBody>
      </p:sp>
      <p:pic>
        <p:nvPicPr>
          <p:cNvPr id="6" name="Espace réservé du contenu 7">
            <a:extLst>
              <a:ext uri="{FF2B5EF4-FFF2-40B4-BE49-F238E27FC236}">
                <a16:creationId xmlns:a16="http://schemas.microsoft.com/office/drawing/2014/main" id="{F8A34686-C488-E7AA-CC91-08D9EF4AD8EE}"/>
              </a:ext>
            </a:extLst>
          </p:cNvPr>
          <p:cNvPicPr>
            <a:picLocks noChangeAspect="1"/>
          </p:cNvPicPr>
          <p:nvPr/>
        </p:nvPicPr>
        <p:blipFill rotWithShape="1">
          <a:blip r:embed="rId3"/>
          <a:srcRect b="1861"/>
          <a:stretch/>
        </p:blipFill>
        <p:spPr>
          <a:xfrm>
            <a:off x="1294422" y="2181225"/>
            <a:ext cx="2631750" cy="3660775"/>
          </a:xfrm>
          <a:prstGeom prst="rect">
            <a:avLst/>
          </a:prstGeom>
        </p:spPr>
      </p:pic>
      <p:pic>
        <p:nvPicPr>
          <p:cNvPr id="4" name="Image 3">
            <a:extLst>
              <a:ext uri="{FF2B5EF4-FFF2-40B4-BE49-F238E27FC236}">
                <a16:creationId xmlns:a16="http://schemas.microsoft.com/office/drawing/2014/main" id="{4884BA2B-E6F1-0D2E-4D3A-F7E8BD30A9B1}"/>
              </a:ext>
            </a:extLst>
          </p:cNvPr>
          <p:cNvPicPr>
            <a:picLocks noChangeAspect="1"/>
          </p:cNvPicPr>
          <p:nvPr/>
        </p:nvPicPr>
        <p:blipFill>
          <a:blip r:embed="rId4"/>
          <a:stretch>
            <a:fillRect/>
          </a:stretch>
        </p:blipFill>
        <p:spPr>
          <a:xfrm>
            <a:off x="4044995" y="1135357"/>
            <a:ext cx="6642520" cy="6082210"/>
          </a:xfrm>
          <a:prstGeom prst="rect">
            <a:avLst/>
          </a:prstGeom>
        </p:spPr>
      </p:pic>
    </p:spTree>
    <p:extLst>
      <p:ext uri="{BB962C8B-B14F-4D97-AF65-F5344CB8AC3E}">
        <p14:creationId xmlns:p14="http://schemas.microsoft.com/office/powerpoint/2010/main" val="312789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sz="2400" dirty="0"/>
              <a:t>Test HQE Performance économie circulaire 1 de 2019</a:t>
            </a:r>
          </a:p>
        </p:txBody>
      </p:sp>
      <p:sp>
        <p:nvSpPr>
          <p:cNvPr id="8" name="ZoneTexte 8">
            <a:extLst>
              <a:ext uri="{FF2B5EF4-FFF2-40B4-BE49-F238E27FC236}">
                <a16:creationId xmlns:a16="http://schemas.microsoft.com/office/drawing/2014/main" id="{CEB8F947-7FA0-D7B6-D524-E5A844184297}"/>
              </a:ext>
            </a:extLst>
          </p:cNvPr>
          <p:cNvSpPr txBox="1"/>
          <p:nvPr/>
        </p:nvSpPr>
        <p:spPr>
          <a:xfrm>
            <a:off x="1460500" y="4010025"/>
            <a:ext cx="9094568" cy="3508653"/>
          </a:xfrm>
          <a:prstGeom prst="rect">
            <a:avLst/>
          </a:prstGeom>
          <a:noFill/>
        </p:spPr>
        <p:txBody>
          <a:bodyPr wrap="square" lIns="91440" tIns="45720" rIns="91440" bIns="45720" anchor="t">
            <a:spAutoFit/>
          </a:bodyPr>
          <a:lstStyle/>
          <a:p>
            <a:pPr lvl="1"/>
            <a:r>
              <a:rPr lang="fr-FR" sz="2000" b="1" dirty="0">
                <a:solidFill>
                  <a:srgbClr val="E15F49"/>
                </a:solidFill>
                <a:cs typeface="Arial"/>
              </a:rPr>
              <a:t>Réalisé sur 23 projets</a:t>
            </a:r>
          </a:p>
          <a:p>
            <a:pPr lvl="1"/>
            <a:endParaRPr lang="fr-FR" sz="2000" b="1" dirty="0">
              <a:solidFill>
                <a:srgbClr val="E15F49"/>
              </a:solidFill>
              <a:cs typeface="Arial"/>
            </a:endParaRPr>
          </a:p>
          <a:p>
            <a:pPr marL="800100" lvl="1" indent="-342900">
              <a:buFont typeface="Wingdings" panose="05000000000000000000" pitchFamily="2" charset="2"/>
              <a:buChar char="v"/>
            </a:pPr>
            <a:r>
              <a:rPr lang="fr-FR" sz="2000" dirty="0"/>
              <a:t>Mise en évidence de la complémentarité de l’ACV multicritère et la méthode MFA </a:t>
            </a:r>
            <a:endParaRPr lang="fr-FR" sz="2000" dirty="0">
              <a:cs typeface="Arial"/>
            </a:endParaRPr>
          </a:p>
          <a:p>
            <a:pPr lvl="1" algn="l"/>
            <a:endParaRPr lang="fr-FR" sz="2000" dirty="0">
              <a:cs typeface="Arial"/>
            </a:endParaRPr>
          </a:p>
          <a:p>
            <a:pPr marL="800100" lvl="1" indent="-342900" algn="l">
              <a:buFont typeface="Wingdings" panose="05000000000000000000" pitchFamily="2" charset="2"/>
              <a:buChar char="v"/>
            </a:pPr>
            <a:r>
              <a:rPr lang="fr-FR" sz="2000" dirty="0"/>
              <a:t>Méthode chronophage </a:t>
            </a:r>
            <a:endParaRPr lang="fr-FR" sz="2000" dirty="0">
              <a:cs typeface="Arial"/>
            </a:endParaRPr>
          </a:p>
          <a:p>
            <a:pPr lvl="1" algn="l"/>
            <a:endParaRPr lang="fr-FR" sz="2000" dirty="0">
              <a:cs typeface="Arial"/>
            </a:endParaRPr>
          </a:p>
          <a:p>
            <a:pPr marL="800100" lvl="1" indent="-342900">
              <a:buFont typeface="Wingdings" panose="05000000000000000000" pitchFamily="2" charset="2"/>
              <a:buChar char="v"/>
            </a:pPr>
            <a:r>
              <a:rPr lang="fr-FR" sz="2000" dirty="0"/>
              <a:t>Mise en évidence du besoin de mettre à jour la méthode et de proposer un outil optimisé pour faciliter le calcul des indicateurs de circularité</a:t>
            </a:r>
            <a:endParaRPr lang="fr-FR" sz="2000" dirty="0">
              <a:cs typeface="Arial"/>
            </a:endParaRPr>
          </a:p>
          <a:p>
            <a:pPr marL="800100" lvl="1" indent="-342900" algn="l">
              <a:buFont typeface="Wingdings" panose="05000000000000000000" pitchFamily="2" charset="2"/>
              <a:buChar char="v"/>
            </a:pPr>
            <a:endParaRPr lang="fr-FR" sz="2100" dirty="0">
              <a:cs typeface="Arial"/>
            </a:endParaRPr>
          </a:p>
          <a:p>
            <a:pPr marL="800100" lvl="1" indent="-342900" algn="l">
              <a:buFont typeface="Wingdings" panose="05000000000000000000" pitchFamily="2" charset="2"/>
              <a:buChar char="v"/>
            </a:pPr>
            <a:endParaRPr lang="fr-FR" sz="2100" dirty="0">
              <a:cs typeface="Arial"/>
            </a:endParaRPr>
          </a:p>
        </p:txBody>
      </p:sp>
      <p:grpSp>
        <p:nvGrpSpPr>
          <p:cNvPr id="2" name="Groupe 1">
            <a:extLst>
              <a:ext uri="{FF2B5EF4-FFF2-40B4-BE49-F238E27FC236}">
                <a16:creationId xmlns:a16="http://schemas.microsoft.com/office/drawing/2014/main" id="{E4A8E6F4-D948-5EA9-3E16-E1D082C472AC}"/>
              </a:ext>
            </a:extLst>
          </p:cNvPr>
          <p:cNvGrpSpPr/>
          <p:nvPr/>
        </p:nvGrpSpPr>
        <p:grpSpPr>
          <a:xfrm>
            <a:off x="2146300" y="1070836"/>
            <a:ext cx="5406447" cy="540000"/>
            <a:chOff x="2831977" y="3068960"/>
            <a:chExt cx="5406447" cy="540000"/>
          </a:xfrm>
        </p:grpSpPr>
        <p:pic>
          <p:nvPicPr>
            <p:cNvPr id="4" name="Image 3">
              <a:extLst>
                <a:ext uri="{FF2B5EF4-FFF2-40B4-BE49-F238E27FC236}">
                  <a16:creationId xmlns:a16="http://schemas.microsoft.com/office/drawing/2014/main" id="{E1A224D1-9C93-C9D0-4016-EBEAF803FD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1977" y="3068960"/>
              <a:ext cx="712088" cy="540000"/>
            </a:xfrm>
            <a:prstGeom prst="rect">
              <a:avLst/>
            </a:prstGeom>
          </p:spPr>
        </p:pic>
        <p:pic>
          <p:nvPicPr>
            <p:cNvPr id="5" name="Image 4">
              <a:extLst>
                <a:ext uri="{FF2B5EF4-FFF2-40B4-BE49-F238E27FC236}">
                  <a16:creationId xmlns:a16="http://schemas.microsoft.com/office/drawing/2014/main" id="{827B8DFC-0F2D-6314-C3DF-3D9C0EC2AF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0312" y="3068960"/>
              <a:ext cx="858112" cy="540000"/>
            </a:xfrm>
            <a:prstGeom prst="rect">
              <a:avLst/>
            </a:prstGeom>
          </p:spPr>
        </p:pic>
        <p:pic>
          <p:nvPicPr>
            <p:cNvPr id="6" name="Image 5">
              <a:extLst>
                <a:ext uri="{FF2B5EF4-FFF2-40B4-BE49-F238E27FC236}">
                  <a16:creationId xmlns:a16="http://schemas.microsoft.com/office/drawing/2014/main" id="{BBD05AC2-3E12-F23D-CA07-31D95A42B1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6216" y="3158960"/>
              <a:ext cx="855445" cy="360000"/>
            </a:xfrm>
            <a:prstGeom prst="rect">
              <a:avLst/>
            </a:prstGeom>
          </p:spPr>
        </p:pic>
        <p:pic>
          <p:nvPicPr>
            <p:cNvPr id="7" name="Image 6">
              <a:extLst>
                <a:ext uri="{FF2B5EF4-FFF2-40B4-BE49-F238E27FC236}">
                  <a16:creationId xmlns:a16="http://schemas.microsoft.com/office/drawing/2014/main" id="{2C89E11D-B9EF-EB53-3511-BDF68AF1B0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4879" y="3158960"/>
              <a:ext cx="1219169" cy="360000"/>
            </a:xfrm>
            <a:prstGeom prst="rect">
              <a:avLst/>
            </a:prstGeom>
          </p:spPr>
        </p:pic>
        <p:pic>
          <p:nvPicPr>
            <p:cNvPr id="9" name="Image 8">
              <a:extLst>
                <a:ext uri="{FF2B5EF4-FFF2-40B4-BE49-F238E27FC236}">
                  <a16:creationId xmlns:a16="http://schemas.microsoft.com/office/drawing/2014/main" id="{2C066C75-22BC-F4DA-794B-A58EC0BCE2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09507" y="3068960"/>
              <a:ext cx="1619087" cy="540000"/>
            </a:xfrm>
            <a:prstGeom prst="rect">
              <a:avLst/>
            </a:prstGeom>
          </p:spPr>
        </p:pic>
      </p:grpSp>
      <p:sp>
        <p:nvSpPr>
          <p:cNvPr id="11" name="ZoneTexte 10">
            <a:extLst>
              <a:ext uri="{FF2B5EF4-FFF2-40B4-BE49-F238E27FC236}">
                <a16:creationId xmlns:a16="http://schemas.microsoft.com/office/drawing/2014/main" id="{28E24775-6415-0F01-9427-DD528BB2819E}"/>
              </a:ext>
            </a:extLst>
          </p:cNvPr>
          <p:cNvSpPr txBox="1"/>
          <p:nvPr/>
        </p:nvSpPr>
        <p:spPr>
          <a:xfrm>
            <a:off x="1285438" y="1849005"/>
            <a:ext cx="9014261" cy="2031325"/>
          </a:xfrm>
          <a:prstGeom prst="rect">
            <a:avLst/>
          </a:prstGeom>
          <a:noFill/>
        </p:spPr>
        <p:txBody>
          <a:bodyPr wrap="square" rtlCol="0">
            <a:spAutoFit/>
          </a:bodyPr>
          <a:lstStyle/>
          <a:p>
            <a:r>
              <a:rPr lang="fr-FR" sz="1800" b="1" i="0" u="none" strike="noStrike" baseline="0" dirty="0">
                <a:solidFill>
                  <a:srgbClr val="000000"/>
                </a:solidFill>
                <a:latin typeface="Arial" panose="020B0604020202020204" pitchFamily="34" charset="0"/>
              </a:rPr>
              <a:t>Objectif : évaluer l’impact des actions réalisées en termes d’économie circulaire </a:t>
            </a:r>
            <a:r>
              <a:rPr lang="fr-FR" sz="1800" b="0" i="0" u="none" strike="noStrike" baseline="0" dirty="0">
                <a:solidFill>
                  <a:srgbClr val="000000"/>
                </a:solidFill>
                <a:latin typeface="Arial" panose="020B0604020202020204" pitchFamily="34" charset="0"/>
              </a:rPr>
              <a:t>à travers d’une série d’indicateurs </a:t>
            </a:r>
          </a:p>
          <a:p>
            <a:endParaRPr lang="fr-FR" dirty="0">
              <a:solidFill>
                <a:srgbClr val="000000"/>
              </a:solidFill>
              <a:latin typeface="Arial" panose="020B0604020202020204" pitchFamily="34" charset="0"/>
            </a:endParaRPr>
          </a:p>
          <a:p>
            <a:pPr marL="285750" indent="-285750">
              <a:buFont typeface="Wingdings" panose="05000000000000000000" pitchFamily="2" charset="2"/>
              <a:buChar char="§"/>
            </a:pPr>
            <a:r>
              <a:rPr lang="fr-FR" dirty="0"/>
              <a:t>L’évaluation des impacts des actions réalisées en termes d’économie circulaire</a:t>
            </a:r>
          </a:p>
          <a:p>
            <a:pPr marL="285750" indent="-285750">
              <a:buFont typeface="Wingdings" panose="05000000000000000000" pitchFamily="2" charset="2"/>
              <a:buChar char="§"/>
            </a:pPr>
            <a:r>
              <a:rPr lang="fr-FR" dirty="0"/>
              <a:t>L’utilisation de l’ACV en tant que méthode multicritère allant plus loin que le simple indicateur carbone</a:t>
            </a:r>
          </a:p>
          <a:p>
            <a:pPr marL="285750" indent="-285750">
              <a:buFont typeface="Wingdings" panose="05000000000000000000" pitchFamily="2" charset="2"/>
              <a:buChar char="§"/>
            </a:pPr>
            <a:r>
              <a:rPr lang="fr-FR" dirty="0"/>
              <a:t>Le test de la méthode d’Analyse de Flux de Matières (MFA) à l’échelle du bâtiment</a:t>
            </a:r>
          </a:p>
        </p:txBody>
      </p:sp>
      <p:pic>
        <p:nvPicPr>
          <p:cNvPr id="1026" name="Picture 2">
            <a:extLst>
              <a:ext uri="{FF2B5EF4-FFF2-40B4-BE49-F238E27FC236}">
                <a16:creationId xmlns:a16="http://schemas.microsoft.com/office/drawing/2014/main" id="{48238C44-BA50-C73C-8FC6-1776557B11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4465" y="953967"/>
            <a:ext cx="1720500" cy="84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07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a:extLst>
              <a:ext uri="{FF2B5EF4-FFF2-40B4-BE49-F238E27FC236}">
                <a16:creationId xmlns:a16="http://schemas.microsoft.com/office/drawing/2014/main" id="{4EE4956B-8CCC-CEB9-E723-01A1A2B919BF}"/>
              </a:ext>
            </a:extLst>
          </p:cNvPr>
          <p:cNvSpPr txBox="1">
            <a:spLocks/>
          </p:cNvSpPr>
          <p:nvPr/>
        </p:nvSpPr>
        <p:spPr>
          <a:xfrm>
            <a:off x="1272117" y="276225"/>
            <a:ext cx="8672950" cy="550587"/>
          </a:xfrm>
          <a:prstGeom prst="rect">
            <a:avLst/>
          </a:prstGeom>
          <a:solidFill>
            <a:schemeClr val="bg1">
              <a:lumMod val="95000"/>
            </a:schemeClr>
          </a:solidFill>
        </p:spPr>
        <p:txBody>
          <a:bodyPr vert="horz" lIns="91440" tIns="45720" rIns="91440" bIns="45720" rtlCol="0" anchor="t">
            <a:normAutofit fontScale="70000" lnSpcReduction="20000"/>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fr-FR" dirty="0"/>
              <a:t>La méthode d’Analyse des flux de matière – présentation et explication des indicateurs</a:t>
            </a:r>
          </a:p>
        </p:txBody>
      </p:sp>
      <p:sp>
        <p:nvSpPr>
          <p:cNvPr id="4" name="ZoneTexte 3">
            <a:extLst>
              <a:ext uri="{FF2B5EF4-FFF2-40B4-BE49-F238E27FC236}">
                <a16:creationId xmlns:a16="http://schemas.microsoft.com/office/drawing/2014/main" id="{F6BD486D-E0D9-0F62-4C2F-4DEE9B52DBDB}"/>
              </a:ext>
            </a:extLst>
          </p:cNvPr>
          <p:cNvSpPr txBox="1"/>
          <p:nvPr/>
        </p:nvSpPr>
        <p:spPr>
          <a:xfrm>
            <a:off x="1308100" y="1847910"/>
            <a:ext cx="8610600" cy="665695"/>
          </a:xfrm>
          <a:prstGeom prst="rect">
            <a:avLst/>
          </a:prstGeom>
          <a:noFill/>
        </p:spPr>
        <p:txBody>
          <a:bodyPr wrap="square" rtlCol="0">
            <a:spAutoFit/>
          </a:bodyPr>
          <a:lstStyle/>
          <a:p>
            <a:pPr lvl="1" algn="ctr">
              <a:lnSpc>
                <a:spcPct val="107000"/>
              </a:lnSpc>
            </a:pPr>
            <a:r>
              <a:rPr lang="fr-FR" dirty="0">
                <a:effectLst/>
                <a:latin typeface="Calibri" panose="020F0502020204030204" pitchFamily="34" charset="0"/>
                <a:ea typeface="Calibri" panose="020F0502020204030204" pitchFamily="34" charset="0"/>
                <a:cs typeface="Times New Roman" panose="02020603050405020304" pitchFamily="18" charset="0"/>
              </a:rPr>
              <a:t>Tim OSMOND, EVEA Conseil, </a:t>
            </a:r>
            <a:r>
              <a:rPr lang="fr-FR" sz="1800" dirty="0">
                <a:effectLst/>
                <a:latin typeface="Helvetica" panose="020B0604020202020204" pitchFamily="34" charset="0"/>
                <a:ea typeface="Calibri" panose="020F0502020204030204" pitchFamily="34" charset="0"/>
              </a:rPr>
              <a:t>Ingénieur ACV et éco-conception</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2050" name="Picture 2" descr="EVEA recrute un(e) consultant(e) sénior évaluation environnementale et  éco-conception - Pôle Eco conception">
            <a:extLst>
              <a:ext uri="{FF2B5EF4-FFF2-40B4-BE49-F238E27FC236}">
                <a16:creationId xmlns:a16="http://schemas.microsoft.com/office/drawing/2014/main" id="{341F09BF-8DA3-1621-B979-5D4A740D70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3098" y="2714625"/>
            <a:ext cx="1550988" cy="11425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517E15A-B174-CB75-3F8E-FE7C33A14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642" y="6710145"/>
            <a:ext cx="1720500" cy="84626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24CE9C08-7D0E-9F9B-DDB1-4D5F8DFA5E2A}"/>
              </a:ext>
            </a:extLst>
          </p:cNvPr>
          <p:cNvPicPr>
            <a:picLocks noChangeAspect="1"/>
          </p:cNvPicPr>
          <p:nvPr/>
        </p:nvPicPr>
        <p:blipFill rotWithShape="1">
          <a:blip r:embed="rId4"/>
          <a:srcRect t="29522" r="73402" b="24971"/>
          <a:stretch/>
        </p:blipFill>
        <p:spPr bwMode="auto">
          <a:xfrm>
            <a:off x="2146300" y="6710145"/>
            <a:ext cx="1038371" cy="852705"/>
          </a:xfrm>
          <a:prstGeom prst="rect">
            <a:avLst/>
          </a:prstGeom>
          <a:noFill/>
          <a:ln w="9525">
            <a:noFill/>
            <a:miter lim="800000"/>
            <a:headEnd/>
            <a:tailEnd/>
          </a:ln>
        </p:spPr>
      </p:pic>
      <p:pic>
        <p:nvPicPr>
          <p:cNvPr id="6" name="Picture 2" descr="EVEA recrute un(e) consultant(e) sénior évaluation environnementale et  éco-conception - Pôle Eco conception">
            <a:extLst>
              <a:ext uri="{FF2B5EF4-FFF2-40B4-BE49-F238E27FC236}">
                <a16:creationId xmlns:a16="http://schemas.microsoft.com/office/drawing/2014/main" id="{F0056F05-58BE-0B5E-CF84-2ED910FB9F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2700" y="6710145"/>
            <a:ext cx="955089" cy="70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166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010225" y="194207"/>
            <a:ext cx="8672950" cy="550587"/>
          </a:xfrm>
        </p:spPr>
        <p:txBody>
          <a:bodyPr>
            <a:noAutofit/>
          </a:bodyPr>
          <a:lstStyle/>
          <a:p>
            <a:r>
              <a:rPr lang="fr-FR" sz="2400"/>
              <a:t>Présentation de la méthode – Indicateurs de résultats </a:t>
            </a:r>
          </a:p>
        </p:txBody>
      </p:sp>
      <p:pic>
        <p:nvPicPr>
          <p:cNvPr id="2" name="Image 1">
            <a:extLst>
              <a:ext uri="{FF2B5EF4-FFF2-40B4-BE49-F238E27FC236}">
                <a16:creationId xmlns:a16="http://schemas.microsoft.com/office/drawing/2014/main" id="{B09A3DAB-E327-04E6-9EAB-7829239E94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25837" y="245376"/>
            <a:ext cx="1052388" cy="641187"/>
          </a:xfrm>
          <a:prstGeom prst="rect">
            <a:avLst/>
          </a:prstGeom>
        </p:spPr>
      </p:pic>
      <p:pic>
        <p:nvPicPr>
          <p:cNvPr id="36" name="Image 35">
            <a:extLst>
              <a:ext uri="{FF2B5EF4-FFF2-40B4-BE49-F238E27FC236}">
                <a16:creationId xmlns:a16="http://schemas.microsoft.com/office/drawing/2014/main" id="{F0F1E9E0-E454-4D2E-D57B-A3C226FD184E}"/>
              </a:ext>
            </a:extLst>
          </p:cNvPr>
          <p:cNvPicPr>
            <a:picLocks noChangeAspect="1"/>
          </p:cNvPicPr>
          <p:nvPr/>
        </p:nvPicPr>
        <p:blipFill>
          <a:blip r:embed="rId3"/>
          <a:stretch>
            <a:fillRect/>
          </a:stretch>
        </p:blipFill>
        <p:spPr>
          <a:xfrm>
            <a:off x="774700" y="2446851"/>
            <a:ext cx="9906000" cy="3095625"/>
          </a:xfrm>
          <a:prstGeom prst="rect">
            <a:avLst/>
          </a:prstGeom>
        </p:spPr>
      </p:pic>
    </p:spTree>
    <p:extLst>
      <p:ext uri="{BB962C8B-B14F-4D97-AF65-F5344CB8AC3E}">
        <p14:creationId xmlns:p14="http://schemas.microsoft.com/office/powerpoint/2010/main" val="344497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166577" y="99982"/>
            <a:ext cx="9270093" cy="550587"/>
          </a:xfrm>
        </p:spPr>
        <p:txBody>
          <a:bodyPr>
            <a:noAutofit/>
          </a:bodyPr>
          <a:lstStyle/>
          <a:p>
            <a:r>
              <a:rPr lang="fr-FR" sz="2400"/>
              <a:t>Présentation de la méthode – vue générale</a:t>
            </a:r>
            <a:br>
              <a:rPr lang="fr-FR" sz="2400"/>
            </a:br>
            <a:endParaRPr lang="fr-FR" sz="2400"/>
          </a:p>
        </p:txBody>
      </p:sp>
      <p:sp>
        <p:nvSpPr>
          <p:cNvPr id="5" name="Rectangle 4">
            <a:extLst>
              <a:ext uri="{FF2B5EF4-FFF2-40B4-BE49-F238E27FC236}">
                <a16:creationId xmlns:a16="http://schemas.microsoft.com/office/drawing/2014/main" id="{72F67799-C078-07DF-BA66-DCB9CD2147B2}"/>
              </a:ext>
            </a:extLst>
          </p:cNvPr>
          <p:cNvSpPr/>
          <p:nvPr/>
        </p:nvSpPr>
        <p:spPr>
          <a:xfrm>
            <a:off x="4549776" y="3269480"/>
            <a:ext cx="2850529" cy="517528"/>
          </a:xfrm>
          <a:prstGeom prst="rect">
            <a:avLst/>
          </a:prstGeom>
          <a:solidFill>
            <a:srgbClr val="FF6F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Outil Web MFA EC2</a:t>
            </a:r>
          </a:p>
        </p:txBody>
      </p:sp>
      <p:grpSp>
        <p:nvGrpSpPr>
          <p:cNvPr id="27" name="Groupe 26">
            <a:extLst>
              <a:ext uri="{FF2B5EF4-FFF2-40B4-BE49-F238E27FC236}">
                <a16:creationId xmlns:a16="http://schemas.microsoft.com/office/drawing/2014/main" id="{0B420ACB-A7B7-1F21-53B7-6FA0713282F7}"/>
              </a:ext>
            </a:extLst>
          </p:cNvPr>
          <p:cNvGrpSpPr/>
          <p:nvPr/>
        </p:nvGrpSpPr>
        <p:grpSpPr>
          <a:xfrm>
            <a:off x="4553570" y="1401700"/>
            <a:ext cx="2850530" cy="923330"/>
            <a:chOff x="4103470" y="849615"/>
            <a:chExt cx="2850530" cy="923330"/>
          </a:xfrm>
        </p:grpSpPr>
        <p:sp>
          <p:nvSpPr>
            <p:cNvPr id="13" name="ZoneTexte 12">
              <a:extLst>
                <a:ext uri="{FF2B5EF4-FFF2-40B4-BE49-F238E27FC236}">
                  <a16:creationId xmlns:a16="http://schemas.microsoft.com/office/drawing/2014/main" id="{713F3AFE-4332-A76E-5F0B-2068D9D0D507}"/>
                </a:ext>
              </a:extLst>
            </p:cNvPr>
            <p:cNvSpPr txBox="1"/>
            <p:nvPr/>
          </p:nvSpPr>
          <p:spPr>
            <a:xfrm>
              <a:off x="4103470" y="849615"/>
              <a:ext cx="2850530" cy="923330"/>
            </a:xfrm>
            <a:prstGeom prst="rect">
              <a:avLst/>
            </a:prstGeom>
            <a:noFill/>
            <a:ln>
              <a:solidFill>
                <a:schemeClr val="tx1"/>
              </a:solidFill>
            </a:ln>
          </p:spPr>
          <p:txBody>
            <a:bodyPr wrap="square" rtlCol="0">
              <a:spAutoFit/>
            </a:bodyPr>
            <a:lstStyle/>
            <a:p>
              <a:pPr algn="ctr"/>
              <a:r>
                <a:rPr lang="fr-FR"/>
                <a:t>Webservice de la base</a:t>
              </a:r>
            </a:p>
            <a:p>
              <a:pPr algn="ctr"/>
              <a:r>
                <a:rPr lang="fr-FR"/>
                <a:t>                   </a:t>
              </a:r>
            </a:p>
            <a:p>
              <a:pPr algn="ctr"/>
              <a:r>
                <a:rPr lang="fr-FR"/>
                <a:t>         </a:t>
              </a:r>
            </a:p>
          </p:txBody>
        </p:sp>
        <p:pic>
          <p:nvPicPr>
            <p:cNvPr id="14" name="Image 13">
              <a:extLst>
                <a:ext uri="{FF2B5EF4-FFF2-40B4-BE49-F238E27FC236}">
                  <a16:creationId xmlns:a16="http://schemas.microsoft.com/office/drawing/2014/main" id="{250D73E9-FA3D-69F5-BF8C-A19DB35F370F}"/>
                </a:ext>
              </a:extLst>
            </p:cNvPr>
            <p:cNvPicPr>
              <a:picLocks noChangeAspect="1"/>
            </p:cNvPicPr>
            <p:nvPr/>
          </p:nvPicPr>
          <p:blipFill>
            <a:blip r:embed="rId2"/>
            <a:stretch>
              <a:fillRect/>
            </a:stretch>
          </p:blipFill>
          <p:spPr>
            <a:xfrm>
              <a:off x="5198478" y="1271503"/>
              <a:ext cx="660514" cy="344869"/>
            </a:xfrm>
            <a:prstGeom prst="rect">
              <a:avLst/>
            </a:prstGeom>
          </p:spPr>
        </p:pic>
      </p:grpSp>
      <p:pic>
        <p:nvPicPr>
          <p:cNvPr id="16" name="Image 15">
            <a:extLst>
              <a:ext uri="{FF2B5EF4-FFF2-40B4-BE49-F238E27FC236}">
                <a16:creationId xmlns:a16="http://schemas.microsoft.com/office/drawing/2014/main" id="{8A5082C9-562C-EE13-FDC3-7C1419D30100}"/>
              </a:ext>
            </a:extLst>
          </p:cNvPr>
          <p:cNvPicPr>
            <a:picLocks noChangeAspect="1"/>
          </p:cNvPicPr>
          <p:nvPr/>
        </p:nvPicPr>
        <p:blipFill>
          <a:blip r:embed="rId3"/>
          <a:stretch>
            <a:fillRect/>
          </a:stretch>
        </p:blipFill>
        <p:spPr>
          <a:xfrm>
            <a:off x="5650110" y="3848382"/>
            <a:ext cx="266737" cy="257211"/>
          </a:xfrm>
          <a:prstGeom prst="rect">
            <a:avLst/>
          </a:prstGeom>
        </p:spPr>
      </p:pic>
      <p:sp>
        <p:nvSpPr>
          <p:cNvPr id="17" name="ZoneTexte 16">
            <a:extLst>
              <a:ext uri="{FF2B5EF4-FFF2-40B4-BE49-F238E27FC236}">
                <a16:creationId xmlns:a16="http://schemas.microsoft.com/office/drawing/2014/main" id="{FD147B89-BE13-0F28-9F63-670BC6F1C87E}"/>
              </a:ext>
            </a:extLst>
          </p:cNvPr>
          <p:cNvSpPr txBox="1"/>
          <p:nvPr/>
        </p:nvSpPr>
        <p:spPr>
          <a:xfrm>
            <a:off x="5955514" y="2333625"/>
            <a:ext cx="4103469" cy="830997"/>
          </a:xfrm>
          <a:prstGeom prst="rect">
            <a:avLst/>
          </a:prstGeom>
          <a:noFill/>
        </p:spPr>
        <p:txBody>
          <a:bodyPr wrap="square" rtlCol="0">
            <a:spAutoFit/>
          </a:bodyPr>
          <a:lstStyle/>
          <a:p>
            <a:r>
              <a:rPr lang="fr-FR" sz="1200" dirty="0"/>
              <a:t>Exploitation du </a:t>
            </a:r>
            <a:r>
              <a:rPr lang="fr-FR" sz="1200"/>
              <a:t>webservice </a:t>
            </a:r>
            <a:r>
              <a:rPr lang="fr-FR" sz="1200" dirty="0"/>
              <a:t>INIES </a:t>
            </a:r>
            <a:r>
              <a:rPr lang="fr-FR" sz="1200"/>
              <a:t>pour </a:t>
            </a:r>
            <a:r>
              <a:rPr lang="fr-FR" sz="1200" dirty="0"/>
              <a:t>récupérer les </a:t>
            </a:r>
            <a:r>
              <a:rPr lang="fr-FR" sz="1200"/>
              <a:t>indicateurs </a:t>
            </a:r>
            <a:r>
              <a:rPr lang="fr-FR" sz="1200" dirty="0"/>
              <a:t>de</a:t>
            </a:r>
            <a:r>
              <a:rPr lang="fr-FR" sz="1200"/>
              <a:t> chaque produit : Utilisation de matière secondaires (kg), matière envoyée en recyclage, déchets non dangereux, etc…</a:t>
            </a:r>
          </a:p>
        </p:txBody>
      </p:sp>
      <p:sp>
        <p:nvSpPr>
          <p:cNvPr id="19" name="ZoneTexte 18">
            <a:extLst>
              <a:ext uri="{FF2B5EF4-FFF2-40B4-BE49-F238E27FC236}">
                <a16:creationId xmlns:a16="http://schemas.microsoft.com/office/drawing/2014/main" id="{25210738-9BE2-7943-CFBA-77E33EAB751D}"/>
              </a:ext>
            </a:extLst>
          </p:cNvPr>
          <p:cNvSpPr txBox="1"/>
          <p:nvPr/>
        </p:nvSpPr>
        <p:spPr>
          <a:xfrm>
            <a:off x="903689" y="1663310"/>
            <a:ext cx="2811476" cy="1323439"/>
          </a:xfrm>
          <a:prstGeom prst="rect">
            <a:avLst/>
          </a:prstGeom>
          <a:noFill/>
        </p:spPr>
        <p:txBody>
          <a:bodyPr wrap="square" rtlCol="0">
            <a:spAutoFit/>
          </a:bodyPr>
          <a:lstStyle/>
          <a:p>
            <a:r>
              <a:rPr lang="fr-FR" sz="1600"/>
              <a:t>Chargement d’un </a:t>
            </a:r>
            <a:r>
              <a:rPr lang="fr-FR" sz="1600" b="1"/>
              <a:t>RSEE RE2020 </a:t>
            </a:r>
            <a:r>
              <a:rPr lang="fr-FR" sz="1600"/>
              <a:t>par l’utilisateur (contenant également les XML des fiches configurées utilisées)</a:t>
            </a:r>
          </a:p>
        </p:txBody>
      </p:sp>
      <p:cxnSp>
        <p:nvCxnSpPr>
          <p:cNvPr id="20" name="Connecteur : en angle 19">
            <a:extLst>
              <a:ext uri="{FF2B5EF4-FFF2-40B4-BE49-F238E27FC236}">
                <a16:creationId xmlns:a16="http://schemas.microsoft.com/office/drawing/2014/main" id="{94091597-1FDB-1458-B316-CD3EE627BFA8}"/>
              </a:ext>
            </a:extLst>
          </p:cNvPr>
          <p:cNvCxnSpPr>
            <a:cxnSpLocks/>
            <a:stCxn id="5" idx="2"/>
          </p:cNvCxnSpPr>
          <p:nvPr/>
        </p:nvCxnSpPr>
        <p:spPr>
          <a:xfrm rot="16200000" flipH="1">
            <a:off x="5574702" y="4187346"/>
            <a:ext cx="1043482" cy="242805"/>
          </a:xfrm>
          <a:prstGeom prst="bentConnector3">
            <a:avLst>
              <a:gd name="adj1" fmla="val 10007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 en angle 20">
            <a:extLst>
              <a:ext uri="{FF2B5EF4-FFF2-40B4-BE49-F238E27FC236}">
                <a16:creationId xmlns:a16="http://schemas.microsoft.com/office/drawing/2014/main" id="{A5512E51-0E52-0F11-4D8D-CFA3B63EB0C1}"/>
              </a:ext>
            </a:extLst>
          </p:cNvPr>
          <p:cNvCxnSpPr>
            <a:cxnSpLocks/>
            <a:stCxn id="5" idx="2"/>
          </p:cNvCxnSpPr>
          <p:nvPr/>
        </p:nvCxnSpPr>
        <p:spPr>
          <a:xfrm rot="16200000" flipH="1">
            <a:off x="4985438" y="4776611"/>
            <a:ext cx="2813817" cy="834610"/>
          </a:xfrm>
          <a:prstGeom prst="bentConnector3">
            <a:avLst>
              <a:gd name="adj1" fmla="val 9990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D82F3724-3E30-20E6-3693-58E3E0BC5E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5752" y="3407419"/>
            <a:ext cx="300548" cy="300548"/>
          </a:xfrm>
          <a:prstGeom prst="rect">
            <a:avLst/>
          </a:prstGeom>
        </p:spPr>
      </p:pic>
      <p:pic>
        <p:nvPicPr>
          <p:cNvPr id="23" name="Image 22">
            <a:extLst>
              <a:ext uri="{FF2B5EF4-FFF2-40B4-BE49-F238E27FC236}">
                <a16:creationId xmlns:a16="http://schemas.microsoft.com/office/drawing/2014/main" id="{F2994162-69F6-48A9-2777-E04371C7D412}"/>
              </a:ext>
            </a:extLst>
          </p:cNvPr>
          <p:cNvPicPr>
            <a:picLocks noChangeAspect="1"/>
          </p:cNvPicPr>
          <p:nvPr/>
        </p:nvPicPr>
        <p:blipFill>
          <a:blip r:embed="rId5"/>
          <a:stretch>
            <a:fillRect/>
          </a:stretch>
        </p:blipFill>
        <p:spPr>
          <a:xfrm>
            <a:off x="6583054" y="4436562"/>
            <a:ext cx="3846933" cy="1202167"/>
          </a:xfrm>
          <a:prstGeom prst="rect">
            <a:avLst/>
          </a:prstGeom>
          <a:ln>
            <a:solidFill>
              <a:schemeClr val="tx1"/>
            </a:solidFill>
          </a:ln>
        </p:spPr>
      </p:pic>
      <p:cxnSp>
        <p:nvCxnSpPr>
          <p:cNvPr id="31" name="Connecteur droit avec flèche 30">
            <a:extLst>
              <a:ext uri="{FF2B5EF4-FFF2-40B4-BE49-F238E27FC236}">
                <a16:creationId xmlns:a16="http://schemas.microsoft.com/office/drawing/2014/main" id="{B695E9D6-0C80-97C1-2DE1-34C4187F586C}"/>
              </a:ext>
            </a:extLst>
          </p:cNvPr>
          <p:cNvCxnSpPr>
            <a:stCxn id="13" idx="2"/>
            <a:endCxn id="5" idx="0"/>
          </p:cNvCxnSpPr>
          <p:nvPr/>
        </p:nvCxnSpPr>
        <p:spPr>
          <a:xfrm flipH="1">
            <a:off x="5975041" y="2325030"/>
            <a:ext cx="3794" cy="94445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6" name="Connecteur : en angle 35">
            <a:extLst>
              <a:ext uri="{FF2B5EF4-FFF2-40B4-BE49-F238E27FC236}">
                <a16:creationId xmlns:a16="http://schemas.microsoft.com/office/drawing/2014/main" id="{CC6F1EF1-580E-6959-4C16-76DA99DACF1D}"/>
              </a:ext>
            </a:extLst>
          </p:cNvPr>
          <p:cNvCxnSpPr>
            <a:cxnSpLocks/>
            <a:stCxn id="19" idx="2"/>
            <a:endCxn id="5" idx="1"/>
          </p:cNvCxnSpPr>
          <p:nvPr/>
        </p:nvCxnSpPr>
        <p:spPr>
          <a:xfrm rot="16200000" flipH="1">
            <a:off x="3158854" y="2137321"/>
            <a:ext cx="541495" cy="224034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7036EC6F-A5F4-210D-E5DA-9D4F27899B4F}"/>
              </a:ext>
            </a:extLst>
          </p:cNvPr>
          <p:cNvSpPr txBox="1"/>
          <p:nvPr/>
        </p:nvSpPr>
        <p:spPr>
          <a:xfrm>
            <a:off x="6608902" y="4053523"/>
            <a:ext cx="3592618" cy="338554"/>
          </a:xfrm>
          <a:prstGeom prst="rect">
            <a:avLst/>
          </a:prstGeom>
          <a:noFill/>
        </p:spPr>
        <p:txBody>
          <a:bodyPr wrap="square" rtlCol="0">
            <a:spAutoFit/>
          </a:bodyPr>
          <a:lstStyle/>
          <a:p>
            <a:pPr algn="ctr"/>
            <a:r>
              <a:rPr lang="fr-FR" sz="1600" b="1"/>
              <a:t>Interface de résultats de l’outil</a:t>
            </a:r>
          </a:p>
        </p:txBody>
      </p:sp>
      <p:pic>
        <p:nvPicPr>
          <p:cNvPr id="44" name="Image 43">
            <a:extLst>
              <a:ext uri="{FF2B5EF4-FFF2-40B4-BE49-F238E27FC236}">
                <a16:creationId xmlns:a16="http://schemas.microsoft.com/office/drawing/2014/main" id="{0BE20D36-022D-A74D-B9AD-51CB38556F2B}"/>
              </a:ext>
            </a:extLst>
          </p:cNvPr>
          <p:cNvPicPr>
            <a:picLocks noChangeAspect="1"/>
          </p:cNvPicPr>
          <p:nvPr/>
        </p:nvPicPr>
        <p:blipFill rotWithShape="1">
          <a:blip r:embed="rId6"/>
          <a:srcRect l="1055"/>
          <a:stretch/>
        </p:blipFill>
        <p:spPr bwMode="auto">
          <a:xfrm>
            <a:off x="7286990" y="5866706"/>
            <a:ext cx="2236443" cy="1148010"/>
          </a:xfrm>
          <a:prstGeom prst="rect">
            <a:avLst/>
          </a:prstGeom>
          <a:ln>
            <a:solidFill>
              <a:schemeClr val="tx1"/>
            </a:solidFill>
          </a:ln>
          <a:extLst>
            <a:ext uri="{53640926-AAD7-44D8-BBD7-CCE9431645EC}">
              <a14:shadowObscured xmlns:a14="http://schemas.microsoft.com/office/drawing/2010/main"/>
            </a:ext>
          </a:extLst>
        </p:spPr>
      </p:pic>
      <p:sp>
        <p:nvSpPr>
          <p:cNvPr id="54" name="ZoneTexte 53">
            <a:extLst>
              <a:ext uri="{FF2B5EF4-FFF2-40B4-BE49-F238E27FC236}">
                <a16:creationId xmlns:a16="http://schemas.microsoft.com/office/drawing/2014/main" id="{6755A482-1004-1B83-32A4-BD64862E0677}"/>
              </a:ext>
            </a:extLst>
          </p:cNvPr>
          <p:cNvSpPr txBox="1"/>
          <p:nvPr/>
        </p:nvSpPr>
        <p:spPr>
          <a:xfrm>
            <a:off x="735621" y="4053523"/>
            <a:ext cx="3147611" cy="1077218"/>
          </a:xfrm>
          <a:prstGeom prst="rect">
            <a:avLst/>
          </a:prstGeom>
          <a:noFill/>
        </p:spPr>
        <p:txBody>
          <a:bodyPr wrap="square" rtlCol="0">
            <a:spAutoFit/>
          </a:bodyPr>
          <a:lstStyle/>
          <a:p>
            <a:r>
              <a:rPr lang="fr-FR" sz="1600"/>
              <a:t>Complément d’information à saisir par l’utilisateur dans l’outil</a:t>
            </a:r>
            <a:r>
              <a:rPr lang="fr-FR" sz="1600" dirty="0"/>
              <a:t> si nécessaire (ex : qualification des éléments de réemploi)</a:t>
            </a:r>
            <a:endParaRPr lang="fr-FR" sz="1600"/>
          </a:p>
        </p:txBody>
      </p:sp>
      <p:cxnSp>
        <p:nvCxnSpPr>
          <p:cNvPr id="55" name="Connecteur : en angle 54">
            <a:extLst>
              <a:ext uri="{FF2B5EF4-FFF2-40B4-BE49-F238E27FC236}">
                <a16:creationId xmlns:a16="http://schemas.microsoft.com/office/drawing/2014/main" id="{66518DA0-53C9-E992-BD82-7017B3EA2465}"/>
              </a:ext>
            </a:extLst>
          </p:cNvPr>
          <p:cNvCxnSpPr>
            <a:cxnSpLocks/>
            <a:stCxn id="54" idx="0"/>
            <a:endCxn id="5" idx="1"/>
          </p:cNvCxnSpPr>
          <p:nvPr/>
        </p:nvCxnSpPr>
        <p:spPr>
          <a:xfrm rot="5400000" flipH="1" flipV="1">
            <a:off x="3166962" y="2670710"/>
            <a:ext cx="525279" cy="224034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071831"/>
      </p:ext>
    </p:extLst>
  </p:cSld>
  <p:clrMapOvr>
    <a:masterClrMapping/>
  </p:clrMapOvr>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70B9EEBA4EAE44B2C1551FFB6DEDF7" ma:contentTypeVersion="18" ma:contentTypeDescription="Crée un document." ma:contentTypeScope="" ma:versionID="6e0f11f80a9d9b74fb7f2c8894d7e9f8">
  <xsd:schema xmlns:xsd="http://www.w3.org/2001/XMLSchema" xmlns:xs="http://www.w3.org/2001/XMLSchema" xmlns:p="http://schemas.microsoft.com/office/2006/metadata/properties" xmlns:ns2="e21a6254-ba03-4d28-8f84-ba8998bf1df0" xmlns:ns3="a682b4ab-22c1-46d6-a8cc-bd9a87764681" targetNamespace="http://schemas.microsoft.com/office/2006/metadata/properties" ma:root="true" ma:fieldsID="129646624aa985585503e481f90915b6" ns2:_="" ns3:_="">
    <xsd:import namespace="e21a6254-ba03-4d28-8f84-ba8998bf1df0"/>
    <xsd:import namespace="a682b4ab-22c1-46d6-a8cc-bd9a8776468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1a6254-ba03-4d28-8f84-ba8998bf1df0"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TaxCatchAll" ma:index="21" nillable="true" ma:displayName="Taxonomy Catch All Column" ma:hidden="true" ma:list="{d4a61e1f-ba05-4ba4-aa4e-f62bea3a2808}" ma:internalName="TaxCatchAll" ma:showField="CatchAllData" ma:web="e21a6254-ba03-4d28-8f84-ba8998bf1d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82b4ab-22c1-46d6-a8cc-bd9a8776468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d0e4edc5-c987-42fd-9fca-4d1cf692222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21a6254-ba03-4d28-8f84-ba8998bf1df0">
      <UserInfo>
        <DisplayName/>
        <AccountId xsi:nil="true"/>
        <AccountType/>
      </UserInfo>
    </SharedWithUsers>
    <MediaLengthInSeconds xmlns="a682b4ab-22c1-46d6-a8cc-bd9a87764681" xsi:nil="true"/>
    <TaxCatchAll xmlns="e21a6254-ba03-4d28-8f84-ba8998bf1df0" xsi:nil="true"/>
    <lcf76f155ced4ddcb4097134ff3c332f xmlns="a682b4ab-22c1-46d6-a8cc-bd9a877646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4F8036-88BB-47C4-BFA4-76A48B6122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1a6254-ba03-4d28-8f84-ba8998bf1df0"/>
    <ds:schemaRef ds:uri="a682b4ab-22c1-46d6-a8cc-bd9a877646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E93348-AA7B-42E4-846E-0A6171466952}">
  <ds:schemaRefs>
    <ds:schemaRef ds:uri="http://schemas.microsoft.com/sharepoint/v3/contenttype/forms"/>
  </ds:schemaRefs>
</ds:datastoreItem>
</file>

<file path=customXml/itemProps3.xml><?xml version="1.0" encoding="utf-8"?>
<ds:datastoreItem xmlns:ds="http://schemas.openxmlformats.org/officeDocument/2006/customXml" ds:itemID="{1E8E8993-88B1-4617-AD52-F34D74D47D7F}">
  <ds:schemaRefs>
    <ds:schemaRef ds:uri="http://schemas.microsoft.com/office/2006/metadata/properties"/>
    <ds:schemaRef ds:uri="http://schemas.microsoft.com/office/infopath/2007/PartnerControls"/>
    <ds:schemaRef ds:uri="e21a6254-ba03-4d28-8f84-ba8998bf1df0"/>
    <ds:schemaRef ds:uri="a682b4ab-22c1-46d6-a8cc-bd9a87764681"/>
  </ds:schemaRefs>
</ds:datastoreItem>
</file>

<file path=docProps/app.xml><?xml version="1.0" encoding="utf-8"?>
<Properties xmlns="http://schemas.openxmlformats.org/officeDocument/2006/extended-properties" xmlns:vt="http://schemas.openxmlformats.org/officeDocument/2006/docPropsVTypes">
  <Template/>
  <TotalTime>1681</TotalTime>
  <Words>3186</Words>
  <Application>Microsoft Office PowerPoint</Application>
  <PresentationFormat>Personnalisé</PresentationFormat>
  <Paragraphs>294</Paragraphs>
  <Slides>31</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31</vt:i4>
      </vt:variant>
    </vt:vector>
  </HeadingPairs>
  <TitlesOfParts>
    <vt:vector size="39" baseType="lpstr">
      <vt:lpstr>Arial</vt:lpstr>
      <vt:lpstr>Arial Narrow</vt:lpstr>
      <vt:lpstr>Calibri</vt:lpstr>
      <vt:lpstr>Cambria Math</vt:lpstr>
      <vt:lpstr>Courier New</vt:lpstr>
      <vt:lpstr>Helvetica</vt:lpstr>
      <vt:lpstr>Wingdings</vt:lpstr>
      <vt:lpstr>1_Conception personnalisée</vt:lpstr>
      <vt:lpstr>Comment évaluer la circularité des bâtiments ? </vt:lpstr>
      <vt:lpstr>Présentation de l’outil EC2 d’évaluation de la circularité des bâtiments </vt:lpstr>
      <vt:lpstr>Présentation PowerPoint</vt:lpstr>
      <vt:lpstr>Présentation PowerPoint</vt:lpstr>
      <vt:lpstr>Le cadre de définition de l’économie circulaire dans le bâtiment</vt:lpstr>
      <vt:lpstr>Test HQE Performance économie circulaire 1 de 2019</vt:lpstr>
      <vt:lpstr>Présentation PowerPoint</vt:lpstr>
      <vt:lpstr>Présentation de la méthode – Indicateurs de résultats </vt:lpstr>
      <vt:lpstr>Présentation de la méthode – vue générale </vt:lpstr>
      <vt:lpstr>Présentation de la méthode – Données des FDES/PEP/DED exploitées </vt:lpstr>
      <vt:lpstr>Présentation de la méthode – Eléments issus du réemploi ou de la réutilisation</vt:lpstr>
      <vt:lpstr>Présentation de la méthode – Déclaration Environnementale par Défaut  </vt:lpstr>
      <vt:lpstr>Présentation de la méthode – Qualité des données du projet  </vt:lpstr>
      <vt:lpstr>Présentation de la méthode – Cas des fiches configurées</vt:lpstr>
      <vt:lpstr>Présentation de la méthode – Cas des lots forfaitaires  </vt:lpstr>
      <vt:lpstr>Présentation PowerPoint</vt:lpstr>
      <vt:lpstr>Présentation de l’outil EC2, le périmètre, les limites … </vt:lpstr>
      <vt:lpstr>Présentation de l’outil EC2, le périmètre, les limites … </vt:lpstr>
      <vt:lpstr>Présentation de l’outil EC2, le périmètre, les limites … </vt:lpstr>
      <vt:lpstr>Présentation de l’outil EC2, le périmètre, les limites … </vt:lpstr>
      <vt:lpstr>Présentation de l’outil EC2, le périmètre, les limites … </vt:lpstr>
      <vt:lpstr>Présentation de l’outil EC2, le périmètre, les limites … </vt:lpstr>
      <vt:lpstr>Présentation de l’outil EC2, le périmètre, les limites … </vt:lpstr>
      <vt:lpstr>Présentation de l’outil EC2, le périmètre, les limites … </vt:lpstr>
      <vt:lpstr>Présentation de l’outil EC2, le périmètre, les limites … </vt:lpstr>
      <vt:lpstr>Présentation de l’outil EC2, le périmètre, les limites … </vt:lpstr>
      <vt:lpstr>Présentation de l’outil EC2, le périmètre, les limites … </vt:lpstr>
      <vt:lpstr>Présentation de l’outil EC2, le périmètre, les limites … </vt:lpstr>
      <vt:lpstr>Questions / Réponses</vt:lpstr>
      <vt:lpstr>Présentation PowerPoint</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Juliette Rocca</dc:creator>
  <cp:lastModifiedBy>Gwenn Le Seac'H</cp:lastModifiedBy>
  <cp:revision>28</cp:revision>
  <dcterms:created xsi:type="dcterms:W3CDTF">2022-04-06T13:43:38Z</dcterms:created>
  <dcterms:modified xsi:type="dcterms:W3CDTF">2023-05-23T07:51:42Z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2022-04-06T00:00:00Z</vt:filetime>
  </property>
  <property fmtid="{D5CDD505-2E9C-101B-9397-08002B2CF9AE}" pid="3" name="Creator">
    <vt:lpwstr>Adobe InDesign 15.1 (Macintosh)</vt:lpwstr>
  </property>
  <property fmtid="{D5CDD505-2E9C-101B-9397-08002B2CF9AE}" pid="4" name="LastSaved">
    <vt:filetime>2022-04-06T00:00:00Z</vt:filetime>
  </property>
  <property fmtid="{D5CDD505-2E9C-101B-9397-08002B2CF9AE}" pid="5" name="Order">
    <vt:r8>180500</vt:r8>
  </property>
  <property fmtid="{D5CDD505-2E9C-101B-9397-08002B2CF9AE}" pid="6" name="ContentTypeId">
    <vt:lpwstr>0x0101002F70B9EEBA4EAE44B2C1551FFB6DEDF7</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